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7559675" cy="10691813"/>
  <p:custDataLst>
    <p:tags r:id="rId12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4" name="Grafik 33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160" y="3681360"/>
            <a:ext cx="2378160" cy="1896840"/>
          </a:xfrm>
          <a:prstGeom prst="rect">
            <a:avLst/>
          </a:prstGeom>
          <a:ln>
            <a:noFill/>
          </a:ln>
        </p:spPr>
      </p:pic>
      <p:pic>
        <p:nvPicPr>
          <p:cNvPr id="35" name="Grafik 34"/>
          <p:cNvPicPr/>
          <p:nvPr/>
        </p:nvPicPr>
        <p:blipFill>
          <a:blip r:embed="rId2"/>
          <a:stretch>
            <a:fillRect/>
          </a:stretch>
        </p:blipFill>
        <p:spPr>
          <a:xfrm>
            <a:off x="1275840" y="3681360"/>
            <a:ext cx="237816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6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6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5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6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6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70" name="Grafik 69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160" y="3681360"/>
            <a:ext cx="2378160" cy="1896840"/>
          </a:xfrm>
          <a:prstGeom prst="rect">
            <a:avLst/>
          </a:prstGeom>
          <a:ln>
            <a:noFill/>
          </a:ln>
        </p:spPr>
      </p:pic>
      <p:pic>
        <p:nvPicPr>
          <p:cNvPr id="71" name="Grafik 70"/>
          <p:cNvPicPr/>
          <p:nvPr/>
        </p:nvPicPr>
        <p:blipFill>
          <a:blip r:embed="rId2"/>
          <a:stretch>
            <a:fillRect/>
          </a:stretch>
        </p:blipFill>
        <p:spPr>
          <a:xfrm>
            <a:off x="1275840" y="3681360"/>
            <a:ext cx="237816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8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6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6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5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6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6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106" name="Grafik 105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160" y="3681360"/>
            <a:ext cx="2378160" cy="1896840"/>
          </a:xfrm>
          <a:prstGeom prst="rect">
            <a:avLst/>
          </a:prstGeom>
          <a:ln>
            <a:noFill/>
          </a:ln>
        </p:spPr>
      </p:pic>
      <p:pic>
        <p:nvPicPr>
          <p:cNvPr id="107" name="Grafik 106"/>
          <p:cNvPicPr/>
          <p:nvPr/>
        </p:nvPicPr>
        <p:blipFill>
          <a:blip r:embed="rId2"/>
          <a:stretch>
            <a:fillRect/>
          </a:stretch>
        </p:blipFill>
        <p:spPr>
          <a:xfrm>
            <a:off x="1275840" y="3681360"/>
            <a:ext cx="237816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6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6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5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6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6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de-DE"/>
              <a:t>Klicken Sie, um das Format des Titeltextes zu bearbeiten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de-DE"/>
              <a:t>Klicken Sie, um die Formate des Gliederungstextes zu bearbeiten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de-DE"/>
              <a:t>Zweite Gliederungsebene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de-DE"/>
              <a:t>Dritte Gliederungsebene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de-DE"/>
              <a:t>Vierte Gliederungsebene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de-DE"/>
              <a:t>Fünfte Gliederungsebene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de-DE"/>
              <a:t>Sechste Gliederungsebene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de-DE"/>
              <a:t>Siebente Gliederungsebene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de-DE"/>
              <a:t>Klicken Sie, um das Format des Titeltextes zu bearbeiten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de-DE"/>
              <a:t>Klicken Sie, um die Formate des Gliederungstextes zu bearbeiten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de-DE"/>
              <a:t>Zweite Gliederungsebene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de-DE"/>
              <a:t>Dritte Gliederungsebene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de-DE"/>
              <a:t>Vierte Gliederungsebene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de-DE"/>
              <a:t>Fünfte Gliederungsebene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de-DE"/>
              <a:t>Sechste Gliederungsebene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de-DE"/>
              <a:t>Siebente Gliederungsebene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de-DE"/>
              <a:t>Klicken Sie, um das Format des Titeltextes zu bearbeiten</a:t>
            </a:r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de-DE"/>
              <a:t>Klicken Sie, um die Formate des Gliederungstextes zu bearbeiten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de-DE"/>
              <a:t>Zweite Gliederungsebene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de-DE"/>
              <a:t>Dritte Gliederungsebene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de-DE"/>
              <a:t>Vierte Gliederungsebene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de-DE"/>
              <a:t>Fünfte Gliederungsebene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de-DE"/>
              <a:t>Sechste Gliederungsebene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de-DE"/>
              <a:t>Siebente Gliederungsebene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endParaRPr/>
          </a:p>
          <a:p>
            <a:r>
              <a:rPr lang="de-DE" sz="3600">
                <a:solidFill>
                  <a:srgbClr val="000000"/>
                </a:solidFill>
                <a:latin typeface="Arial"/>
                <a:ea typeface="ArialMT"/>
              </a:rPr>
              <a:t>Ledipasvir and sofosbuvir fixed-dose combination with and without ribavirin for 12 weeks in treatment-naive and previously treated Japanese patients with genotype 1 hepatitis C: an open-label, randomised, phase 3 trial</a:t>
            </a:r>
            <a:endParaRPr/>
          </a:p>
        </p:txBody>
      </p:sp>
      <p:sp>
        <p:nvSpPr>
          <p:cNvPr id="109" name="CustomShape 2"/>
          <p:cNvSpPr/>
          <p:nvPr/>
        </p:nvSpPr>
        <p:spPr>
          <a:xfrm>
            <a:off x="1512000" y="4248000"/>
            <a:ext cx="6400080" cy="1751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  <a:p>
            <a:endParaRPr/>
          </a:p>
          <a:p>
            <a:endParaRPr/>
          </a:p>
          <a:p>
            <a:pPr algn="ctr"/>
            <a:r>
              <a:rPr lang="de-DE" sz="1400">
                <a:solidFill>
                  <a:srgbClr val="8B8B8B"/>
                </a:solidFill>
                <a:latin typeface="AngsanaUPC"/>
                <a:ea typeface="ArialMT"/>
              </a:rPr>
              <a:t>The Lancet. Infectious diseases.</a:t>
            </a:r>
            <a:r>
              <a:rPr lang="de-DE" sz="1400">
                <a:solidFill>
                  <a:srgbClr val="8B8B8B"/>
                </a:solidFill>
                <a:latin typeface="AngsanaUPC"/>
              </a:rPr>
              <a:t> June 2015, </a:t>
            </a:r>
            <a:r>
              <a:rPr lang="de-DE" sz="1400">
                <a:solidFill>
                  <a:srgbClr val="8B8B8B"/>
                </a:solidFill>
                <a:latin typeface="AngsanaUPC"/>
                <a:ea typeface="ArialMT"/>
              </a:rPr>
              <a:t>PMID: 25863559</a:t>
            </a:r>
            <a:endParaRPr/>
          </a:p>
          <a:p>
            <a:endParaRPr/>
          </a:p>
        </p:txBody>
      </p:sp>
      <p:sp>
        <p:nvSpPr>
          <p:cNvPr id="110" name="CustomShape 3"/>
          <p:cNvSpPr/>
          <p:nvPr/>
        </p:nvSpPr>
        <p:spPr>
          <a:xfrm>
            <a:off x="3636000" y="6143040"/>
            <a:ext cx="2735640" cy="272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200">
                <a:solidFill>
                  <a:srgbClr val="000000"/>
                </a:solidFill>
                <a:latin typeface="AngsanaUPC"/>
              </a:rPr>
              <a:t>Isabel Bartella, Bern 15.07.2015</a:t>
            </a:r>
            <a:endParaRPr/>
          </a:p>
        </p:txBody>
      </p:sp>
      <p:pic>
        <p:nvPicPr>
          <p:cNvPr id="111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6372360" y="0"/>
            <a:ext cx="2734560" cy="924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5400">
                <a:solidFill>
                  <a:srgbClr val="000000"/>
                </a:solidFill>
                <a:latin typeface="Arial"/>
              </a:rPr>
              <a:t>Background</a:t>
            </a:r>
            <a:endParaRPr/>
          </a:p>
        </p:txBody>
      </p:sp>
      <p:sp>
        <p:nvSpPr>
          <p:cNvPr id="113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2900" indent="-34290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de-DE" sz="2000" dirty="0" err="1">
                <a:latin typeface="Arial"/>
              </a:rPr>
              <a:t>Patients</a:t>
            </a:r>
            <a:r>
              <a:rPr lang="de-DE" sz="2000" dirty="0">
                <a:latin typeface="Arial"/>
              </a:rPr>
              <a:t> in Japan</a:t>
            </a:r>
            <a:endParaRPr sz="2000" dirty="0"/>
          </a:p>
          <a:p>
            <a:pPr marL="1714500" lvl="3" indent="-34290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de-DE" sz="2000" dirty="0" err="1">
                <a:latin typeface="Arial"/>
              </a:rPr>
              <a:t>older</a:t>
            </a:r>
            <a:endParaRPr sz="2000" dirty="0"/>
          </a:p>
          <a:p>
            <a:pPr marL="1714500" lvl="3" indent="-34290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de-DE" sz="2000" dirty="0" err="1">
                <a:latin typeface="Arial"/>
              </a:rPr>
              <a:t>advanced</a:t>
            </a:r>
            <a:r>
              <a:rPr lang="de-DE" sz="2000" dirty="0">
                <a:latin typeface="Arial"/>
              </a:rPr>
              <a:t> </a:t>
            </a:r>
            <a:r>
              <a:rPr lang="de-DE" sz="2000" dirty="0" err="1">
                <a:latin typeface="Arial"/>
              </a:rPr>
              <a:t>liver</a:t>
            </a:r>
            <a:r>
              <a:rPr lang="de-DE" sz="2000" dirty="0">
                <a:latin typeface="Arial"/>
              </a:rPr>
              <a:t> </a:t>
            </a:r>
            <a:r>
              <a:rPr lang="de-DE" sz="2000" dirty="0" err="1">
                <a:latin typeface="Arial"/>
              </a:rPr>
              <a:t>diseases</a:t>
            </a:r>
            <a:endParaRPr sz="2000" dirty="0"/>
          </a:p>
          <a:p>
            <a:pPr marL="1714500" lvl="3" indent="-34290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de-DE" sz="2000" dirty="0" err="1">
                <a:latin typeface="Arial"/>
              </a:rPr>
              <a:t>treatment</a:t>
            </a:r>
            <a:r>
              <a:rPr lang="de-DE" sz="2000" dirty="0">
                <a:latin typeface="Arial"/>
              </a:rPr>
              <a:t> </a:t>
            </a:r>
            <a:r>
              <a:rPr lang="de-DE" sz="2000" dirty="0" err="1">
                <a:latin typeface="Arial"/>
              </a:rPr>
              <a:t>experienced</a:t>
            </a:r>
            <a:endParaRPr sz="2000" dirty="0"/>
          </a:p>
          <a:p>
            <a:pPr marL="285750" indent="-28575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endParaRPr sz="2000" dirty="0"/>
          </a:p>
          <a:p>
            <a:pPr marL="342900" indent="-34290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de-DE" sz="2000" dirty="0" err="1">
                <a:latin typeface="Arial"/>
              </a:rPr>
              <a:t>Guidlines</a:t>
            </a:r>
            <a:r>
              <a:rPr lang="de-DE" sz="2000" dirty="0">
                <a:latin typeface="Arial"/>
              </a:rPr>
              <a:t>: </a:t>
            </a:r>
            <a:r>
              <a:rPr lang="de-DE" sz="2000" dirty="0" err="1">
                <a:latin typeface="Arial"/>
              </a:rPr>
              <a:t>simeprevir</a:t>
            </a:r>
            <a:r>
              <a:rPr lang="de-DE" sz="2000" dirty="0">
                <a:latin typeface="Arial"/>
              </a:rPr>
              <a:t> + </a:t>
            </a:r>
            <a:r>
              <a:rPr lang="de-DE" sz="2000" dirty="0" err="1">
                <a:latin typeface="Arial"/>
              </a:rPr>
              <a:t>peg</a:t>
            </a:r>
            <a:r>
              <a:rPr lang="de-DE" sz="2000" dirty="0">
                <a:latin typeface="Arial"/>
              </a:rPr>
              <a:t>. </a:t>
            </a:r>
            <a:r>
              <a:rPr lang="de-DE" sz="2000" dirty="0" err="1">
                <a:latin typeface="Arial"/>
              </a:rPr>
              <a:t>interferon</a:t>
            </a:r>
            <a:r>
              <a:rPr lang="de-DE" sz="2000" dirty="0">
                <a:latin typeface="Arial"/>
              </a:rPr>
              <a:t> </a:t>
            </a:r>
            <a:r>
              <a:rPr lang="de-DE" sz="2000" dirty="0" err="1">
                <a:latin typeface="Arial"/>
              </a:rPr>
              <a:t>alfa</a:t>
            </a:r>
            <a:r>
              <a:rPr lang="de-DE" sz="2000" dirty="0">
                <a:latin typeface="Arial"/>
              </a:rPr>
              <a:t> + </a:t>
            </a:r>
            <a:r>
              <a:rPr lang="de-DE" sz="2000" dirty="0" err="1">
                <a:latin typeface="Arial"/>
              </a:rPr>
              <a:t>ribavirin</a:t>
            </a:r>
            <a:r>
              <a:rPr lang="de-DE" sz="2000" dirty="0">
                <a:latin typeface="Arial"/>
              </a:rPr>
              <a:t> 				(</a:t>
            </a:r>
            <a:r>
              <a:rPr lang="de-DE" sz="2000" dirty="0" err="1">
                <a:latin typeface="Arial"/>
              </a:rPr>
              <a:t>daclatasvir+asunaprevir</a:t>
            </a:r>
            <a:r>
              <a:rPr lang="de-DE" sz="2000" dirty="0">
                <a:latin typeface="Arial"/>
              </a:rPr>
              <a:t>)</a:t>
            </a:r>
            <a:endParaRPr sz="2000" dirty="0"/>
          </a:p>
          <a:p>
            <a:pPr>
              <a:lnSpc>
                <a:spcPct val="100000"/>
              </a:lnSpc>
              <a:buSzPct val="25000"/>
              <a:buFont typeface="StarSymbol"/>
              <a:buChar char=""/>
            </a:pPr>
            <a:endParaRPr lang="de-CH" sz="2000" dirty="0" smtClean="0"/>
          </a:p>
          <a:p>
            <a:pPr>
              <a:lnSpc>
                <a:spcPct val="100000"/>
              </a:lnSpc>
              <a:buSzPct val="25000"/>
              <a:buFont typeface="StarSymbol"/>
              <a:buChar char=""/>
            </a:pPr>
            <a:endParaRPr sz="2000" dirty="0"/>
          </a:p>
          <a:p>
            <a:pPr>
              <a:lnSpc>
                <a:spcPct val="100000"/>
              </a:lnSpc>
              <a:buSzPct val="25000"/>
            </a:pPr>
            <a:r>
              <a:rPr lang="de-DE" sz="2000" b="1" dirty="0" smtClean="0">
                <a:latin typeface="Arial"/>
              </a:rPr>
              <a:t>	→</a:t>
            </a:r>
            <a:r>
              <a:rPr lang="de-DE" sz="2000" dirty="0" smtClean="0">
                <a:latin typeface="Arial"/>
              </a:rPr>
              <a:t> </a:t>
            </a:r>
            <a:r>
              <a:rPr lang="de-DE" sz="2000" dirty="0" err="1">
                <a:latin typeface="Arial"/>
              </a:rPr>
              <a:t>reduced</a:t>
            </a:r>
            <a:r>
              <a:rPr lang="de-DE" sz="2000" dirty="0">
                <a:latin typeface="Arial"/>
              </a:rPr>
              <a:t> SVR </a:t>
            </a:r>
            <a:r>
              <a:rPr lang="de-DE" sz="2000" dirty="0" err="1">
                <a:latin typeface="Arial"/>
              </a:rPr>
              <a:t>rates</a:t>
            </a:r>
            <a:r>
              <a:rPr lang="de-DE" sz="2000" dirty="0">
                <a:latin typeface="Arial"/>
              </a:rPr>
              <a:t> in </a:t>
            </a:r>
            <a:r>
              <a:rPr lang="de-DE" sz="2000" dirty="0" err="1">
                <a:latin typeface="Arial"/>
              </a:rPr>
              <a:t>patients</a:t>
            </a:r>
            <a:r>
              <a:rPr lang="de-DE" sz="2000" dirty="0">
                <a:latin typeface="Arial"/>
              </a:rPr>
              <a:t> </a:t>
            </a:r>
            <a:r>
              <a:rPr lang="de-DE" sz="2000" dirty="0" err="1">
                <a:latin typeface="Arial"/>
              </a:rPr>
              <a:t>with</a:t>
            </a:r>
            <a:r>
              <a:rPr lang="de-DE" sz="2000" dirty="0">
                <a:latin typeface="Arial"/>
              </a:rPr>
              <a:t> </a:t>
            </a:r>
            <a:r>
              <a:rPr lang="de-DE" sz="2000" dirty="0" err="1">
                <a:latin typeface="Arial"/>
              </a:rPr>
              <a:t>previous</a:t>
            </a:r>
            <a:r>
              <a:rPr lang="de-DE" sz="2000" dirty="0">
                <a:latin typeface="Arial"/>
              </a:rPr>
              <a:t> non-	 </a:t>
            </a:r>
            <a:r>
              <a:rPr lang="de-DE" sz="2000" dirty="0" smtClean="0">
                <a:latin typeface="Arial"/>
              </a:rPr>
              <a:t>    	     </a:t>
            </a:r>
            <a:r>
              <a:rPr lang="de-DE" sz="2000" dirty="0" err="1" smtClean="0">
                <a:latin typeface="Arial"/>
              </a:rPr>
              <a:t>response</a:t>
            </a:r>
            <a:r>
              <a:rPr lang="de-DE" sz="2000" dirty="0" smtClean="0">
                <a:latin typeface="Arial"/>
              </a:rPr>
              <a:t> </a:t>
            </a:r>
            <a:r>
              <a:rPr lang="de-DE" sz="2000" dirty="0" err="1">
                <a:latin typeface="Arial"/>
              </a:rPr>
              <a:t>to</a:t>
            </a:r>
            <a:r>
              <a:rPr lang="de-DE" sz="2000" dirty="0">
                <a:latin typeface="Arial"/>
              </a:rPr>
              <a:t> </a:t>
            </a:r>
            <a:r>
              <a:rPr lang="de-DE" sz="2000" dirty="0" err="1">
                <a:latin typeface="Arial"/>
              </a:rPr>
              <a:t>treatment</a:t>
            </a:r>
            <a:endParaRPr sz="2000" dirty="0"/>
          </a:p>
          <a:p>
            <a:pPr>
              <a:lnSpc>
                <a:spcPct val="100000"/>
              </a:lnSpc>
              <a:buSzPct val="25000"/>
              <a:buFont typeface="StarSymbol"/>
              <a:buChar char=""/>
            </a:pPr>
            <a:endParaRPr sz="2000" dirty="0"/>
          </a:p>
          <a:p>
            <a:pPr>
              <a:lnSpc>
                <a:spcPct val="100000"/>
              </a:lnSpc>
              <a:buSzPct val="25000"/>
            </a:pPr>
            <a:r>
              <a:rPr lang="de-DE" sz="2000" dirty="0" smtClean="0">
                <a:latin typeface="Arial"/>
              </a:rPr>
              <a:t>	→ </a:t>
            </a:r>
            <a:r>
              <a:rPr lang="de-DE" sz="2000" dirty="0">
                <a:latin typeface="Arial"/>
              </a:rPr>
              <a:t>high rate </a:t>
            </a:r>
            <a:r>
              <a:rPr lang="de-DE" sz="2000" dirty="0" err="1">
                <a:latin typeface="Arial"/>
              </a:rPr>
              <a:t>of</a:t>
            </a:r>
            <a:r>
              <a:rPr lang="de-DE" sz="2000" dirty="0">
                <a:latin typeface="Arial"/>
              </a:rPr>
              <a:t> </a:t>
            </a:r>
            <a:r>
              <a:rPr lang="de-DE" sz="2000" dirty="0" err="1">
                <a:latin typeface="Arial"/>
              </a:rPr>
              <a:t>side</a:t>
            </a:r>
            <a:r>
              <a:rPr lang="de-DE" sz="2000" dirty="0">
                <a:latin typeface="Arial"/>
              </a:rPr>
              <a:t> </a:t>
            </a:r>
            <a:r>
              <a:rPr lang="de-DE" sz="2000" dirty="0" err="1">
                <a:latin typeface="Arial"/>
              </a:rPr>
              <a:t>effects</a:t>
            </a:r>
            <a:r>
              <a:rPr lang="de-DE" sz="2000" dirty="0">
                <a:latin typeface="Arial"/>
              </a:rPr>
              <a:t> </a:t>
            </a:r>
            <a:endParaRPr sz="2000" dirty="0"/>
          </a:p>
        </p:txBody>
      </p:sp>
      <p:pic>
        <p:nvPicPr>
          <p:cNvPr id="114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6408720" y="3240"/>
            <a:ext cx="2734560" cy="924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5400">
                <a:solidFill>
                  <a:srgbClr val="000000"/>
                </a:solidFill>
                <a:latin typeface="Arial"/>
              </a:rPr>
              <a:t>Methods</a:t>
            </a:r>
            <a:endParaRPr/>
          </a:p>
        </p:txBody>
      </p:sp>
      <p:sp>
        <p:nvSpPr>
          <p:cNvPr id="116" name="CustomShape 2"/>
          <p:cNvSpPr/>
          <p:nvPr/>
        </p:nvSpPr>
        <p:spPr>
          <a:xfrm>
            <a:off x="15480" y="5256000"/>
            <a:ext cx="8768160" cy="86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</a:pPr>
            <a:r>
              <a:rPr lang="de-DE" sz="2400" dirty="0"/>
              <a:t>→ </a:t>
            </a:r>
            <a:r>
              <a:rPr lang="de-DE" sz="2400" dirty="0" err="1"/>
              <a:t>Stratified</a:t>
            </a:r>
            <a:r>
              <a:rPr lang="de-DE" sz="2400" dirty="0"/>
              <a:t> </a:t>
            </a:r>
            <a:r>
              <a:rPr lang="de-DE" sz="2400" dirty="0" err="1"/>
              <a:t>by</a:t>
            </a:r>
            <a:r>
              <a:rPr lang="de-DE" sz="2400" dirty="0"/>
              <a:t> </a:t>
            </a:r>
            <a:endParaRPr lang="de-DE" sz="2400" dirty="0"/>
          </a:p>
          <a:p>
            <a:pPr marL="1257300" lvl="2" indent="-342900">
              <a:buSzPct val="25000"/>
              <a:buFont typeface="Symbol" panose="05050102010706020507" pitchFamily="18" charset="2"/>
              <a:buChar char="-"/>
            </a:pPr>
            <a:r>
              <a:rPr lang="de-DE" sz="2400" dirty="0" err="1" smtClean="0"/>
              <a:t>presence</a:t>
            </a:r>
            <a:r>
              <a:rPr lang="de-DE" sz="2400" dirty="0" smtClean="0"/>
              <a:t>/</a:t>
            </a:r>
            <a:r>
              <a:rPr lang="de-DE" sz="2400" dirty="0" err="1" smtClean="0"/>
              <a:t>absence</a:t>
            </a:r>
            <a:r>
              <a:rPr lang="de-DE" sz="2400" dirty="0" smtClean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 smtClean="0"/>
              <a:t>cirrhosis</a:t>
            </a:r>
            <a:endParaRPr lang="de-DE" dirty="0"/>
          </a:p>
          <a:p>
            <a:pPr marL="1257300" lvl="2" indent="-342900">
              <a:buSzPct val="25000"/>
              <a:buFont typeface="Symbol" panose="05050102010706020507" pitchFamily="18" charset="2"/>
              <a:buChar char="-"/>
            </a:pPr>
            <a:r>
              <a:rPr lang="de-DE" sz="2400" dirty="0" err="1" smtClean="0"/>
              <a:t>previous</a:t>
            </a:r>
            <a:r>
              <a:rPr lang="de-DE" sz="2400" dirty="0" smtClean="0"/>
              <a:t> </a:t>
            </a:r>
            <a:r>
              <a:rPr lang="de-DE" sz="2400" dirty="0" err="1"/>
              <a:t>treatment</a:t>
            </a:r>
            <a:r>
              <a:rPr lang="de-DE" sz="2400" dirty="0"/>
              <a:t> </a:t>
            </a:r>
            <a:r>
              <a:rPr lang="de-DE" sz="2400" dirty="0" err="1"/>
              <a:t>category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pic>
        <p:nvPicPr>
          <p:cNvPr id="117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6408720" y="0"/>
            <a:ext cx="2734560" cy="924840"/>
          </a:xfrm>
          <a:prstGeom prst="rect">
            <a:avLst/>
          </a:prstGeom>
          <a:ln>
            <a:noFill/>
          </a:ln>
        </p:spPr>
      </p:pic>
      <p:sp>
        <p:nvSpPr>
          <p:cNvPr id="118" name="CustomShape 3"/>
          <p:cNvSpPr/>
          <p:nvPr/>
        </p:nvSpPr>
        <p:spPr>
          <a:xfrm>
            <a:off x="3179880" y="1405080"/>
            <a:ext cx="2735640" cy="754560"/>
          </a:xfrm>
          <a:prstGeom prst="rect">
            <a:avLst/>
          </a:prstGeom>
          <a:solidFill>
            <a:srgbClr val="83CAFF"/>
          </a:solidFill>
          <a:ln>
            <a:solidFill>
              <a:srgbClr val="3465AF"/>
            </a:solidFill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2000">
                <a:solidFill>
                  <a:srgbClr val="000000"/>
                </a:solidFill>
                <a:latin typeface="AngsanaUPC"/>
              </a:rPr>
              <a:t>Randomised, open-label</a:t>
            </a:r>
            <a:endParaRPr/>
          </a:p>
          <a:p>
            <a:pPr algn="ctr">
              <a:lnSpc>
                <a:spcPct val="100000"/>
              </a:lnSpc>
            </a:pPr>
            <a:r>
              <a:rPr lang="de-DE" sz="2000">
                <a:solidFill>
                  <a:srgbClr val="000000"/>
                </a:solidFill>
                <a:latin typeface="AngsanaUPC"/>
              </a:rPr>
              <a:t> study (n=341)</a:t>
            </a:r>
            <a:endParaRPr/>
          </a:p>
        </p:txBody>
      </p:sp>
      <p:sp>
        <p:nvSpPr>
          <p:cNvPr id="119" name="CustomShape 4"/>
          <p:cNvSpPr/>
          <p:nvPr/>
        </p:nvSpPr>
        <p:spPr>
          <a:xfrm>
            <a:off x="936000" y="2448000"/>
            <a:ext cx="2231640" cy="826920"/>
          </a:xfrm>
          <a:prstGeom prst="rect">
            <a:avLst/>
          </a:prstGeom>
          <a:solidFill>
            <a:srgbClr val="99CCFF"/>
          </a:solidFill>
          <a:ln>
            <a:solidFill>
              <a:srgbClr val="3465AF"/>
            </a:solidFill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/>
              <a:t>166 treatment-naive</a:t>
            </a:r>
            <a:endParaRPr/>
          </a:p>
        </p:txBody>
      </p:sp>
      <p:sp>
        <p:nvSpPr>
          <p:cNvPr id="120" name="CustomShape 5"/>
          <p:cNvSpPr/>
          <p:nvPr/>
        </p:nvSpPr>
        <p:spPr>
          <a:xfrm>
            <a:off x="5888880" y="2434320"/>
            <a:ext cx="2231640" cy="877320"/>
          </a:xfrm>
          <a:prstGeom prst="rect">
            <a:avLst/>
          </a:prstGeom>
          <a:solidFill>
            <a:srgbClr val="99CCFF"/>
          </a:solidFill>
          <a:ln>
            <a:solidFill>
              <a:srgbClr val="3465AF"/>
            </a:solidFill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/>
              <a:t>175 previously treated</a:t>
            </a:r>
            <a:endParaRPr/>
          </a:p>
        </p:txBody>
      </p:sp>
      <p:sp>
        <p:nvSpPr>
          <p:cNvPr id="121" name="CustomShape 6"/>
          <p:cNvSpPr/>
          <p:nvPr/>
        </p:nvSpPr>
        <p:spPr>
          <a:xfrm>
            <a:off x="864000" y="3672000"/>
            <a:ext cx="863640" cy="647640"/>
          </a:xfrm>
          <a:prstGeom prst="rect">
            <a:avLst/>
          </a:prstGeom>
          <a:solidFill>
            <a:srgbClr val="CFE7F5"/>
          </a:solidFill>
          <a:ln>
            <a:solidFill>
              <a:srgbClr val="3465AF"/>
            </a:solidFill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/>
              <a:t>L-S</a:t>
            </a:r>
            <a:endParaRPr/>
          </a:p>
          <a:p>
            <a:pPr algn="ctr">
              <a:lnSpc>
                <a:spcPct val="100000"/>
              </a:lnSpc>
            </a:pPr>
            <a:r>
              <a:rPr lang="de-DE"/>
              <a:t>(n=83)</a:t>
            </a:r>
            <a:endParaRPr/>
          </a:p>
        </p:txBody>
      </p:sp>
      <p:sp>
        <p:nvSpPr>
          <p:cNvPr id="122" name="CustomShape 7"/>
          <p:cNvSpPr/>
          <p:nvPr/>
        </p:nvSpPr>
        <p:spPr>
          <a:xfrm>
            <a:off x="2304000" y="3672000"/>
            <a:ext cx="863640" cy="647640"/>
          </a:xfrm>
          <a:prstGeom prst="rect">
            <a:avLst/>
          </a:prstGeom>
          <a:solidFill>
            <a:srgbClr val="CFE7F5"/>
          </a:solidFill>
          <a:ln>
            <a:solidFill>
              <a:srgbClr val="3465AF"/>
            </a:solidFill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/>
              <a:t>L-S +R</a:t>
            </a:r>
            <a:endParaRPr/>
          </a:p>
          <a:p>
            <a:pPr algn="ctr">
              <a:lnSpc>
                <a:spcPct val="100000"/>
              </a:lnSpc>
            </a:pPr>
            <a:r>
              <a:rPr lang="de-DE"/>
              <a:t>(n=81)</a:t>
            </a:r>
            <a:endParaRPr/>
          </a:p>
        </p:txBody>
      </p:sp>
      <p:sp>
        <p:nvSpPr>
          <p:cNvPr id="123" name="CustomShape 8"/>
          <p:cNvSpPr/>
          <p:nvPr/>
        </p:nvSpPr>
        <p:spPr>
          <a:xfrm>
            <a:off x="7344000" y="3744000"/>
            <a:ext cx="863640" cy="647640"/>
          </a:xfrm>
          <a:prstGeom prst="rect">
            <a:avLst/>
          </a:prstGeom>
          <a:solidFill>
            <a:srgbClr val="CFE7F5"/>
          </a:solidFill>
          <a:ln>
            <a:solidFill>
              <a:srgbClr val="3465AF"/>
            </a:solidFill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/>
              <a:t>L-S + R</a:t>
            </a:r>
            <a:endParaRPr/>
          </a:p>
          <a:p>
            <a:pPr algn="ctr">
              <a:lnSpc>
                <a:spcPct val="100000"/>
              </a:lnSpc>
            </a:pPr>
            <a:r>
              <a:rPr lang="de-DE"/>
              <a:t>(n=87)</a:t>
            </a:r>
            <a:endParaRPr/>
          </a:p>
        </p:txBody>
      </p:sp>
      <p:sp>
        <p:nvSpPr>
          <p:cNvPr id="124" name="CustomShape 9"/>
          <p:cNvSpPr/>
          <p:nvPr/>
        </p:nvSpPr>
        <p:spPr>
          <a:xfrm>
            <a:off x="5904000" y="3744000"/>
            <a:ext cx="863640" cy="647640"/>
          </a:xfrm>
          <a:prstGeom prst="rect">
            <a:avLst/>
          </a:prstGeom>
          <a:solidFill>
            <a:srgbClr val="CFE7F5"/>
          </a:solidFill>
          <a:ln>
            <a:solidFill>
              <a:srgbClr val="3465AF"/>
            </a:solidFill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/>
              <a:t>L-S</a:t>
            </a:r>
            <a:endParaRPr/>
          </a:p>
          <a:p>
            <a:pPr algn="ctr">
              <a:lnSpc>
                <a:spcPct val="100000"/>
              </a:lnSpc>
            </a:pPr>
            <a:r>
              <a:rPr lang="de-DE"/>
              <a:t>(n=88)</a:t>
            </a:r>
            <a:endParaRPr/>
          </a:p>
        </p:txBody>
      </p:sp>
      <p:sp>
        <p:nvSpPr>
          <p:cNvPr id="125" name="Line 10"/>
          <p:cNvSpPr/>
          <p:nvPr/>
        </p:nvSpPr>
        <p:spPr>
          <a:xfrm>
            <a:off x="1368000" y="3275280"/>
            <a:ext cx="0" cy="432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  <p:sp>
        <p:nvSpPr>
          <p:cNvPr id="126" name="Line 11"/>
          <p:cNvSpPr/>
          <p:nvPr/>
        </p:nvSpPr>
        <p:spPr>
          <a:xfrm>
            <a:off x="2592000" y="3275280"/>
            <a:ext cx="0" cy="432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  <p:sp>
        <p:nvSpPr>
          <p:cNvPr id="127" name="Line 12"/>
          <p:cNvSpPr/>
          <p:nvPr/>
        </p:nvSpPr>
        <p:spPr>
          <a:xfrm>
            <a:off x="6408000" y="3312000"/>
            <a:ext cx="0" cy="432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  <p:sp>
        <p:nvSpPr>
          <p:cNvPr id="128" name="Line 13"/>
          <p:cNvSpPr/>
          <p:nvPr/>
        </p:nvSpPr>
        <p:spPr>
          <a:xfrm>
            <a:off x="7632000" y="3312000"/>
            <a:ext cx="0" cy="432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  <p:sp>
        <p:nvSpPr>
          <p:cNvPr id="129" name="CustomShape 14"/>
          <p:cNvSpPr/>
          <p:nvPr/>
        </p:nvSpPr>
        <p:spPr>
          <a:xfrm>
            <a:off x="3672000" y="4392000"/>
            <a:ext cx="1727640" cy="719640"/>
          </a:xfrm>
          <a:prstGeom prst="rect">
            <a:avLst/>
          </a:prstGeom>
          <a:solidFill>
            <a:srgbClr val="FFFFCC"/>
          </a:solidFill>
          <a:ln>
            <a:solidFill>
              <a:srgbClr val="000000"/>
            </a:solidFill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/>
              <a:t>SVR12</a:t>
            </a:r>
            <a:endParaRPr/>
          </a:p>
        </p:txBody>
      </p:sp>
      <p:sp>
        <p:nvSpPr>
          <p:cNvPr id="130" name="Line 15"/>
          <p:cNvSpPr/>
          <p:nvPr/>
        </p:nv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3465AF"/>
            </a:solidFill>
          </a:ln>
        </p:spPr>
      </p:sp>
      <p:sp>
        <p:nvSpPr>
          <p:cNvPr id="131" name="Line 16"/>
          <p:cNvSpPr/>
          <p:nvPr/>
        </p:nv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3465AF"/>
            </a:solidFill>
          </a:ln>
        </p:spPr>
      </p:sp>
      <p:sp>
        <p:nvSpPr>
          <p:cNvPr id="132" name="Line 17"/>
          <p:cNvSpPr/>
          <p:nvPr/>
        </p:nv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3465AF"/>
            </a:solidFill>
          </a:ln>
        </p:spPr>
      </p:sp>
      <p:sp>
        <p:nvSpPr>
          <p:cNvPr id="133" name="Line 18"/>
          <p:cNvSpPr/>
          <p:nvPr/>
        </p:nv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3465AF"/>
            </a:solidFill>
          </a:ln>
        </p:spPr>
      </p:sp>
      <p:cxnSp>
        <p:nvCxnSpPr>
          <p:cNvPr id="138" name="Line 23"/>
          <p:cNvCxnSpPr>
            <a:stCxn id="118" idx="2"/>
            <a:endCxn id="119" idx="3"/>
          </p:cNvCxnSpPr>
          <p:nvPr/>
        </p:nvCxnSpPr>
        <p:spPr>
          <a:xfrm flipH="1">
            <a:off x="3167640" y="2159640"/>
            <a:ext cx="1380240" cy="702000"/>
          </a:xfrm>
          <a:prstGeom prst="straightConnector1">
            <a:avLst/>
          </a:prstGeom>
          <a:ln>
            <a:solidFill>
              <a:srgbClr val="000000"/>
            </a:solidFill>
            <a:tailEnd type="triangle" w="med" len="med"/>
          </a:ln>
        </p:spPr>
      </p:cxnSp>
      <p:cxnSp>
        <p:nvCxnSpPr>
          <p:cNvPr id="139" name="Line 24"/>
          <p:cNvCxnSpPr>
            <a:stCxn id="118" idx="2"/>
            <a:endCxn id="120" idx="1"/>
          </p:cNvCxnSpPr>
          <p:nvPr/>
        </p:nvCxnSpPr>
        <p:spPr>
          <a:xfrm>
            <a:off x="4547520" y="2159640"/>
            <a:ext cx="1341720" cy="713520"/>
          </a:xfrm>
          <a:prstGeom prst="straightConnector1">
            <a:avLst/>
          </a:prstGeom>
          <a:ln>
            <a:solidFill>
              <a:srgbClr val="000000"/>
            </a:solidFill>
            <a:tailEnd type="triangle" w="med" len="med"/>
          </a:ln>
        </p:spPr>
      </p:cxnSp>
      <p:cxnSp>
        <p:nvCxnSpPr>
          <p:cNvPr id="7" name="Gewinkelte Verbindung 6"/>
          <p:cNvCxnSpPr>
            <a:stCxn id="121" idx="2"/>
            <a:endCxn id="122" idx="2"/>
          </p:cNvCxnSpPr>
          <p:nvPr/>
        </p:nvCxnSpPr>
        <p:spPr>
          <a:xfrm rot="16200000" flipH="1">
            <a:off x="2015820" y="3599640"/>
            <a:ext cx="12700" cy="1440000"/>
          </a:xfrm>
          <a:prstGeom prst="bentConnector3">
            <a:avLst>
              <a:gd name="adj1" fmla="val 1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winkelte Verbindung 15"/>
          <p:cNvCxnSpPr/>
          <p:nvPr/>
        </p:nvCxnSpPr>
        <p:spPr>
          <a:xfrm>
            <a:off x="2022169" y="4572000"/>
            <a:ext cx="1649831" cy="180000"/>
          </a:xfrm>
          <a:prstGeom prst="bentConnector3">
            <a:avLst>
              <a:gd name="adj1" fmla="val -24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winkelte Verbindung 18"/>
          <p:cNvCxnSpPr>
            <a:stCxn id="124" idx="2"/>
            <a:endCxn id="123" idx="2"/>
          </p:cNvCxnSpPr>
          <p:nvPr/>
        </p:nvCxnSpPr>
        <p:spPr>
          <a:xfrm rot="16200000" flipH="1">
            <a:off x="7055820" y="3671640"/>
            <a:ext cx="12700" cy="1440000"/>
          </a:xfrm>
          <a:prstGeom prst="bentConnector3">
            <a:avLst>
              <a:gd name="adj1" fmla="val 153084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winkelte Verbindung 102"/>
          <p:cNvCxnSpPr>
            <a:endCxn id="129" idx="3"/>
          </p:cNvCxnSpPr>
          <p:nvPr/>
        </p:nvCxnSpPr>
        <p:spPr>
          <a:xfrm rot="10800000" flipV="1">
            <a:off x="5399640" y="4572000"/>
            <a:ext cx="1662530" cy="179820"/>
          </a:xfrm>
          <a:prstGeom prst="bentConnector3">
            <a:avLst>
              <a:gd name="adj1" fmla="val 14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6408720" y="33120"/>
            <a:ext cx="2734560" cy="924840"/>
          </a:xfrm>
          <a:prstGeom prst="rect">
            <a:avLst/>
          </a:prstGeom>
          <a:ln>
            <a:noFill/>
          </a:ln>
        </p:spPr>
      </p:pic>
      <p:sp>
        <p:nvSpPr>
          <p:cNvPr id="141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5400">
                <a:solidFill>
                  <a:srgbClr val="000000"/>
                </a:solidFill>
                <a:latin typeface="Arial"/>
              </a:rPr>
              <a:t>Methods</a:t>
            </a:r>
            <a:endParaRPr/>
          </a:p>
        </p:txBody>
      </p:sp>
      <p:sp>
        <p:nvSpPr>
          <p:cNvPr id="142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143" name="Grafik 142"/>
          <p:cNvPicPr/>
          <p:nvPr/>
        </p:nvPicPr>
        <p:blipFill>
          <a:blip r:embed="rId3"/>
          <a:stretch>
            <a:fillRect/>
          </a:stretch>
        </p:blipFill>
        <p:spPr>
          <a:xfrm>
            <a:off x="1416960" y="1427760"/>
            <a:ext cx="6336000" cy="5040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</p:sp>
      <p:sp>
        <p:nvSpPr>
          <p:cNvPr id="145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146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6394680" y="0"/>
            <a:ext cx="2734560" cy="924840"/>
          </a:xfrm>
          <a:prstGeom prst="rect">
            <a:avLst/>
          </a:prstGeom>
          <a:ln>
            <a:noFill/>
          </a:ln>
        </p:spPr>
      </p:pic>
      <p:sp>
        <p:nvSpPr>
          <p:cNvPr id="147" name="TextShape 3"/>
          <p:cNvSpPr txBox="1"/>
          <p:nvPr/>
        </p:nvSpPr>
        <p:spPr>
          <a:xfrm>
            <a:off x="792000" y="1800000"/>
            <a:ext cx="7632000" cy="427320"/>
          </a:xfrm>
          <a:prstGeom prst="rect">
            <a:avLst/>
          </a:prstGeom>
        </p:spPr>
      </p:sp>
      <p:sp>
        <p:nvSpPr>
          <p:cNvPr id="148" name="TextShape 4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de-DE" sz="5400"/>
              <a:t>Results</a:t>
            </a:r>
            <a:endParaRPr/>
          </a:p>
        </p:txBody>
      </p:sp>
      <p:sp>
        <p:nvSpPr>
          <p:cNvPr id="149" name="TextShape 5"/>
          <p:cNvSpPr txBox="1"/>
          <p:nvPr/>
        </p:nvSpPr>
        <p:spPr>
          <a:xfrm>
            <a:off x="457200" y="2105280"/>
            <a:ext cx="8229240" cy="37476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de-DE" sz="2400" dirty="0"/>
              <a:t>SVR12 </a:t>
            </a:r>
            <a:r>
              <a:rPr lang="de-DE" sz="2400" dirty="0" err="1"/>
              <a:t>achieved</a:t>
            </a:r>
            <a:r>
              <a:rPr lang="de-DE" sz="2400" dirty="0"/>
              <a:t> in 99%</a:t>
            </a:r>
            <a:endParaRPr sz="2400" dirty="0"/>
          </a:p>
          <a:p>
            <a:pPr marL="1714500" lvl="3" indent="-342900">
              <a:buSzPct val="100000"/>
              <a:buFont typeface="Arial" panose="020B0604020202020204" pitchFamily="34" charset="0"/>
              <a:buChar char="•"/>
            </a:pPr>
            <a:endParaRPr sz="2400" dirty="0"/>
          </a:p>
          <a:p>
            <a:pPr marL="1714500" lvl="3" indent="-342900">
              <a:buSzPct val="100000"/>
              <a:buFont typeface="Arial" panose="020B0604020202020204" pitchFamily="34" charset="0"/>
              <a:buChar char="•"/>
            </a:pPr>
            <a:r>
              <a:rPr lang="de-DE" sz="2400" dirty="0" err="1"/>
              <a:t>ledipasvir-sofosbuvir</a:t>
            </a:r>
            <a:r>
              <a:rPr lang="de-DE" sz="2400" dirty="0"/>
              <a:t> </a:t>
            </a:r>
            <a:r>
              <a:rPr lang="de-DE" sz="2400" dirty="0" err="1"/>
              <a:t>group</a:t>
            </a:r>
            <a:r>
              <a:rPr lang="de-DE" sz="2400" dirty="0"/>
              <a:t>: 100%</a:t>
            </a:r>
            <a:endParaRPr sz="2400" dirty="0"/>
          </a:p>
          <a:p>
            <a:pPr marL="1714500" lvl="3" indent="-342900">
              <a:buSzPct val="100000"/>
              <a:buFont typeface="Arial" panose="020B0604020202020204" pitchFamily="34" charset="0"/>
              <a:buChar char="•"/>
            </a:pPr>
            <a:r>
              <a:rPr lang="de-DE" sz="2400" dirty="0" err="1"/>
              <a:t>ledipasvir-sofosbuvir</a:t>
            </a:r>
            <a:r>
              <a:rPr lang="de-DE" sz="2400" dirty="0"/>
              <a:t> + </a:t>
            </a:r>
            <a:r>
              <a:rPr lang="de-DE" sz="2400" dirty="0" err="1"/>
              <a:t>ribavirin</a:t>
            </a:r>
            <a:r>
              <a:rPr lang="de-DE" sz="2400" dirty="0"/>
              <a:t> </a:t>
            </a:r>
            <a:r>
              <a:rPr lang="de-DE" sz="2400" dirty="0" err="1"/>
              <a:t>group</a:t>
            </a:r>
            <a:r>
              <a:rPr lang="de-DE" sz="2400" dirty="0"/>
              <a:t>: 98%</a:t>
            </a:r>
            <a:endParaRPr sz="2400" dirty="0"/>
          </a:p>
          <a:p>
            <a:pPr marL="1714500" lvl="3" indent="-342900">
              <a:buSzPct val="100000"/>
              <a:buFont typeface="Arial" panose="020B0604020202020204" pitchFamily="34" charset="0"/>
              <a:buChar char="•"/>
            </a:pPr>
            <a:endParaRPr sz="2400" dirty="0"/>
          </a:p>
          <a:p>
            <a:pPr marL="1714500" lvl="3" indent="-342900">
              <a:buSzPct val="100000"/>
              <a:buFont typeface="Arial" panose="020B0604020202020204" pitchFamily="34" charset="0"/>
              <a:buChar char="•"/>
            </a:pPr>
            <a:r>
              <a:rPr lang="de-DE" sz="2400" dirty="0" err="1"/>
              <a:t>patients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</a:t>
            </a:r>
            <a:r>
              <a:rPr lang="de-DE" sz="2400" dirty="0" err="1"/>
              <a:t>baseline</a:t>
            </a:r>
            <a:r>
              <a:rPr lang="de-DE" sz="2400" dirty="0"/>
              <a:t> NS5A </a:t>
            </a:r>
            <a:r>
              <a:rPr lang="de-DE" sz="2400" dirty="0" err="1"/>
              <a:t>resistant</a:t>
            </a:r>
            <a:r>
              <a:rPr lang="de-DE" sz="2400" dirty="0"/>
              <a:t> </a:t>
            </a:r>
            <a:r>
              <a:rPr lang="de-DE" sz="2400" dirty="0" err="1"/>
              <a:t>variants</a:t>
            </a:r>
            <a:r>
              <a:rPr lang="de-DE" sz="2400" dirty="0"/>
              <a:t>: 99%</a:t>
            </a:r>
            <a:endParaRPr sz="2400" dirty="0"/>
          </a:p>
          <a:p>
            <a:pPr marL="1714500" lvl="3" indent="-342900">
              <a:buSzPct val="100000"/>
              <a:buFont typeface="Arial" panose="020B0604020202020204" pitchFamily="34" charset="0"/>
              <a:buChar char="•"/>
            </a:pPr>
            <a:r>
              <a:rPr lang="de-DE" sz="2400" dirty="0" err="1"/>
              <a:t>patients</a:t>
            </a:r>
            <a:r>
              <a:rPr lang="de-DE" sz="2400" dirty="0"/>
              <a:t> </a:t>
            </a:r>
            <a:r>
              <a:rPr lang="de-DE" sz="2400" dirty="0" err="1"/>
              <a:t>previously</a:t>
            </a:r>
            <a:r>
              <a:rPr lang="de-DE" sz="2400" dirty="0"/>
              <a:t> </a:t>
            </a:r>
            <a:r>
              <a:rPr lang="de-DE" sz="2400" dirty="0" err="1"/>
              <a:t>treated</a:t>
            </a:r>
            <a:r>
              <a:rPr lang="de-DE" sz="2400" dirty="0"/>
              <a:t>: 100%</a:t>
            </a:r>
            <a:endParaRPr sz="2400" dirty="0"/>
          </a:p>
          <a:p>
            <a:endParaRPr dirty="0"/>
          </a:p>
          <a:p>
            <a:pPr>
              <a:buSzPct val="25000"/>
              <a:buFont typeface="StarSymbol"/>
              <a:buChar char=""/>
            </a:pPr>
            <a:endParaRPr dirty="0"/>
          </a:p>
          <a:p>
            <a:pPr lvl="6">
              <a:buSzPct val="25000"/>
              <a:buFont typeface="StarSymbol"/>
              <a:buChar char=""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6394680" y="0"/>
            <a:ext cx="2734560" cy="924840"/>
          </a:xfrm>
          <a:prstGeom prst="rect">
            <a:avLst/>
          </a:prstGeom>
          <a:ln>
            <a:noFill/>
          </a:ln>
        </p:spPr>
      </p:pic>
      <p:sp>
        <p:nvSpPr>
          <p:cNvPr id="151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5400"/>
              <a:t>Results</a:t>
            </a:r>
            <a:endParaRPr/>
          </a:p>
        </p:txBody>
      </p:sp>
      <p:pic>
        <p:nvPicPr>
          <p:cNvPr id="152" name="Grafik 151"/>
          <p:cNvPicPr/>
          <p:nvPr/>
        </p:nvPicPr>
        <p:blipFill>
          <a:blip r:embed="rId3"/>
          <a:stretch>
            <a:fillRect/>
          </a:stretch>
        </p:blipFill>
        <p:spPr>
          <a:xfrm>
            <a:off x="360000" y="1296000"/>
            <a:ext cx="4253040" cy="5376240"/>
          </a:xfrm>
          <a:prstGeom prst="rect">
            <a:avLst/>
          </a:prstGeom>
          <a:ln>
            <a:noFill/>
          </a:ln>
        </p:spPr>
      </p:pic>
      <p:sp>
        <p:nvSpPr>
          <p:cNvPr id="153" name="TextShape 2"/>
          <p:cNvSpPr txBox="1"/>
          <p:nvPr/>
        </p:nvSpPr>
        <p:spPr>
          <a:xfrm>
            <a:off x="4824000" y="1368000"/>
            <a:ext cx="3960000" cy="4869312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endParaRPr dirty="0"/>
          </a:p>
          <a:p>
            <a:endParaRPr dirty="0"/>
          </a:p>
          <a:p>
            <a:endParaRPr dirty="0"/>
          </a:p>
          <a:p>
            <a:pPr marL="285750" indent="-285750">
              <a:buSzPct val="100000"/>
              <a:buFont typeface="Arial" panose="020B0604020202020204" pitchFamily="34" charset="0"/>
              <a:buChar char="•"/>
            </a:pPr>
            <a:r>
              <a:rPr lang="de-DE" dirty="0"/>
              <a:t>At least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 smtClean="0"/>
              <a:t>treatment-emergent</a:t>
            </a:r>
            <a:endParaRPr lang="de-DE" dirty="0" smtClean="0"/>
          </a:p>
          <a:p>
            <a:pPr>
              <a:buSzPct val="100000"/>
            </a:pPr>
            <a:r>
              <a:rPr lang="de-DE" dirty="0" smtClean="0"/>
              <a:t>     </a:t>
            </a:r>
            <a:r>
              <a:rPr lang="de-DE" dirty="0" err="1" smtClean="0"/>
              <a:t>adverse</a:t>
            </a:r>
            <a:r>
              <a:rPr lang="de-DE" dirty="0" smtClean="0"/>
              <a:t> </a:t>
            </a:r>
            <a:r>
              <a:rPr lang="de-DE" dirty="0" err="1"/>
              <a:t>event</a:t>
            </a:r>
            <a:r>
              <a:rPr lang="de-DE" dirty="0"/>
              <a:t>: 70%</a:t>
            </a:r>
            <a:endParaRPr dirty="0"/>
          </a:p>
          <a:p>
            <a:pPr lvl="2">
              <a:buSzPct val="100000"/>
            </a:pPr>
            <a:r>
              <a:rPr lang="de-DE" dirty="0"/>
              <a:t>→ 84% mild </a:t>
            </a:r>
            <a:r>
              <a:rPr lang="de-DE" dirty="0" err="1"/>
              <a:t>events</a:t>
            </a:r>
            <a:endParaRPr dirty="0"/>
          </a:p>
          <a:p>
            <a:pPr marL="1200150" lvl="2" indent="-285750">
              <a:buSzPct val="100000"/>
              <a:buFont typeface="Arial" panose="020B0604020202020204" pitchFamily="34" charset="0"/>
              <a:buChar char="•"/>
            </a:pPr>
            <a:endParaRPr dirty="0"/>
          </a:p>
          <a:p>
            <a:pPr marL="1200150" lvl="2" indent="-285750">
              <a:buSzPct val="100000"/>
              <a:buFont typeface="Arial" panose="020B0604020202020204" pitchFamily="34" charset="0"/>
              <a:buChar char="•"/>
            </a:pPr>
            <a:endParaRPr dirty="0"/>
          </a:p>
          <a:p>
            <a:pPr marL="285750" indent="-285750">
              <a:buSzPct val="100000"/>
              <a:buFont typeface="Arial" panose="020B0604020202020204" pitchFamily="34" charset="0"/>
              <a:buChar char="•"/>
            </a:pPr>
            <a:r>
              <a:rPr lang="de-DE" dirty="0"/>
              <a:t>0.6% </a:t>
            </a:r>
            <a:r>
              <a:rPr lang="de-DE" dirty="0" err="1"/>
              <a:t>discontinued</a:t>
            </a:r>
            <a:r>
              <a:rPr lang="de-DE" dirty="0"/>
              <a:t> </a:t>
            </a:r>
            <a:r>
              <a:rPr lang="de-DE" dirty="0" err="1" smtClean="0"/>
              <a:t>treatment</a:t>
            </a:r>
            <a:endParaRPr lang="de-DE" dirty="0" smtClean="0"/>
          </a:p>
          <a:p>
            <a:pPr>
              <a:buSzPct val="100000"/>
            </a:pPr>
            <a:r>
              <a:rPr lang="de-DE" dirty="0" smtClean="0"/>
              <a:t>    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adverse</a:t>
            </a:r>
            <a:r>
              <a:rPr lang="de-DE" dirty="0"/>
              <a:t> </a:t>
            </a:r>
            <a:r>
              <a:rPr lang="de-DE" dirty="0" err="1"/>
              <a:t>events</a:t>
            </a:r>
            <a:endParaRPr dirty="0"/>
          </a:p>
          <a:p>
            <a:pPr lvl="2">
              <a:buSzPct val="100000"/>
            </a:pPr>
            <a:r>
              <a:rPr lang="de-DE" dirty="0"/>
              <a:t>→ </a:t>
            </a:r>
            <a:r>
              <a:rPr lang="de-DE" dirty="0" err="1"/>
              <a:t>ribavirin</a:t>
            </a:r>
            <a:r>
              <a:rPr lang="de-DE" dirty="0"/>
              <a:t> </a:t>
            </a:r>
            <a:r>
              <a:rPr lang="de-DE" dirty="0" err="1"/>
              <a:t>group</a:t>
            </a:r>
            <a:endParaRPr dirty="0"/>
          </a:p>
          <a:p>
            <a:pPr marL="1200150" lvl="2" indent="-285750">
              <a:buSzPct val="100000"/>
              <a:buFont typeface="Arial" panose="020B0604020202020204" pitchFamily="34" charset="0"/>
              <a:buChar char="•"/>
            </a:pPr>
            <a:endParaRPr dirty="0"/>
          </a:p>
          <a:p>
            <a:pPr marL="1200150" lvl="2" indent="-285750">
              <a:buSzPct val="100000"/>
              <a:buFont typeface="Arial" panose="020B0604020202020204" pitchFamily="34" charset="0"/>
              <a:buChar char="•"/>
            </a:pPr>
            <a:endParaRPr dirty="0"/>
          </a:p>
          <a:p>
            <a:pPr marL="285750" indent="-285750">
              <a:buSzPct val="100000"/>
              <a:buFont typeface="Arial" panose="020B0604020202020204" pitchFamily="34" charset="0"/>
              <a:buChar char="•"/>
            </a:pPr>
            <a:r>
              <a:rPr lang="de-DE" dirty="0" err="1"/>
              <a:t>Hb</a:t>
            </a:r>
            <a:r>
              <a:rPr lang="de-DE" dirty="0"/>
              <a:t> </a:t>
            </a:r>
            <a:r>
              <a:rPr lang="de-DE" dirty="0" err="1"/>
              <a:t>reduction</a:t>
            </a:r>
            <a:r>
              <a:rPr lang="de-DE" dirty="0"/>
              <a:t> was </a:t>
            </a:r>
            <a:r>
              <a:rPr lang="de-DE" dirty="0" err="1"/>
              <a:t>significant</a:t>
            </a:r>
            <a:r>
              <a:rPr lang="de-DE" dirty="0"/>
              <a:t> </a:t>
            </a:r>
            <a:r>
              <a:rPr lang="de-DE" dirty="0" err="1" smtClean="0"/>
              <a:t>higher</a:t>
            </a:r>
            <a:endParaRPr lang="de-DE" dirty="0" smtClean="0"/>
          </a:p>
          <a:p>
            <a:pPr>
              <a:buSzPct val="100000"/>
            </a:pPr>
            <a:r>
              <a:rPr lang="de-DE" dirty="0" smtClean="0"/>
              <a:t>     </a:t>
            </a:r>
            <a:r>
              <a:rPr lang="de-DE" dirty="0"/>
              <a:t>in </a:t>
            </a:r>
            <a:r>
              <a:rPr lang="de-DE" dirty="0" err="1"/>
              <a:t>ribavirin</a:t>
            </a:r>
            <a:r>
              <a:rPr lang="de-DE" dirty="0"/>
              <a:t> </a:t>
            </a:r>
            <a:r>
              <a:rPr lang="de-DE" dirty="0" err="1"/>
              <a:t>group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</p:sp>
      <p:sp>
        <p:nvSpPr>
          <p:cNvPr id="155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</p:sp>
      <p:pic>
        <p:nvPicPr>
          <p:cNvPr id="156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6372360" y="-6480"/>
            <a:ext cx="2734560" cy="924840"/>
          </a:xfrm>
          <a:prstGeom prst="rect">
            <a:avLst/>
          </a:prstGeom>
          <a:ln>
            <a:noFill/>
          </a:ln>
        </p:spPr>
      </p:pic>
      <p:sp>
        <p:nvSpPr>
          <p:cNvPr id="157" name="TextShape 3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de-DE" sz="5400"/>
              <a:t>Conclusion</a:t>
            </a:r>
            <a:r>
              <a:rPr lang="de-DE"/>
              <a:t> </a:t>
            </a:r>
            <a:endParaRPr/>
          </a:p>
        </p:txBody>
      </p:sp>
      <p:sp>
        <p:nvSpPr>
          <p:cNvPr id="158" name="TextShape 4"/>
          <p:cNvSpPr txBox="1"/>
          <p:nvPr/>
        </p:nvSpPr>
        <p:spPr>
          <a:xfrm>
            <a:off x="457200" y="1094400"/>
            <a:ext cx="8229240" cy="56016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de-DE" sz="2400" dirty="0" err="1"/>
              <a:t>Ribavirin</a:t>
            </a:r>
            <a:r>
              <a:rPr lang="de-DE" sz="2400" dirty="0"/>
              <a:t> </a:t>
            </a:r>
            <a:r>
              <a:rPr lang="de-DE" sz="2400" dirty="0" err="1"/>
              <a:t>increased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rate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adverse</a:t>
            </a:r>
            <a:r>
              <a:rPr lang="de-DE" sz="2400" dirty="0"/>
              <a:t> </a:t>
            </a:r>
            <a:r>
              <a:rPr lang="de-DE" sz="2400" dirty="0" err="1" smtClean="0"/>
              <a:t>events</a:t>
            </a:r>
            <a:endParaRPr lang="de-DE" sz="2400" dirty="0" smtClean="0"/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endParaRPr sz="2400" dirty="0"/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de-DE" sz="2400" dirty="0" err="1"/>
              <a:t>Many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host </a:t>
            </a:r>
            <a:r>
              <a:rPr lang="de-DE" sz="2400" dirty="0" err="1"/>
              <a:t>and</a:t>
            </a:r>
            <a:r>
              <a:rPr lang="de-DE" sz="2400" dirty="0"/>
              <a:t> viral </a:t>
            </a:r>
            <a:r>
              <a:rPr lang="de-DE" sz="2400" dirty="0" err="1"/>
              <a:t>factors</a:t>
            </a:r>
            <a:r>
              <a:rPr lang="de-DE" sz="2400" dirty="0"/>
              <a:t> (e.g. </a:t>
            </a:r>
            <a:r>
              <a:rPr lang="de-DE" sz="2400" dirty="0" err="1"/>
              <a:t>cirrhose</a:t>
            </a:r>
            <a:r>
              <a:rPr lang="de-DE" sz="2400" dirty="0"/>
              <a:t> </a:t>
            </a:r>
            <a:r>
              <a:rPr lang="de-DE" sz="2400" dirty="0" err="1"/>
              <a:t>status</a:t>
            </a:r>
            <a:r>
              <a:rPr lang="de-DE" sz="2400" dirty="0"/>
              <a:t>) </a:t>
            </a:r>
            <a:endParaRPr lang="de-DE" sz="2400" dirty="0" smtClean="0"/>
          </a:p>
          <a:p>
            <a:pPr>
              <a:buSzPct val="100000"/>
            </a:pPr>
            <a:r>
              <a:rPr lang="de-DE" sz="2400" dirty="0" smtClean="0"/>
              <a:t>  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/>
              <a:t>not </a:t>
            </a:r>
            <a:r>
              <a:rPr lang="de-DE" sz="2400" dirty="0" err="1"/>
              <a:t>clinically</a:t>
            </a:r>
            <a:r>
              <a:rPr lang="de-DE" sz="2400" dirty="0"/>
              <a:t> relevant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 smtClean="0"/>
              <a:t>outcome</a:t>
            </a:r>
            <a:endParaRPr lang="de-DE" sz="2400" dirty="0" smtClean="0"/>
          </a:p>
          <a:p>
            <a:pPr>
              <a:buSzPct val="100000"/>
            </a:pPr>
            <a:endParaRPr sz="2400" dirty="0"/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de-DE" sz="2400" dirty="0"/>
              <a:t>High </a:t>
            </a:r>
            <a:r>
              <a:rPr lang="de-DE" sz="2400" dirty="0" err="1"/>
              <a:t>nasopharyngitis</a:t>
            </a:r>
            <a:r>
              <a:rPr lang="de-DE" sz="2400" dirty="0"/>
              <a:t> rate </a:t>
            </a:r>
            <a:r>
              <a:rPr lang="de-DE" sz="2400" dirty="0" err="1"/>
              <a:t>may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attributed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season</a:t>
            </a:r>
            <a:endParaRPr sz="2400" dirty="0"/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endParaRPr sz="2400" dirty="0"/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de-DE" sz="2400" dirty="0" err="1"/>
              <a:t>Limitations</a:t>
            </a:r>
            <a:endParaRPr sz="2400" dirty="0"/>
          </a:p>
          <a:p>
            <a:pPr marL="3086100" lvl="6" indent="-342900">
              <a:buSzPct val="100000"/>
              <a:buFont typeface="Arial" panose="020B0604020202020204" pitchFamily="34" charset="0"/>
              <a:buChar char="•"/>
            </a:pPr>
            <a:r>
              <a:rPr lang="de-DE" sz="2400" dirty="0"/>
              <a:t>Open-label design</a:t>
            </a:r>
            <a:endParaRPr sz="2400" dirty="0"/>
          </a:p>
          <a:p>
            <a:pPr marL="3086100" lvl="6" indent="-342900">
              <a:buSzPct val="100000"/>
              <a:buFont typeface="Arial" panose="020B0604020202020204" pitchFamily="34" charset="0"/>
              <a:buChar char="•"/>
            </a:pPr>
            <a:r>
              <a:rPr lang="de-DE" sz="2400" dirty="0"/>
              <a:t>Absence </a:t>
            </a:r>
            <a:r>
              <a:rPr lang="de-DE" sz="2400" dirty="0" err="1"/>
              <a:t>of</a:t>
            </a:r>
            <a:r>
              <a:rPr lang="de-DE" sz="2400" dirty="0"/>
              <a:t> an </a:t>
            </a:r>
            <a:r>
              <a:rPr lang="de-DE" sz="2400" dirty="0" err="1"/>
              <a:t>active</a:t>
            </a:r>
            <a:r>
              <a:rPr lang="de-DE" sz="2400" dirty="0"/>
              <a:t> </a:t>
            </a:r>
            <a:r>
              <a:rPr lang="de-DE" sz="2400" dirty="0" err="1"/>
              <a:t>comparator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de-DE" sz="3200">
                <a:solidFill>
                  <a:srgbClr val="000000"/>
                </a:solidFill>
                <a:latin typeface="AngsanaUPC"/>
              </a:rPr>
              <a:t>Thank you for your attention!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160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6408720" y="0"/>
            <a:ext cx="2734560" cy="924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56703bd5-e322-4c12-9332-108c6ebaa1d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Office PowerPoint</Application>
  <PresentationFormat>Bildschirmpräsentation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Office Theme</vt:lpstr>
      <vt:lpstr>Office Theme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Bartella, Isabel</cp:lastModifiedBy>
  <cp:revision>1</cp:revision>
  <dcterms:modified xsi:type="dcterms:W3CDTF">2015-07-15T06:31:07Z</dcterms:modified>
</cp:coreProperties>
</file>