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custDataLst>
    <p:tags r:id="rId1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886" autoAdjust="0"/>
  </p:normalViewPr>
  <p:slideViewPr>
    <p:cSldViewPr>
      <p:cViewPr varScale="1">
        <p:scale>
          <a:sx n="88" d="100"/>
          <a:sy n="88" d="100"/>
        </p:scale>
        <p:origin x="-23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80554-160F-4EBA-AAFB-978412ADF305}" type="datetimeFigureOut">
              <a:rPr lang="de-CH" smtClean="0"/>
              <a:t>06.09.2016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CC2FC-94FA-4FAE-A212-7600A121191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180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Wo findet</a:t>
            </a:r>
            <a:r>
              <a:rPr lang="de-CH" baseline="0" dirty="0" smtClean="0"/>
              <a:t> die Elimination von geschädigten Erythrozyten statt?</a:t>
            </a:r>
            <a:endParaRPr lang="de-CH" dirty="0" smtClean="0"/>
          </a:p>
          <a:p>
            <a:pPr marL="228600" indent="-228600">
              <a:buAutoNum type="alphaLcParenR"/>
            </a:pPr>
            <a:endParaRPr lang="de-CH" dirty="0" smtClean="0"/>
          </a:p>
          <a:p>
            <a:pPr marL="228600" indent="-228600">
              <a:buAutoNum type="alphaLcParenR"/>
            </a:pPr>
            <a:r>
              <a:rPr lang="de-CH" dirty="0" err="1" smtClean="0"/>
              <a:t>Stressed-Erythrocytes</a:t>
            </a:r>
            <a:r>
              <a:rPr lang="de-CH" baseline="0" dirty="0" smtClean="0"/>
              <a:t> </a:t>
            </a:r>
            <a:r>
              <a:rPr lang="de-CH" dirty="0" smtClean="0"/>
              <a:t>(</a:t>
            </a:r>
            <a:r>
              <a:rPr lang="de-CH" dirty="0" err="1" smtClean="0"/>
              <a:t>sRBC</a:t>
            </a:r>
            <a:r>
              <a:rPr lang="de-CH" dirty="0" smtClean="0"/>
              <a:t>) </a:t>
            </a:r>
            <a:r>
              <a:rPr lang="de-CH" dirty="0" err="1" smtClean="0"/>
              <a:t>floureszierend</a:t>
            </a:r>
            <a:r>
              <a:rPr lang="de-CH" baseline="0" dirty="0" smtClean="0"/>
              <a:t> markiert mit PKH-26 (ex-vivo 99.9% </a:t>
            </a:r>
            <a:r>
              <a:rPr lang="de-CH" baseline="0" dirty="0" err="1" smtClean="0"/>
              <a:t>gelabelt</a:t>
            </a:r>
            <a:r>
              <a:rPr lang="de-CH" baseline="0" dirty="0" smtClean="0"/>
              <a:t>, in-vivo 1h nach Gabe 9.4%)</a:t>
            </a:r>
          </a:p>
          <a:p>
            <a:pPr marL="228600" indent="-228600">
              <a:buAutoNum type="alphaLcParenR"/>
            </a:pPr>
            <a:r>
              <a:rPr lang="de-CH" baseline="0" dirty="0" smtClean="0"/>
              <a:t>Messung von CD45+ - Leukozyten, die PKH-26+ </a:t>
            </a:r>
            <a:r>
              <a:rPr lang="de-CH" baseline="0" dirty="0" err="1" smtClean="0"/>
              <a:t>sRBC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phagozytiert</a:t>
            </a:r>
            <a:r>
              <a:rPr lang="de-CH" baseline="0" dirty="0" smtClean="0"/>
              <a:t> haben</a:t>
            </a:r>
          </a:p>
          <a:p>
            <a:pPr marL="228600" indent="-228600">
              <a:buAutoNum type="alphaLcParenR"/>
            </a:pPr>
            <a:r>
              <a:rPr lang="de-CH" baseline="0" dirty="0" err="1" smtClean="0"/>
              <a:t>sRBC</a:t>
            </a:r>
            <a:r>
              <a:rPr lang="de-CH" baseline="0" dirty="0" smtClean="0"/>
              <a:t> nach o.g. Operationen im Blut</a:t>
            </a:r>
          </a:p>
          <a:p>
            <a:pPr marL="228600" indent="-228600">
              <a:buAutoNum type="alphaLcParenR"/>
            </a:pPr>
            <a:r>
              <a:rPr lang="de-CH" baseline="0" dirty="0" smtClean="0"/>
              <a:t>Leber sortiert deutlich mehr </a:t>
            </a:r>
            <a:r>
              <a:rPr lang="de-CH" baseline="0" dirty="0" err="1" smtClean="0"/>
              <a:t>sRBC</a:t>
            </a:r>
            <a:r>
              <a:rPr lang="de-CH" baseline="0" dirty="0" smtClean="0"/>
              <a:t> aus als die Milz</a:t>
            </a:r>
          </a:p>
          <a:p>
            <a:pPr marL="228600" indent="-228600">
              <a:buAutoNum type="alphaLcParenR"/>
            </a:pPr>
            <a:r>
              <a:rPr lang="de-CH" baseline="0" dirty="0" smtClean="0"/>
              <a:t>Einwanderung von Leukozyten in die Leber nach Injektion von </a:t>
            </a:r>
            <a:r>
              <a:rPr lang="de-CH" baseline="0" dirty="0" err="1" smtClean="0"/>
              <a:t>sRBC</a:t>
            </a:r>
            <a:r>
              <a:rPr lang="de-CH" baseline="0" dirty="0" smtClean="0"/>
              <a:t>, Peak: 3h nach Gabe</a:t>
            </a:r>
          </a:p>
          <a:p>
            <a:pPr marL="228600" indent="-228600">
              <a:buAutoNum type="alphaLcParenR"/>
            </a:pPr>
            <a:r>
              <a:rPr lang="de-CH" baseline="0" dirty="0" smtClean="0"/>
              <a:t>16h nach Injektion zeigen sich transient </a:t>
            </a:r>
            <a:r>
              <a:rPr lang="de-CH" baseline="0" dirty="0" err="1" smtClean="0"/>
              <a:t>macrophages</a:t>
            </a:r>
            <a:r>
              <a:rPr lang="de-CH" baseline="0" dirty="0" smtClean="0"/>
              <a:t> spezifisch in der Leber, nicht in der Milz, transient </a:t>
            </a:r>
            <a:r>
              <a:rPr lang="de-CH" baseline="0" dirty="0" err="1" smtClean="0"/>
              <a:t>macrophages</a:t>
            </a:r>
            <a:r>
              <a:rPr lang="de-CH" baseline="0" dirty="0" smtClean="0"/>
              <a:t> nur bei Hem-pos. (also </a:t>
            </a:r>
            <a:r>
              <a:rPr lang="de-CH" baseline="0" dirty="0" err="1" smtClean="0"/>
              <a:t>Fer</a:t>
            </a:r>
            <a:r>
              <a:rPr lang="de-CH" baseline="0" dirty="0" smtClean="0"/>
              <a:t>-pos.) Erythrozyten, nach 72h ca. </a:t>
            </a:r>
            <a:r>
              <a:rPr lang="de-CH" baseline="0" dirty="0" err="1" smtClean="0"/>
              <a:t>baselevel</a:t>
            </a:r>
            <a:endParaRPr lang="de-CH" baseline="0" dirty="0" smtClean="0"/>
          </a:p>
          <a:p>
            <a:pPr marL="228600" indent="-228600">
              <a:buAutoNum type="alphaLcParenR"/>
            </a:pPr>
            <a:r>
              <a:rPr lang="de-CH" baseline="0" dirty="0" smtClean="0"/>
              <a:t>Transient </a:t>
            </a:r>
            <a:r>
              <a:rPr lang="de-CH" baseline="0" dirty="0" err="1" smtClean="0"/>
              <a:t>macrophages</a:t>
            </a:r>
            <a:r>
              <a:rPr lang="de-CH" baseline="0" dirty="0" smtClean="0"/>
              <a:t> finden sich nur in der Leber, nicht in der Milz</a:t>
            </a:r>
          </a:p>
          <a:p>
            <a:pPr marL="228600" indent="-228600">
              <a:buAutoNum type="alphaLcParenR"/>
            </a:pPr>
            <a:r>
              <a:rPr lang="de-CH" baseline="0" dirty="0" smtClean="0"/>
              <a:t>Eisenmenge in unterschiedlichen Zelllinien der Leber und Milz nach </a:t>
            </a:r>
            <a:r>
              <a:rPr lang="de-CH" baseline="0" dirty="0" err="1" smtClean="0"/>
              <a:t>sRBC</a:t>
            </a:r>
            <a:r>
              <a:rPr lang="de-CH" baseline="0" dirty="0" smtClean="0"/>
              <a:t>-Injektion – Eisen v.a. in transient </a:t>
            </a:r>
            <a:r>
              <a:rPr lang="de-CH" baseline="0" dirty="0" err="1" smtClean="0"/>
              <a:t>macrophages</a:t>
            </a:r>
            <a:r>
              <a:rPr lang="de-CH" baseline="0" dirty="0" smtClean="0"/>
              <a:t>, weniger in </a:t>
            </a:r>
            <a:r>
              <a:rPr lang="de-CH" baseline="0" dirty="0" err="1" smtClean="0"/>
              <a:t>Kupffer</a:t>
            </a:r>
            <a:r>
              <a:rPr lang="de-CH" baseline="0" dirty="0" smtClean="0"/>
              <a:t>-Zellen</a:t>
            </a:r>
          </a:p>
          <a:p>
            <a:pPr marL="228600" indent="-228600">
              <a:buAutoNum type="alphaLcParenR"/>
            </a:pPr>
            <a:r>
              <a:rPr lang="de-CH" baseline="0" dirty="0" err="1" smtClean="0"/>
              <a:t>Perihepatocelluläres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Leukozyteninfiltrat</a:t>
            </a:r>
            <a:r>
              <a:rPr lang="de-CH" baseline="0" dirty="0" smtClean="0"/>
              <a:t> 16h nach </a:t>
            </a:r>
            <a:r>
              <a:rPr lang="de-CH" baseline="0" dirty="0" err="1" smtClean="0"/>
              <a:t>sRBC</a:t>
            </a:r>
            <a:r>
              <a:rPr lang="de-CH" baseline="0" dirty="0" smtClean="0"/>
              <a:t> Injektion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CC2FC-94FA-4FAE-A212-7600A121191C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102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Woraus gehen FPN1-positive</a:t>
            </a:r>
            <a:r>
              <a:rPr lang="de-CH" baseline="0" dirty="0" smtClean="0"/>
              <a:t> Monozyten hervor?</a:t>
            </a:r>
            <a:endParaRPr lang="de-CH" dirty="0" smtClean="0"/>
          </a:p>
          <a:p>
            <a:pPr marL="228600" indent="-228600">
              <a:buAutoNum type="alphaLcParenR"/>
            </a:pPr>
            <a:endParaRPr lang="de-CH" dirty="0" smtClean="0"/>
          </a:p>
          <a:p>
            <a:pPr marL="228600" indent="-228600">
              <a:buAutoNum type="alphaLcParenR"/>
            </a:pPr>
            <a:r>
              <a:rPr lang="de-CH" dirty="0" smtClean="0"/>
              <a:t>FPN1+ Zellen</a:t>
            </a:r>
            <a:r>
              <a:rPr lang="de-CH" baseline="0" dirty="0" smtClean="0"/>
              <a:t> </a:t>
            </a:r>
            <a:r>
              <a:rPr lang="de-CH" baseline="0" smtClean="0"/>
              <a:t>werden fast </a:t>
            </a:r>
            <a:r>
              <a:rPr lang="de-CH" baseline="0" dirty="0" smtClean="0"/>
              <a:t>nur in der Leber exprimiert</a:t>
            </a:r>
          </a:p>
          <a:p>
            <a:pPr marL="228600" indent="-228600">
              <a:buAutoNum type="alphaLcParenR"/>
            </a:pPr>
            <a:r>
              <a:rPr lang="de-CH" baseline="0" dirty="0" smtClean="0"/>
              <a:t>Probe, ob Ly6-C(high) Monozyten sich in Anwesenheit von </a:t>
            </a:r>
            <a:r>
              <a:rPr lang="de-CH" baseline="0" dirty="0" err="1" smtClean="0"/>
              <a:t>sRBC</a:t>
            </a:r>
            <a:r>
              <a:rPr lang="de-CH" baseline="0" dirty="0" smtClean="0"/>
              <a:t> zu </a:t>
            </a:r>
            <a:r>
              <a:rPr lang="de-CH" sz="1200" dirty="0" err="1" smtClean="0"/>
              <a:t>tM</a:t>
            </a:r>
            <a:r>
              <a:rPr lang="de-DE" sz="1200" dirty="0" smtClean="0">
                <a:effectLst/>
              </a:rPr>
              <a:t>Φ</a:t>
            </a:r>
            <a:r>
              <a:rPr lang="de-CH" sz="1200" dirty="0" smtClean="0"/>
              <a:t> umwandeln.</a:t>
            </a:r>
            <a:r>
              <a:rPr lang="de-CH" sz="1200" baseline="0" dirty="0" smtClean="0"/>
              <a:t> Simultan Gabe von Ly-6C(high) + </a:t>
            </a:r>
            <a:r>
              <a:rPr lang="de-CH" sz="1200" baseline="0" dirty="0" err="1" smtClean="0"/>
              <a:t>sRBC</a:t>
            </a:r>
            <a:r>
              <a:rPr lang="de-CH" sz="1200" baseline="0" dirty="0" smtClean="0"/>
              <a:t> bzw. Ly-6C(</a:t>
            </a:r>
            <a:r>
              <a:rPr lang="de-CH" sz="1200" baseline="0" dirty="0" err="1" smtClean="0"/>
              <a:t>low</a:t>
            </a:r>
            <a:r>
              <a:rPr lang="de-CH" sz="1200" baseline="0" dirty="0" smtClean="0"/>
              <a:t>) + </a:t>
            </a:r>
            <a:r>
              <a:rPr lang="de-CH" sz="1200" baseline="0" dirty="0" err="1" smtClean="0"/>
              <a:t>sRBC</a:t>
            </a:r>
            <a:r>
              <a:rPr lang="de-CH" sz="1200" baseline="0" dirty="0" smtClean="0"/>
              <a:t> als Vergleichsgruppe. Bildung von </a:t>
            </a:r>
            <a:r>
              <a:rPr lang="de-CH" sz="1200" dirty="0" err="1" smtClean="0"/>
              <a:t>tM</a:t>
            </a:r>
            <a:r>
              <a:rPr lang="de-DE" sz="1200" dirty="0" smtClean="0">
                <a:effectLst/>
              </a:rPr>
              <a:t>Φ</a:t>
            </a:r>
            <a:r>
              <a:rPr lang="de-CH" sz="1200" dirty="0" smtClean="0"/>
              <a:t> mit FNP</a:t>
            </a:r>
            <a:r>
              <a:rPr lang="de-CH" sz="1200" baseline="0" dirty="0" smtClean="0"/>
              <a:t>1+ </a:t>
            </a:r>
            <a:r>
              <a:rPr lang="de-CH" sz="1200" dirty="0" smtClean="0"/>
              <a:t>bei Ly-6C(high)</a:t>
            </a:r>
            <a:r>
              <a:rPr lang="de-CH" sz="1200" baseline="0" dirty="0" smtClean="0"/>
              <a:t> und weiter Differenzierung zu </a:t>
            </a:r>
            <a:r>
              <a:rPr lang="de-CH" sz="1200" baseline="0" dirty="0" err="1" smtClean="0"/>
              <a:t>Kupffer</a:t>
            </a:r>
            <a:r>
              <a:rPr lang="de-CH" sz="1200" baseline="0" dirty="0" smtClean="0"/>
              <a:t>-like-Zellen. Vergleichsgruppe negativ.</a:t>
            </a:r>
          </a:p>
          <a:p>
            <a:pPr marL="228600" indent="-228600">
              <a:buAutoNum type="alphaLcParenR"/>
            </a:pPr>
            <a:r>
              <a:rPr lang="de-CH" u="sng" dirty="0" smtClean="0"/>
              <a:t>Probe, ob</a:t>
            </a:r>
            <a:r>
              <a:rPr lang="de-CH" sz="1200" u="sng" baseline="0" dirty="0" smtClean="0"/>
              <a:t> </a:t>
            </a:r>
            <a:r>
              <a:rPr lang="de-CH" sz="1200" u="sng" dirty="0" err="1" smtClean="0"/>
              <a:t>tM</a:t>
            </a:r>
            <a:r>
              <a:rPr lang="de-DE" sz="1200" u="sng" dirty="0" smtClean="0">
                <a:effectLst/>
              </a:rPr>
              <a:t>Φ</a:t>
            </a:r>
            <a:r>
              <a:rPr lang="de-CH" sz="1200" u="sng" dirty="0" smtClean="0"/>
              <a:t> differenzierte</a:t>
            </a:r>
            <a:r>
              <a:rPr lang="de-CH" sz="1200" u="sng" baseline="0" dirty="0" smtClean="0"/>
              <a:t> KC-like-Zellen im Langzeitvergleich von KC-Zellen ersetzt </a:t>
            </a:r>
            <a:r>
              <a:rPr lang="de-CH" sz="1200" u="sng" baseline="0" dirty="0" smtClean="0"/>
              <a:t>werden und ob Ly-6C(high) im Blut in unterschiedlicher Menge zirkulieren . </a:t>
            </a:r>
            <a:r>
              <a:rPr lang="de-CH" sz="1200" u="sng" baseline="0" dirty="0" smtClean="0"/>
              <a:t>Ergebnis: Solange </a:t>
            </a:r>
            <a:r>
              <a:rPr lang="de-CH" sz="1200" u="sng" baseline="0" dirty="0" err="1" smtClean="0"/>
              <a:t>erythrocyte</a:t>
            </a:r>
            <a:r>
              <a:rPr lang="de-CH" sz="1200" u="sng" baseline="0" dirty="0" smtClean="0"/>
              <a:t> </a:t>
            </a:r>
            <a:r>
              <a:rPr lang="de-CH" sz="1200" u="sng" baseline="0" dirty="0" err="1" smtClean="0"/>
              <a:t>challange</a:t>
            </a:r>
            <a:r>
              <a:rPr lang="de-CH" sz="1200" u="sng" baseline="0" dirty="0" smtClean="0"/>
              <a:t> vorhanden ist die Population in der Leber von KC und KC-like-</a:t>
            </a:r>
            <a:r>
              <a:rPr lang="de-CH" sz="1200" u="sng" baseline="0" dirty="0" err="1" smtClean="0"/>
              <a:t>cells</a:t>
            </a:r>
            <a:r>
              <a:rPr lang="de-CH" sz="1200" u="sng" baseline="0" dirty="0" smtClean="0"/>
              <a:t> gemischt aus Gewebe-KC und Blut-KC-like.</a:t>
            </a:r>
          </a:p>
          <a:p>
            <a:pPr marL="228600" indent="-228600">
              <a:buAutoNum type="alphaLcParenR"/>
            </a:pPr>
            <a:r>
              <a:rPr lang="de-CH" sz="1200" baseline="0" dirty="0" smtClean="0"/>
              <a:t>S. c)</a:t>
            </a:r>
          </a:p>
          <a:p>
            <a:pPr marL="228600" indent="-228600">
              <a:buAutoNum type="alphaLcParenR"/>
            </a:pPr>
            <a:r>
              <a:rPr lang="de-CH" sz="1200" baseline="0" dirty="0" smtClean="0"/>
              <a:t>- g) Eisen-Metabolismus-Mediatoren sind vergleichbar in embryonal gereiften KC-Zellen sowie in aus dem Blut gereiften KC-like-Zellen. Sonst ist die Rezeptorausstattung jedoch verschieden.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CC2FC-94FA-4FAE-A212-7600A121191C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124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Welche Wachstumsfaktoren sind wichtig für die Bildung von FPN1-positiven Monozyten?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Csf-1</a:t>
            </a:r>
            <a:r>
              <a:rPr lang="de-CH" baseline="0" dirty="0" smtClean="0"/>
              <a:t> und Csf-2 als Wachstumsfaktoren für </a:t>
            </a:r>
            <a:r>
              <a:rPr lang="de-CH" baseline="0" dirty="0" err="1" smtClean="0"/>
              <a:t>myeloid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cells</a:t>
            </a:r>
            <a:r>
              <a:rPr lang="de-CH" baseline="0" dirty="0" smtClean="0"/>
              <a:t> nach Injektion von </a:t>
            </a:r>
            <a:r>
              <a:rPr lang="de-CH" baseline="0" dirty="0" err="1" smtClean="0"/>
              <a:t>sRBC</a:t>
            </a:r>
            <a:r>
              <a:rPr lang="de-CH" baseline="0" dirty="0" smtClean="0"/>
              <a:t> erhöht.</a:t>
            </a:r>
          </a:p>
          <a:p>
            <a:pPr marL="0" indent="0">
              <a:buNone/>
            </a:pPr>
            <a:endParaRPr lang="de-CH" baseline="0" dirty="0" smtClean="0"/>
          </a:p>
          <a:p>
            <a:pPr marL="228600" indent="-228600">
              <a:buAutoNum type="alphaLcParenR"/>
            </a:pPr>
            <a:r>
              <a:rPr lang="de-CH" baseline="0" dirty="0" smtClean="0"/>
              <a:t>Leber und Milz exprimieren Csf-1</a:t>
            </a:r>
          </a:p>
          <a:p>
            <a:pPr marL="228600" indent="-228600">
              <a:buAutoNum type="alphaLcParenR"/>
            </a:pPr>
            <a:r>
              <a:rPr lang="de-CH" baseline="0" dirty="0" smtClean="0"/>
              <a:t>Milz, aber nicht die Leber exprimieren Csf-2</a:t>
            </a:r>
          </a:p>
          <a:p>
            <a:pPr marL="228600" indent="-228600">
              <a:buAutoNum type="alphaLcParenR"/>
            </a:pPr>
            <a:r>
              <a:rPr lang="de-CH" baseline="0" dirty="0" smtClean="0"/>
              <a:t>Csf-1/Csf-2 Ratio ist in der Leber am höchsten.</a:t>
            </a:r>
          </a:p>
          <a:p>
            <a:pPr marL="228600" indent="-228600">
              <a:buAutoNum type="alphaLcParenR"/>
            </a:pPr>
            <a:r>
              <a:rPr lang="de-CH" baseline="0" dirty="0" smtClean="0"/>
              <a:t>Ly-6C(high) Monozyten bilden FPN1 in vitro bei Kultivierung mit Csf1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de-CH" baseline="0" dirty="0" smtClean="0"/>
              <a:t>CD14(high)CD16(-) Monozyten bilden FPN1 in vitro bei Kultivierung mit Csf1</a:t>
            </a:r>
          </a:p>
          <a:p>
            <a:pPr marL="228600" indent="-228600">
              <a:buAutoNum type="alphaLcParenR"/>
            </a:pPr>
            <a:r>
              <a:rPr lang="de-CH" baseline="0" dirty="0" smtClean="0"/>
              <a:t>Csf-2 unterdrückt die Bildung von FPN1</a:t>
            </a:r>
          </a:p>
          <a:p>
            <a:pPr marL="228600" indent="-228600">
              <a:buAutoNum type="alphaLcParenR"/>
            </a:pPr>
            <a:r>
              <a:rPr lang="de-CH" baseline="0" dirty="0" smtClean="0"/>
              <a:t>Transkriptionsfaktor Nrf2 registriert Häm-Gruppen und induziert die Bildung von FPN1. Bei Fehlen von Nrf2 bildet sich auch in Anwesenheit von Csf1 kein FPN1.</a:t>
            </a:r>
          </a:p>
          <a:p>
            <a:pPr marL="228600" indent="-228600">
              <a:buAutoNum type="alphaLcParenR"/>
            </a:pPr>
            <a:r>
              <a:rPr lang="de-CH" baseline="0" dirty="0" smtClean="0"/>
              <a:t>In vivo finden sich keine FPN1+-</a:t>
            </a:r>
            <a:r>
              <a:rPr lang="de-CH" sz="1200" dirty="0" err="1" smtClean="0"/>
              <a:t>tM</a:t>
            </a:r>
            <a:r>
              <a:rPr lang="de-DE" sz="1200" dirty="0" smtClean="0">
                <a:effectLst/>
              </a:rPr>
              <a:t>Φ bei Nrf2-/-</a:t>
            </a:r>
            <a:r>
              <a:rPr lang="de-DE" sz="1200" baseline="0" dirty="0" smtClean="0">
                <a:effectLst/>
              </a:rPr>
              <a:t> Mäusen und bei Anwesenheit eines Csf1-Inhibitors</a:t>
            </a:r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CC2FC-94FA-4FAE-A212-7600A121191C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114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Welche </a:t>
            </a:r>
            <a:r>
              <a:rPr lang="de-CH" dirty="0" err="1" smtClean="0"/>
              <a:t>Chemokine</a:t>
            </a:r>
            <a:r>
              <a:rPr lang="de-CH" dirty="0" smtClean="0"/>
              <a:t> führen zur </a:t>
            </a:r>
            <a:r>
              <a:rPr lang="de-CH" dirty="0" err="1" smtClean="0"/>
              <a:t>Monozyteninvasion</a:t>
            </a:r>
            <a:r>
              <a:rPr lang="de-CH" baseline="0" dirty="0" smtClean="0"/>
              <a:t> in die Leber und welche Auswirkungen haben Störungen in vivo?</a:t>
            </a: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228600" indent="-228600">
              <a:buAutoNum type="alphaLcParenR"/>
            </a:pPr>
            <a:r>
              <a:rPr lang="de-CH" dirty="0" err="1" smtClean="0"/>
              <a:t>Chemokine</a:t>
            </a:r>
            <a:r>
              <a:rPr lang="de-CH" dirty="0" smtClean="0"/>
              <a:t> Ccl2 und Ccl3 deutlich erhöht nach </a:t>
            </a:r>
            <a:r>
              <a:rPr lang="de-CH" dirty="0" err="1" smtClean="0"/>
              <a:t>sRBC</a:t>
            </a:r>
            <a:r>
              <a:rPr lang="de-CH" dirty="0" smtClean="0"/>
              <a:t>-Injektion</a:t>
            </a:r>
            <a:r>
              <a:rPr lang="de-CH" baseline="0" dirty="0" smtClean="0"/>
              <a:t> in der Leber</a:t>
            </a:r>
          </a:p>
          <a:p>
            <a:pPr marL="228600" indent="-228600">
              <a:buAutoNum type="alphaLcParenR"/>
            </a:pPr>
            <a:r>
              <a:rPr lang="de-CH" baseline="0" dirty="0" smtClean="0"/>
              <a:t>Gleichzeitige Gabe von Ccr2 und Ccr5 Antagonisten reduziert die Populationen von </a:t>
            </a:r>
            <a:r>
              <a:rPr lang="de-CH" sz="1200" dirty="0" err="1" smtClean="0"/>
              <a:t>tM</a:t>
            </a:r>
            <a:r>
              <a:rPr lang="de-DE" sz="1200" dirty="0" smtClean="0">
                <a:effectLst/>
              </a:rPr>
              <a:t>Φ sowie von </a:t>
            </a:r>
            <a:r>
              <a:rPr lang="de-CH" baseline="0" dirty="0" smtClean="0"/>
              <a:t>Ly-6C(high) Monozyten</a:t>
            </a:r>
          </a:p>
          <a:p>
            <a:pPr marL="228600" indent="-228600">
              <a:buAutoNum type="alphaLcParenR"/>
            </a:pPr>
            <a:r>
              <a:rPr lang="de-CH" baseline="0" dirty="0" smtClean="0"/>
              <a:t>Passenderweise erhöhte sich nach </a:t>
            </a:r>
            <a:r>
              <a:rPr lang="de-CH" baseline="0" dirty="0" err="1" smtClean="0"/>
              <a:t>Antagonistengabe</a:t>
            </a:r>
            <a:r>
              <a:rPr lang="de-CH" baseline="0" dirty="0" smtClean="0"/>
              <a:t> die Menge der zirkulierenden </a:t>
            </a:r>
            <a:r>
              <a:rPr lang="de-CH" baseline="0" dirty="0" err="1" smtClean="0"/>
              <a:t>sRBC</a:t>
            </a:r>
            <a:endParaRPr lang="de-CH" baseline="0" dirty="0" smtClean="0"/>
          </a:p>
          <a:p>
            <a:pPr marL="228600" indent="-228600">
              <a:buAutoNum type="alphaLcParenR"/>
            </a:pPr>
            <a:r>
              <a:rPr lang="de-CH" dirty="0" smtClean="0"/>
              <a:t>Bei o.g.</a:t>
            </a:r>
            <a:r>
              <a:rPr lang="de-CH" baseline="0" dirty="0" smtClean="0"/>
              <a:t> Störung der </a:t>
            </a:r>
            <a:r>
              <a:rPr lang="de-CH" sz="1200" dirty="0" err="1" smtClean="0"/>
              <a:t>tM</a:t>
            </a:r>
            <a:r>
              <a:rPr lang="de-DE" sz="1200" dirty="0" smtClean="0">
                <a:effectLst/>
              </a:rPr>
              <a:t>Φ – Bildung zeigen sich erhöhte Mengen</a:t>
            </a:r>
            <a:r>
              <a:rPr lang="de-DE" sz="1200" baseline="0" dirty="0" smtClean="0">
                <a:effectLst/>
              </a:rPr>
              <a:t> frei zirkulierenden Eisens, Häms sowie Hämoglobins.</a:t>
            </a:r>
          </a:p>
          <a:p>
            <a:pPr marL="228600" indent="-228600">
              <a:buAutoNum type="alphaLcParenR"/>
            </a:pPr>
            <a:r>
              <a:rPr lang="de-DE" sz="1200" baseline="0" dirty="0" smtClean="0">
                <a:effectLst/>
              </a:rPr>
              <a:t>Zusätzlich erhöhte Produktion von </a:t>
            </a:r>
            <a:r>
              <a:rPr lang="de-DE" sz="1200" baseline="0" dirty="0" err="1" smtClean="0">
                <a:effectLst/>
              </a:rPr>
              <a:t>Haptoglobin</a:t>
            </a:r>
            <a:r>
              <a:rPr lang="de-DE" sz="1200" baseline="0" dirty="0" smtClean="0">
                <a:effectLst/>
              </a:rPr>
              <a:t> und </a:t>
            </a:r>
            <a:r>
              <a:rPr lang="de-DE" sz="1200" baseline="0" dirty="0" err="1" smtClean="0">
                <a:effectLst/>
              </a:rPr>
              <a:t>Hämopexin</a:t>
            </a:r>
            <a:r>
              <a:rPr lang="de-DE" sz="1200" baseline="0" dirty="0" smtClean="0">
                <a:effectLst/>
              </a:rPr>
              <a:t> in der Leber,…</a:t>
            </a:r>
          </a:p>
          <a:p>
            <a:pPr marL="228600" indent="-228600">
              <a:buAutoNum type="alphaLcParenR"/>
            </a:pPr>
            <a:r>
              <a:rPr lang="de-DE" sz="1200" baseline="0" dirty="0" smtClean="0">
                <a:effectLst/>
              </a:rPr>
              <a:t>…sowie erhöhte ALAT, ASAT, Amylase und Harnsäurewerte.</a:t>
            </a:r>
          </a:p>
          <a:p>
            <a:pPr marL="228600" indent="-228600">
              <a:buAutoNum type="alphaLcParenR"/>
            </a:pPr>
            <a:r>
              <a:rPr lang="de-DE" sz="1200" baseline="0" dirty="0" smtClean="0">
                <a:effectLst/>
              </a:rPr>
              <a:t>Zusätzlich zeigte sich eine erhöhte Eisenablagerung in der Niere und </a:t>
            </a:r>
            <a:r>
              <a:rPr lang="de-DE" sz="1200" baseline="0" dirty="0" err="1" smtClean="0">
                <a:effectLst/>
              </a:rPr>
              <a:t>Nephronschädigung</a:t>
            </a:r>
            <a:endParaRPr lang="de-DE" sz="1200" baseline="0" dirty="0" smtClean="0">
              <a:effectLst/>
            </a:endParaRPr>
          </a:p>
          <a:p>
            <a:pPr marL="228600" indent="-228600">
              <a:buAutoNum type="alphaLcParenR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CC2FC-94FA-4FAE-A212-7600A121191C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604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2527-2B88-45E0-8B3B-2A75B96B1ED1}" type="datetimeFigureOut">
              <a:rPr lang="de-CH" smtClean="0"/>
              <a:t>06.09.2016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BDC5-9670-47B3-A3A6-76C7468B7F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70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2527-2B88-45E0-8B3B-2A75B96B1ED1}" type="datetimeFigureOut">
              <a:rPr lang="de-CH" smtClean="0"/>
              <a:t>06.09.2016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BDC5-9670-47B3-A3A6-76C7468B7F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748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2527-2B88-45E0-8B3B-2A75B96B1ED1}" type="datetimeFigureOut">
              <a:rPr lang="de-CH" smtClean="0"/>
              <a:t>06.09.2016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BDC5-9670-47B3-A3A6-76C7468B7F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430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2527-2B88-45E0-8B3B-2A75B96B1ED1}" type="datetimeFigureOut">
              <a:rPr lang="de-CH" smtClean="0"/>
              <a:t>06.09.2016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BDC5-9670-47B3-A3A6-76C7468B7F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174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2527-2B88-45E0-8B3B-2A75B96B1ED1}" type="datetimeFigureOut">
              <a:rPr lang="de-CH" smtClean="0"/>
              <a:t>06.09.2016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BDC5-9670-47B3-A3A6-76C7468B7F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545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2527-2B88-45E0-8B3B-2A75B96B1ED1}" type="datetimeFigureOut">
              <a:rPr lang="de-CH" smtClean="0"/>
              <a:t>06.09.2016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BDC5-9670-47B3-A3A6-76C7468B7F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143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2527-2B88-45E0-8B3B-2A75B96B1ED1}" type="datetimeFigureOut">
              <a:rPr lang="de-CH" smtClean="0"/>
              <a:t>06.09.2016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BDC5-9670-47B3-A3A6-76C7468B7F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678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2527-2B88-45E0-8B3B-2A75B96B1ED1}" type="datetimeFigureOut">
              <a:rPr lang="de-CH" smtClean="0"/>
              <a:t>06.09.2016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BDC5-9670-47B3-A3A6-76C7468B7F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977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2527-2B88-45E0-8B3B-2A75B96B1ED1}" type="datetimeFigureOut">
              <a:rPr lang="de-CH" smtClean="0"/>
              <a:t>06.09.2016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BDC5-9670-47B3-A3A6-76C7468B7F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66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2527-2B88-45E0-8B3B-2A75B96B1ED1}" type="datetimeFigureOut">
              <a:rPr lang="de-CH" smtClean="0"/>
              <a:t>06.09.2016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BDC5-9670-47B3-A3A6-76C7468B7F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386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2527-2B88-45E0-8B3B-2A75B96B1ED1}" type="datetimeFigureOut">
              <a:rPr lang="de-CH" smtClean="0"/>
              <a:t>06.09.2016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BDC5-9670-47B3-A3A6-76C7468B7F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842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B2527-2B88-45E0-8B3B-2A75B96B1ED1}" type="datetimeFigureOut">
              <a:rPr lang="de-CH" smtClean="0"/>
              <a:t>06.09.2016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2BDC5-9670-47B3-A3A6-76C7468B7F9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97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080120"/>
          </a:xfrm>
        </p:spPr>
        <p:txBody>
          <a:bodyPr>
            <a:noAutofit/>
          </a:bodyPr>
          <a:lstStyle/>
          <a:p>
            <a:r>
              <a:rPr lang="en-US" sz="2800" dirty="0" smtClean="0"/>
              <a:t>On-demand </a:t>
            </a:r>
            <a:r>
              <a:rPr lang="en-US" sz="2800" dirty="0"/>
              <a:t>erythrocyte disposal and iron recycling requires transient macrophages in the liver</a:t>
            </a:r>
            <a:endParaRPr lang="de-CH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78348" y="3160712"/>
            <a:ext cx="6587304" cy="2160240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pPr algn="l"/>
            <a:r>
              <a:rPr lang="de-CH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CH" sz="4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Igor Theurl1–3,17, Ingo Hilgendorf1,2,4,17, Manfred Nairz1,2,17, Piotr Tymoszuk3, David Haschka3, Malte Asshoff3, Shun He1,2, Louisa M S Gerhardt1,2, Tobias A W Holderried5, Markus Seifert3, Sieghart Sopper6, Ashley M Fenn1,2, Atsushi Anzai1,2, Sara Rattik1,2, Cameron McAlpine1,2, Milan Theurl7, Peter Wieghofer8,9, Yoshiko Iwamoto1,2, Georg F Weber1,2, Nina K Harder1,2, Benjamin G Chousterman1,2, Tara L Arvedson10, Mary McKee1,11, </a:t>
            </a:r>
            <a:r>
              <a:rPr lang="de-CH" sz="43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Fudi</a:t>
            </a:r>
            <a:r>
              <a:rPr lang="de-CH" sz="4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Wang12, Oliver M D Lutz13, Emanuele Rezoagli14, Jodie L Babitt1,11, Lorenzo Berra14, Marco Prinz8,15, Matthias Nahrendorf1,2, Guenter Weiss3, Ralph Weissleder1,2,16, Herbert Y Lin1,11 &amp; Filip K </a:t>
            </a:r>
            <a:r>
              <a:rPr lang="de-CH" sz="4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Swirski1,2</a:t>
            </a:r>
          </a:p>
          <a:p>
            <a:pPr algn="l"/>
            <a:r>
              <a:rPr lang="it-IT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Nature Medicine  22, 945–951 (2016) doi:10.1038/nm.4146 </a:t>
            </a:r>
            <a:endParaRPr lang="de-CH" sz="4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de-CH" sz="4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259632" y="4898023"/>
            <a:ext cx="3777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Journal Club 07.09.2016, Andreas </a:t>
            </a:r>
            <a:r>
              <a:rPr lang="de-CH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Hüschelrath</a:t>
            </a:r>
            <a:endParaRPr lang="de-CH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9" y="634590"/>
            <a:ext cx="1619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neurochirurgie.insel.ch/typo3conf/ext/sfpfrontender/RootPage/Default/Resources/Public/Partials/Logo/Images/Logo_Neuro_Inselspi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4737"/>
            <a:ext cx="2825130" cy="96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5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 smtClean="0"/>
              <a:t>Comments</a:t>
            </a:r>
            <a:endParaRPr lang="de-CH" sz="4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Pros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406253"/>
          </a:xfrm>
        </p:spPr>
        <p:txBody>
          <a:bodyPr>
            <a:normAutofit/>
          </a:bodyPr>
          <a:lstStyle/>
          <a:p>
            <a:r>
              <a:rPr lang="de-CH" sz="2000" dirty="0" err="1" smtClean="0"/>
              <a:t>Comprehensive</a:t>
            </a:r>
            <a:r>
              <a:rPr lang="de-CH" sz="2000" dirty="0" smtClean="0"/>
              <a:t> </a:t>
            </a:r>
            <a:r>
              <a:rPr lang="de-CH" sz="2000" dirty="0" err="1" smtClean="0"/>
              <a:t>work</a:t>
            </a:r>
            <a:r>
              <a:rPr lang="de-CH" sz="2000" dirty="0" smtClean="0"/>
              <a:t> </a:t>
            </a:r>
            <a:r>
              <a:rPr lang="de-CH" sz="2000" dirty="0" err="1" smtClean="0"/>
              <a:t>for</a:t>
            </a:r>
            <a:r>
              <a:rPr lang="de-CH" sz="2000" dirty="0"/>
              <a:t> </a:t>
            </a:r>
            <a:r>
              <a:rPr lang="de-CH" sz="2000" dirty="0" smtClean="0"/>
              <a:t>all </a:t>
            </a:r>
            <a:r>
              <a:rPr lang="de-CH" sz="2000" dirty="0" err="1" smtClean="0"/>
              <a:t>aspects</a:t>
            </a:r>
            <a:endParaRPr lang="de-CH" sz="2000" dirty="0" smtClean="0"/>
          </a:p>
          <a:p>
            <a:r>
              <a:rPr lang="de-CH" sz="2000" dirty="0" err="1" smtClean="0"/>
              <a:t>Results</a:t>
            </a:r>
            <a:r>
              <a:rPr lang="de-CH" sz="2000" dirty="0" smtClean="0"/>
              <a:t> </a:t>
            </a:r>
            <a:r>
              <a:rPr lang="de-CH" sz="2000" dirty="0" err="1" smtClean="0"/>
              <a:t>are</a:t>
            </a:r>
            <a:r>
              <a:rPr lang="de-CH" sz="2000" dirty="0" smtClean="0"/>
              <a:t> </a:t>
            </a:r>
            <a:r>
              <a:rPr lang="de-CH" sz="2000" dirty="0" err="1" smtClean="0"/>
              <a:t>consistent</a:t>
            </a:r>
            <a:r>
              <a:rPr lang="de-CH" sz="2000" dirty="0" smtClean="0"/>
              <a:t> </a:t>
            </a:r>
            <a:r>
              <a:rPr lang="de-CH" sz="2000" dirty="0" err="1" smtClean="0"/>
              <a:t>and</a:t>
            </a:r>
            <a:r>
              <a:rPr lang="de-CH" sz="2000" dirty="0" smtClean="0"/>
              <a:t> </a:t>
            </a:r>
            <a:r>
              <a:rPr lang="de-CH" sz="2000" dirty="0" err="1" smtClean="0"/>
              <a:t>may</a:t>
            </a:r>
            <a:r>
              <a:rPr lang="de-CH" sz="2000" dirty="0" smtClean="0"/>
              <a:t> </a:t>
            </a:r>
            <a:r>
              <a:rPr lang="de-CH" sz="2000" dirty="0" err="1" smtClean="0"/>
              <a:t>lead</a:t>
            </a:r>
            <a:r>
              <a:rPr lang="de-CH" sz="2000" dirty="0" smtClean="0"/>
              <a:t> </a:t>
            </a:r>
            <a:r>
              <a:rPr lang="de-CH" sz="2000" dirty="0" err="1" smtClean="0"/>
              <a:t>to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above-mentioned</a:t>
            </a:r>
            <a:r>
              <a:rPr lang="de-CH" sz="2000" dirty="0" smtClean="0"/>
              <a:t> </a:t>
            </a:r>
            <a:r>
              <a:rPr lang="de-CH" sz="2000" dirty="0" err="1" smtClean="0"/>
              <a:t>summary</a:t>
            </a:r>
            <a:endParaRPr lang="de-CH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dirty="0" err="1" smtClean="0"/>
              <a:t>Cons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478261"/>
          </a:xfrm>
        </p:spPr>
        <p:txBody>
          <a:bodyPr>
            <a:normAutofit/>
          </a:bodyPr>
          <a:lstStyle/>
          <a:p>
            <a:r>
              <a:rPr lang="de-CH" sz="2000" dirty="0" smtClean="0"/>
              <a:t>Small </a:t>
            </a:r>
            <a:r>
              <a:rPr lang="de-CH" sz="2000" dirty="0" err="1" smtClean="0"/>
              <a:t>numbers</a:t>
            </a:r>
            <a:r>
              <a:rPr lang="de-CH" sz="2000" dirty="0" smtClean="0"/>
              <a:t> in-vivo (n= 3-6) </a:t>
            </a:r>
          </a:p>
          <a:p>
            <a:r>
              <a:rPr lang="de-CH" sz="2000" dirty="0" err="1" smtClean="0"/>
              <a:t>Only</a:t>
            </a:r>
            <a:r>
              <a:rPr lang="de-CH" sz="2000" dirty="0" smtClean="0"/>
              <a:t> </a:t>
            </a:r>
            <a:r>
              <a:rPr lang="de-CH" sz="2000" dirty="0" err="1" smtClean="0"/>
              <a:t>mice</a:t>
            </a:r>
            <a:r>
              <a:rPr lang="de-CH" sz="2000" dirty="0" smtClean="0"/>
              <a:t>-modell </a:t>
            </a:r>
            <a:r>
              <a:rPr lang="de-CH" sz="2000" dirty="0" err="1" smtClean="0"/>
              <a:t>and</a:t>
            </a:r>
            <a:r>
              <a:rPr lang="de-CH" sz="2000" dirty="0" smtClean="0"/>
              <a:t> in-vitro human </a:t>
            </a:r>
            <a:r>
              <a:rPr lang="de-CH" sz="2000" dirty="0" err="1" smtClean="0"/>
              <a:t>cells</a:t>
            </a:r>
            <a:r>
              <a:rPr lang="de-CH" sz="2000" dirty="0" smtClean="0"/>
              <a:t>, </a:t>
            </a:r>
            <a:r>
              <a:rPr lang="de-CH" sz="2000" dirty="0" err="1" smtClean="0"/>
              <a:t>similar</a:t>
            </a:r>
            <a:r>
              <a:rPr lang="de-CH" sz="2000" dirty="0" smtClean="0"/>
              <a:t> </a:t>
            </a:r>
            <a:r>
              <a:rPr lang="de-CH" sz="2000" dirty="0" err="1" smtClean="0"/>
              <a:t>testing</a:t>
            </a:r>
            <a:r>
              <a:rPr lang="de-CH" sz="2000" dirty="0" smtClean="0"/>
              <a:t> </a:t>
            </a:r>
            <a:r>
              <a:rPr lang="de-CH" sz="2000" dirty="0" err="1" smtClean="0"/>
              <a:t>for</a:t>
            </a:r>
            <a:r>
              <a:rPr lang="de-CH" sz="2000" dirty="0" smtClean="0"/>
              <a:t> </a:t>
            </a:r>
            <a:r>
              <a:rPr lang="de-CH" sz="2000" dirty="0" err="1" smtClean="0"/>
              <a:t>other</a:t>
            </a:r>
            <a:r>
              <a:rPr lang="de-CH" sz="2000" dirty="0" smtClean="0"/>
              <a:t> </a:t>
            </a:r>
            <a:r>
              <a:rPr lang="de-CH" sz="2000" dirty="0" err="1" smtClean="0"/>
              <a:t>mammals</a:t>
            </a:r>
            <a:r>
              <a:rPr lang="de-CH" sz="2000" dirty="0" smtClean="0"/>
              <a:t> </a:t>
            </a:r>
            <a:r>
              <a:rPr lang="de-CH" sz="2000" dirty="0" err="1" smtClean="0"/>
              <a:t>is</a:t>
            </a:r>
            <a:r>
              <a:rPr lang="de-CH" sz="2000" dirty="0" smtClean="0"/>
              <a:t> </a:t>
            </a:r>
            <a:r>
              <a:rPr lang="de-CH" sz="2000" dirty="0" err="1" smtClean="0"/>
              <a:t>missing</a:t>
            </a:r>
            <a:endParaRPr lang="de-CH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54684" y="4521894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u="sng" dirty="0" err="1" smtClean="0"/>
              <a:t>Prospect</a:t>
            </a:r>
            <a:r>
              <a:rPr lang="de-CH" sz="2000" b="1" u="sng" dirty="0" smtClean="0"/>
              <a:t>: </a:t>
            </a:r>
          </a:p>
          <a:p>
            <a:endParaRPr lang="de-CH" sz="2000" dirty="0" smtClean="0"/>
          </a:p>
          <a:p>
            <a:r>
              <a:rPr lang="de-CH" sz="2000" dirty="0" err="1" smtClean="0"/>
              <a:t>Better</a:t>
            </a:r>
            <a:r>
              <a:rPr lang="de-CH" sz="2000" dirty="0" smtClean="0"/>
              <a:t> </a:t>
            </a:r>
            <a:r>
              <a:rPr lang="de-CH" sz="2000" dirty="0" err="1" smtClean="0"/>
              <a:t>understanding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erythrophagocytosis</a:t>
            </a:r>
            <a:r>
              <a:rPr lang="de-CH" sz="2000" dirty="0" smtClean="0"/>
              <a:t> in </a:t>
            </a:r>
            <a:r>
              <a:rPr lang="de-CH" sz="2000" dirty="0" err="1" smtClean="0"/>
              <a:t>situations</a:t>
            </a:r>
            <a:r>
              <a:rPr lang="de-CH" sz="2000" dirty="0" smtClean="0"/>
              <a:t> </a:t>
            </a:r>
            <a:r>
              <a:rPr lang="de-CH" sz="2000" dirty="0" err="1" smtClean="0"/>
              <a:t>with</a:t>
            </a:r>
            <a:r>
              <a:rPr lang="de-CH" sz="2000" dirty="0" smtClean="0"/>
              <a:t> </a:t>
            </a:r>
            <a:r>
              <a:rPr lang="de-CH" sz="2000" dirty="0" err="1" smtClean="0"/>
              <a:t>stressed</a:t>
            </a:r>
            <a:r>
              <a:rPr lang="de-CH" sz="2000" dirty="0" smtClean="0"/>
              <a:t> RBC (such </a:t>
            </a:r>
            <a:r>
              <a:rPr lang="de-CH" sz="2000" dirty="0" err="1" smtClean="0"/>
              <a:t>as</a:t>
            </a:r>
            <a:r>
              <a:rPr lang="de-CH" sz="2000" dirty="0" smtClean="0"/>
              <a:t> </a:t>
            </a:r>
            <a:r>
              <a:rPr lang="de-CH" sz="2000" dirty="0" err="1" smtClean="0"/>
              <a:t>sepsis</a:t>
            </a:r>
            <a:r>
              <a:rPr lang="de-CH" sz="2000" dirty="0" smtClean="0"/>
              <a:t>, </a:t>
            </a:r>
            <a:r>
              <a:rPr lang="de-CH" sz="2000" dirty="0" err="1" smtClean="0"/>
              <a:t>frequent</a:t>
            </a:r>
            <a:r>
              <a:rPr lang="de-CH" sz="2000" dirty="0" smtClean="0"/>
              <a:t> </a:t>
            </a:r>
            <a:r>
              <a:rPr lang="de-CH" sz="2000" dirty="0" err="1" smtClean="0"/>
              <a:t>transfusion</a:t>
            </a:r>
            <a:r>
              <a:rPr lang="de-CH" sz="2000" dirty="0" smtClean="0"/>
              <a:t>, </a:t>
            </a:r>
            <a:r>
              <a:rPr lang="de-CH" sz="2000" dirty="0" err="1" smtClean="0"/>
              <a:t>inborn</a:t>
            </a:r>
            <a:r>
              <a:rPr lang="de-CH" sz="2000" dirty="0" smtClean="0"/>
              <a:t> </a:t>
            </a:r>
            <a:r>
              <a:rPr lang="de-CH" sz="2000" dirty="0" err="1" smtClean="0"/>
              <a:t>defects</a:t>
            </a:r>
            <a:r>
              <a:rPr lang="de-CH" sz="2000" dirty="0" smtClean="0"/>
              <a:t> </a:t>
            </a:r>
            <a:r>
              <a:rPr lang="de-CH" sz="2000" dirty="0" err="1" smtClean="0"/>
              <a:t>of</a:t>
            </a:r>
            <a:r>
              <a:rPr lang="de-CH" sz="2000" dirty="0" smtClean="0"/>
              <a:t> </a:t>
            </a:r>
            <a:r>
              <a:rPr lang="de-CH" sz="2000" dirty="0" err="1" smtClean="0"/>
              <a:t>erythrocyte</a:t>
            </a:r>
            <a:r>
              <a:rPr lang="de-CH" sz="2000" dirty="0" smtClean="0"/>
              <a:t> </a:t>
            </a:r>
            <a:r>
              <a:rPr lang="de-CH" sz="2000" dirty="0" err="1" smtClean="0"/>
              <a:t>stability</a:t>
            </a:r>
            <a:r>
              <a:rPr lang="de-CH" sz="2000" dirty="0" smtClean="0"/>
              <a:t>) </a:t>
            </a:r>
            <a:r>
              <a:rPr lang="de-CH" sz="2000" dirty="0" err="1" smtClean="0"/>
              <a:t>may</a:t>
            </a:r>
            <a:r>
              <a:rPr lang="de-CH" sz="2000" dirty="0" smtClean="0"/>
              <a:t> </a:t>
            </a:r>
            <a:r>
              <a:rPr lang="de-CH" sz="2000" dirty="0" err="1" smtClean="0"/>
              <a:t>lead</a:t>
            </a:r>
            <a:r>
              <a:rPr lang="de-CH" sz="2000" dirty="0" smtClean="0"/>
              <a:t> </a:t>
            </a:r>
            <a:r>
              <a:rPr lang="de-CH" sz="2000" dirty="0" err="1" smtClean="0"/>
              <a:t>to</a:t>
            </a:r>
            <a:r>
              <a:rPr lang="de-CH" sz="2000" dirty="0" smtClean="0"/>
              <a:t> a </a:t>
            </a:r>
            <a:r>
              <a:rPr lang="de-CH" sz="2000" dirty="0" err="1" smtClean="0"/>
              <a:t>new</a:t>
            </a:r>
            <a:r>
              <a:rPr lang="de-CH" sz="2000" dirty="0" smtClean="0"/>
              <a:t> </a:t>
            </a:r>
            <a:r>
              <a:rPr lang="de-CH" sz="2000" dirty="0" err="1" smtClean="0"/>
              <a:t>pharmacological</a:t>
            </a:r>
            <a:r>
              <a:rPr lang="de-CH" sz="2000" dirty="0" smtClean="0"/>
              <a:t> </a:t>
            </a:r>
            <a:r>
              <a:rPr lang="de-CH" sz="2000" dirty="0" err="1" smtClean="0"/>
              <a:t>approach</a:t>
            </a:r>
            <a:r>
              <a:rPr lang="de-CH" sz="2000" dirty="0" smtClean="0"/>
              <a:t>. 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4200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de-CH" sz="2800" b="1" dirty="0" err="1" smtClean="0"/>
              <a:t>Introduction</a:t>
            </a:r>
            <a:endParaRPr lang="de-CH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12132" y="1052736"/>
            <a:ext cx="4536504" cy="527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1400" dirty="0" err="1" smtClean="0"/>
              <a:t>Red</a:t>
            </a:r>
            <a:r>
              <a:rPr lang="de-CH" sz="1400" dirty="0" smtClean="0"/>
              <a:t> </a:t>
            </a:r>
            <a:r>
              <a:rPr lang="de-CH" sz="1400" dirty="0" err="1" smtClean="0"/>
              <a:t>blood</a:t>
            </a:r>
            <a:r>
              <a:rPr lang="de-CH" sz="1400" dirty="0" smtClean="0"/>
              <a:t> </a:t>
            </a:r>
            <a:r>
              <a:rPr lang="de-CH" sz="1400" dirty="0" err="1" smtClean="0"/>
              <a:t>cell</a:t>
            </a:r>
            <a:r>
              <a:rPr lang="de-CH" sz="1400" dirty="0" smtClean="0"/>
              <a:t> </a:t>
            </a:r>
            <a:r>
              <a:rPr lang="de-CH" sz="1400" dirty="0" err="1" smtClean="0"/>
              <a:t>production</a:t>
            </a:r>
            <a:r>
              <a:rPr lang="de-CH" sz="1400" dirty="0" smtClean="0"/>
              <a:t> </a:t>
            </a:r>
            <a:r>
              <a:rPr lang="de-CH" sz="1400" dirty="0" err="1" smtClean="0"/>
              <a:t>requires</a:t>
            </a:r>
            <a:r>
              <a:rPr lang="de-CH" sz="1400" dirty="0" smtClean="0"/>
              <a:t> a </a:t>
            </a:r>
            <a:r>
              <a:rPr lang="de-CH" sz="1400" dirty="0" err="1" smtClean="0"/>
              <a:t>sufficent</a:t>
            </a:r>
            <a:r>
              <a:rPr lang="de-CH" sz="1400" dirty="0" smtClean="0"/>
              <a:t> </a:t>
            </a:r>
            <a:r>
              <a:rPr lang="de-CH" sz="1400" dirty="0" err="1" smtClean="0"/>
              <a:t>supply</a:t>
            </a:r>
            <a:r>
              <a:rPr lang="de-CH" sz="1400" dirty="0" smtClean="0"/>
              <a:t> </a:t>
            </a:r>
            <a:r>
              <a:rPr lang="de-CH" sz="1400" dirty="0" err="1" smtClean="0"/>
              <a:t>of</a:t>
            </a:r>
            <a:r>
              <a:rPr lang="de-CH" sz="1400" dirty="0" smtClean="0"/>
              <a:t> </a:t>
            </a:r>
            <a:r>
              <a:rPr lang="de-CH" sz="1400" dirty="0" err="1" smtClean="0"/>
              <a:t>iron</a:t>
            </a:r>
            <a:endParaRPr lang="de-CH" sz="14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259632" y="2132856"/>
            <a:ext cx="662473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400" dirty="0" smtClean="0"/>
              <a:t>Most </a:t>
            </a:r>
            <a:r>
              <a:rPr lang="de-CH" sz="1400" dirty="0" err="1" smtClean="0"/>
              <a:t>of</a:t>
            </a:r>
            <a:r>
              <a:rPr lang="de-CH" sz="1400" dirty="0" smtClean="0"/>
              <a:t>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iron</a:t>
            </a:r>
            <a:r>
              <a:rPr lang="de-CH" sz="1400" dirty="0" smtClean="0"/>
              <a:t> </a:t>
            </a:r>
            <a:r>
              <a:rPr lang="de-CH" sz="1400" dirty="0" err="1" smtClean="0"/>
              <a:t>needed</a:t>
            </a:r>
            <a:r>
              <a:rPr lang="de-CH" sz="1400" dirty="0" smtClean="0"/>
              <a:t> </a:t>
            </a:r>
            <a:r>
              <a:rPr lang="de-CH" sz="1400" dirty="0" err="1" smtClean="0"/>
              <a:t>for</a:t>
            </a:r>
            <a:r>
              <a:rPr lang="de-CH" sz="1400" dirty="0" smtClean="0"/>
              <a:t> </a:t>
            </a:r>
            <a:r>
              <a:rPr lang="de-CH" sz="1400" dirty="0" err="1" smtClean="0"/>
              <a:t>erythropoiesis</a:t>
            </a:r>
            <a:r>
              <a:rPr lang="de-CH" sz="1400" dirty="0" smtClean="0"/>
              <a:t> </a:t>
            </a:r>
            <a:r>
              <a:rPr lang="de-CH" sz="1400" dirty="0" err="1" smtClean="0"/>
              <a:t>is</a:t>
            </a:r>
            <a:r>
              <a:rPr lang="de-CH" sz="1400" dirty="0" smtClean="0"/>
              <a:t> </a:t>
            </a:r>
            <a:r>
              <a:rPr lang="de-CH" sz="1400" dirty="0" err="1" smtClean="0"/>
              <a:t>recycled</a:t>
            </a:r>
            <a:r>
              <a:rPr lang="de-CH" sz="1400" dirty="0" smtClean="0"/>
              <a:t> </a:t>
            </a:r>
            <a:r>
              <a:rPr lang="de-CH" sz="1400" dirty="0" err="1" smtClean="0"/>
              <a:t>by</a:t>
            </a:r>
            <a:r>
              <a:rPr lang="de-CH" sz="1400" dirty="0" smtClean="0"/>
              <a:t>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reticuloendothelial</a:t>
            </a:r>
            <a:r>
              <a:rPr lang="de-CH" sz="1400" dirty="0" smtClean="0"/>
              <a:t> </a:t>
            </a:r>
            <a:r>
              <a:rPr lang="de-CH" sz="1400" dirty="0" err="1" smtClean="0"/>
              <a:t>system</a:t>
            </a:r>
            <a:r>
              <a:rPr lang="de-CH" sz="1400" dirty="0" smtClean="0"/>
              <a:t> in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spleen</a:t>
            </a:r>
            <a:r>
              <a:rPr lang="de-CH" sz="1400" dirty="0" smtClean="0"/>
              <a:t> </a:t>
            </a:r>
            <a:r>
              <a:rPr lang="de-CH" sz="1400" dirty="0" err="1" smtClean="0"/>
              <a:t>and</a:t>
            </a:r>
            <a:r>
              <a:rPr lang="de-CH" sz="1400" dirty="0" smtClean="0"/>
              <a:t> </a:t>
            </a:r>
            <a:r>
              <a:rPr lang="de-CH" sz="1400" dirty="0" err="1" smtClean="0"/>
              <a:t>liver</a:t>
            </a:r>
            <a:r>
              <a:rPr lang="de-CH" sz="1400" dirty="0" smtClean="0"/>
              <a:t> </a:t>
            </a:r>
            <a:r>
              <a:rPr lang="de-CH" sz="1400" dirty="0" err="1" smtClean="0"/>
              <a:t>depending</a:t>
            </a:r>
            <a:r>
              <a:rPr lang="de-CH" sz="1400" dirty="0" smtClean="0"/>
              <a:t> on a </a:t>
            </a:r>
            <a:r>
              <a:rPr lang="de-CH" sz="1400" dirty="0" err="1" smtClean="0"/>
              <a:t>transmembrane</a:t>
            </a:r>
            <a:r>
              <a:rPr lang="de-CH" sz="1400" dirty="0" smtClean="0"/>
              <a:t> </a:t>
            </a:r>
            <a:r>
              <a:rPr lang="de-CH" sz="1400" dirty="0" err="1" smtClean="0"/>
              <a:t>iron</a:t>
            </a:r>
            <a:r>
              <a:rPr lang="de-CH" sz="1400" dirty="0" smtClean="0"/>
              <a:t> </a:t>
            </a:r>
            <a:r>
              <a:rPr lang="de-CH" sz="1400" dirty="0" err="1" smtClean="0"/>
              <a:t>export</a:t>
            </a:r>
            <a:r>
              <a:rPr lang="de-CH" sz="1400" dirty="0" smtClean="0"/>
              <a:t> </a:t>
            </a:r>
            <a:r>
              <a:rPr lang="de-CH" sz="1400" dirty="0" err="1" smtClean="0"/>
              <a:t>protein</a:t>
            </a:r>
            <a:r>
              <a:rPr lang="de-CH" sz="1400" dirty="0" smtClean="0"/>
              <a:t> (FPN1)</a:t>
            </a:r>
            <a:endParaRPr lang="de-CH" sz="14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259632" y="3573016"/>
            <a:ext cx="662473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400" dirty="0" err="1" smtClean="0"/>
              <a:t>Disease</a:t>
            </a:r>
            <a:r>
              <a:rPr lang="de-CH" sz="1400" dirty="0" smtClean="0"/>
              <a:t> </a:t>
            </a:r>
            <a:r>
              <a:rPr lang="de-CH" sz="1400" dirty="0" err="1" smtClean="0"/>
              <a:t>associated</a:t>
            </a:r>
            <a:r>
              <a:rPr lang="de-CH" sz="1400" dirty="0" smtClean="0"/>
              <a:t> </a:t>
            </a:r>
            <a:r>
              <a:rPr lang="de-CH" sz="1400" dirty="0" err="1" smtClean="0"/>
              <a:t>erythrocyte</a:t>
            </a:r>
            <a:r>
              <a:rPr lang="de-CH" sz="1400" dirty="0" smtClean="0"/>
              <a:t> </a:t>
            </a:r>
            <a:r>
              <a:rPr lang="de-CH" sz="1400" dirty="0" err="1" smtClean="0"/>
              <a:t>damage</a:t>
            </a:r>
            <a:r>
              <a:rPr lang="de-CH" sz="1400" dirty="0" smtClean="0"/>
              <a:t> </a:t>
            </a:r>
            <a:r>
              <a:rPr lang="de-CH" sz="1400" dirty="0" err="1" smtClean="0"/>
              <a:t>may</a:t>
            </a:r>
            <a:r>
              <a:rPr lang="de-CH" sz="1400" dirty="0" smtClean="0"/>
              <a:t> </a:t>
            </a:r>
            <a:r>
              <a:rPr lang="de-CH" sz="1400" dirty="0" err="1" smtClean="0"/>
              <a:t>lead</a:t>
            </a:r>
            <a:r>
              <a:rPr lang="de-CH" sz="1400" dirty="0" smtClean="0"/>
              <a:t> </a:t>
            </a:r>
            <a:r>
              <a:rPr lang="de-CH" sz="1400" dirty="0" err="1" smtClean="0"/>
              <a:t>to</a:t>
            </a:r>
            <a:r>
              <a:rPr lang="de-CH" sz="1400" dirty="0" smtClean="0"/>
              <a:t> a </a:t>
            </a:r>
            <a:r>
              <a:rPr lang="de-CH" sz="1400" dirty="0" err="1" smtClean="0"/>
              <a:t>liberation</a:t>
            </a:r>
            <a:r>
              <a:rPr lang="de-CH" sz="1400" dirty="0" smtClean="0"/>
              <a:t> </a:t>
            </a:r>
            <a:r>
              <a:rPr lang="de-CH" sz="1400" dirty="0" err="1" smtClean="0"/>
              <a:t>of</a:t>
            </a:r>
            <a:r>
              <a:rPr lang="de-CH" sz="1400" dirty="0" smtClean="0"/>
              <a:t> large </a:t>
            </a:r>
            <a:r>
              <a:rPr lang="de-CH" sz="1400" dirty="0" err="1" smtClean="0"/>
              <a:t>quantities</a:t>
            </a:r>
            <a:r>
              <a:rPr lang="de-CH" sz="1400" dirty="0" smtClean="0"/>
              <a:t> </a:t>
            </a:r>
            <a:r>
              <a:rPr lang="de-CH" sz="1400" dirty="0" err="1" smtClean="0"/>
              <a:t>of</a:t>
            </a:r>
            <a:r>
              <a:rPr lang="de-CH" sz="1400" dirty="0" smtClean="0"/>
              <a:t> </a:t>
            </a:r>
            <a:r>
              <a:rPr lang="de-CH" sz="1400" dirty="0" err="1" smtClean="0"/>
              <a:t>iron</a:t>
            </a:r>
            <a:r>
              <a:rPr lang="de-CH" sz="1400" dirty="0" smtClean="0"/>
              <a:t>, </a:t>
            </a:r>
            <a:r>
              <a:rPr lang="de-CH" sz="1400" dirty="0" err="1" smtClean="0"/>
              <a:t>which</a:t>
            </a:r>
            <a:r>
              <a:rPr lang="de-CH" sz="1400" dirty="0" smtClean="0"/>
              <a:t> </a:t>
            </a:r>
            <a:r>
              <a:rPr lang="de-CH" sz="1400" dirty="0" err="1" smtClean="0"/>
              <a:t>is</a:t>
            </a:r>
            <a:r>
              <a:rPr lang="de-CH" sz="1400" dirty="0" smtClean="0"/>
              <a:t> </a:t>
            </a:r>
            <a:r>
              <a:rPr lang="de-CH" sz="1400" dirty="0" err="1" smtClean="0"/>
              <a:t>toxic</a:t>
            </a:r>
            <a:r>
              <a:rPr lang="de-CH" sz="1400" dirty="0" smtClean="0"/>
              <a:t> in </a:t>
            </a:r>
            <a:r>
              <a:rPr lang="de-CH" sz="1400" dirty="0" err="1" smtClean="0"/>
              <a:t>its</a:t>
            </a:r>
            <a:r>
              <a:rPr lang="de-CH" sz="1400" dirty="0" smtClean="0"/>
              <a:t> </a:t>
            </a:r>
            <a:r>
              <a:rPr lang="de-CH" sz="1400" dirty="0" err="1" smtClean="0"/>
              <a:t>nontransferrin-bound</a:t>
            </a:r>
            <a:r>
              <a:rPr lang="de-CH" sz="1400" dirty="0" smtClean="0"/>
              <a:t> form</a:t>
            </a:r>
            <a:endParaRPr lang="de-CH" sz="140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1223124" y="5013176"/>
            <a:ext cx="662473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400" b="1" u="sng" dirty="0" smtClean="0"/>
              <a:t>Hypothesis:</a:t>
            </a:r>
            <a:r>
              <a:rPr lang="de-CH" sz="1400" dirty="0" smtClean="0"/>
              <a:t> </a:t>
            </a:r>
            <a:r>
              <a:rPr lang="de-CH" sz="1400" b="1" dirty="0" err="1" smtClean="0"/>
              <a:t>Vertebrates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have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evolved</a:t>
            </a:r>
            <a:r>
              <a:rPr lang="de-CH" sz="1400" b="1" dirty="0" smtClean="0"/>
              <a:t> a </a:t>
            </a:r>
            <a:r>
              <a:rPr lang="de-CH" sz="1400" b="1" dirty="0" err="1" smtClean="0"/>
              <a:t>mechanism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that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can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adapt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to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fluctuations</a:t>
            </a:r>
            <a:r>
              <a:rPr lang="de-CH" sz="1400" b="1" dirty="0" smtClean="0"/>
              <a:t> in </a:t>
            </a:r>
            <a:r>
              <a:rPr lang="de-CH" sz="1400" b="1" dirty="0" err="1" smtClean="0"/>
              <a:t>erythrocyte</a:t>
            </a:r>
            <a:r>
              <a:rPr lang="de-CH" sz="1400" b="1" dirty="0" smtClean="0"/>
              <a:t> </a:t>
            </a:r>
            <a:r>
              <a:rPr lang="de-CH" sz="1400" b="1" dirty="0" err="1" smtClean="0"/>
              <a:t>integrity</a:t>
            </a:r>
            <a:endParaRPr lang="de-CH" sz="1400" b="1" u="sng" dirty="0"/>
          </a:p>
        </p:txBody>
      </p:sp>
      <p:sp>
        <p:nvSpPr>
          <p:cNvPr id="7" name="Pfeil nach unten 6"/>
          <p:cNvSpPr/>
          <p:nvPr/>
        </p:nvSpPr>
        <p:spPr>
          <a:xfrm>
            <a:off x="4281501" y="1484784"/>
            <a:ext cx="576064" cy="5760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Pfeil nach unten 7"/>
          <p:cNvSpPr/>
          <p:nvPr/>
        </p:nvSpPr>
        <p:spPr>
          <a:xfrm>
            <a:off x="4292352" y="2852936"/>
            <a:ext cx="576064" cy="5760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Pfeil nach unten 8"/>
          <p:cNvSpPr/>
          <p:nvPr/>
        </p:nvSpPr>
        <p:spPr>
          <a:xfrm>
            <a:off x="4283968" y="4293096"/>
            <a:ext cx="576064" cy="5760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26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>
            <a:noAutofit/>
          </a:bodyPr>
          <a:lstStyle/>
          <a:p>
            <a:r>
              <a:rPr lang="de-CH" sz="2800" dirty="0" err="1" smtClean="0"/>
              <a:t>Figure</a:t>
            </a:r>
            <a:r>
              <a:rPr lang="de-CH" sz="2800" dirty="0" smtClean="0"/>
              <a:t> 1</a:t>
            </a:r>
            <a:endParaRPr lang="de-CH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0" y="836712"/>
            <a:ext cx="8525840" cy="551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4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de-CH" sz="2800" dirty="0" err="1" smtClean="0"/>
              <a:t>Complementary</a:t>
            </a:r>
            <a:r>
              <a:rPr lang="de-CH" sz="2800" dirty="0" smtClean="0"/>
              <a:t> </a:t>
            </a:r>
            <a:r>
              <a:rPr lang="de-CH" sz="2800" dirty="0" err="1" smtClean="0"/>
              <a:t>findings</a:t>
            </a:r>
            <a:endParaRPr lang="de-CH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936103"/>
          </a:xfrm>
        </p:spPr>
        <p:txBody>
          <a:bodyPr>
            <a:noAutofit/>
          </a:bodyPr>
          <a:lstStyle/>
          <a:p>
            <a:r>
              <a:rPr lang="de-CH" sz="1600" dirty="0" err="1" smtClean="0"/>
              <a:t>tM</a:t>
            </a:r>
            <a:r>
              <a:rPr lang="de-DE" sz="1600" dirty="0" smtClean="0">
                <a:effectLst/>
              </a:rPr>
              <a:t>Φ</a:t>
            </a:r>
            <a:r>
              <a:rPr lang="de-CH" sz="1600" dirty="0" smtClean="0"/>
              <a:t> </a:t>
            </a:r>
            <a:r>
              <a:rPr lang="de-CH" sz="1600" dirty="0" err="1" smtClean="0"/>
              <a:t>only</a:t>
            </a:r>
            <a:r>
              <a:rPr lang="de-CH" sz="1600" dirty="0" smtClean="0"/>
              <a:t> </a:t>
            </a:r>
            <a:r>
              <a:rPr lang="de-CH" sz="1600" dirty="0" err="1" smtClean="0"/>
              <a:t>appear</a:t>
            </a:r>
            <a:r>
              <a:rPr lang="de-CH" sz="1600" dirty="0" smtClean="0"/>
              <a:t> in </a:t>
            </a:r>
            <a:r>
              <a:rPr lang="de-CH" sz="1600" dirty="0" err="1" smtClean="0"/>
              <a:t>the</a:t>
            </a:r>
            <a:r>
              <a:rPr lang="de-CH" sz="1600" dirty="0" smtClean="0"/>
              <a:t> </a:t>
            </a:r>
            <a:r>
              <a:rPr lang="de-CH" sz="1600" dirty="0" err="1" smtClean="0"/>
              <a:t>liver</a:t>
            </a:r>
            <a:r>
              <a:rPr lang="de-CH" sz="1600" dirty="0" smtClean="0"/>
              <a:t>, </a:t>
            </a:r>
            <a:r>
              <a:rPr lang="de-CH" sz="1600" dirty="0" err="1" smtClean="0"/>
              <a:t>neither</a:t>
            </a:r>
            <a:r>
              <a:rPr lang="de-CH" sz="1600" dirty="0" smtClean="0"/>
              <a:t> in </a:t>
            </a:r>
            <a:r>
              <a:rPr lang="de-CH" sz="1600" dirty="0" err="1" smtClean="0"/>
              <a:t>the</a:t>
            </a:r>
            <a:r>
              <a:rPr lang="de-CH" sz="1600" dirty="0" smtClean="0"/>
              <a:t> </a:t>
            </a:r>
            <a:r>
              <a:rPr lang="de-CH" sz="1600" dirty="0" err="1" smtClean="0"/>
              <a:t>spleen</a:t>
            </a:r>
            <a:r>
              <a:rPr lang="de-CH" sz="1600" dirty="0" smtClean="0"/>
              <a:t>, </a:t>
            </a:r>
            <a:r>
              <a:rPr lang="de-CH" sz="1600" dirty="0" err="1" smtClean="0"/>
              <a:t>bone</a:t>
            </a:r>
            <a:r>
              <a:rPr lang="de-CH" sz="1600" dirty="0" smtClean="0"/>
              <a:t> </a:t>
            </a:r>
            <a:r>
              <a:rPr lang="de-CH" sz="1600" dirty="0" err="1" smtClean="0"/>
              <a:t>marrow</a:t>
            </a:r>
            <a:r>
              <a:rPr lang="de-CH" sz="1600" dirty="0" smtClean="0"/>
              <a:t>, </a:t>
            </a:r>
            <a:r>
              <a:rPr lang="de-CH" sz="1600" dirty="0" err="1" smtClean="0"/>
              <a:t>kidney</a:t>
            </a:r>
            <a:r>
              <a:rPr lang="de-CH" sz="1600" dirty="0" smtClean="0"/>
              <a:t>, </a:t>
            </a:r>
            <a:r>
              <a:rPr lang="de-CH" sz="1600" dirty="0" err="1" smtClean="0"/>
              <a:t>lung</a:t>
            </a:r>
            <a:r>
              <a:rPr lang="de-CH" sz="1600" dirty="0" smtClean="0"/>
              <a:t> </a:t>
            </a:r>
            <a:r>
              <a:rPr lang="de-CH" sz="1600" dirty="0" err="1" smtClean="0"/>
              <a:t>or</a:t>
            </a:r>
            <a:r>
              <a:rPr lang="de-CH" sz="1600" dirty="0" smtClean="0"/>
              <a:t> </a:t>
            </a:r>
            <a:r>
              <a:rPr lang="de-CH" sz="1600" dirty="0" err="1" smtClean="0"/>
              <a:t>blood</a:t>
            </a:r>
            <a:endParaRPr lang="de-CH" sz="1600" dirty="0"/>
          </a:p>
          <a:p>
            <a:r>
              <a:rPr lang="de-CH" sz="1600" dirty="0" smtClean="0"/>
              <a:t>1 </a:t>
            </a:r>
            <a:r>
              <a:rPr lang="de-CH" sz="1600" dirty="0" err="1" smtClean="0"/>
              <a:t>week</a:t>
            </a:r>
            <a:r>
              <a:rPr lang="de-CH" sz="1600" dirty="0" smtClean="0"/>
              <a:t> after </a:t>
            </a:r>
            <a:r>
              <a:rPr lang="de-CH" sz="1600" dirty="0" err="1" smtClean="0"/>
              <a:t>sRBC-challenge</a:t>
            </a:r>
            <a:r>
              <a:rPr lang="de-CH" sz="1600" dirty="0" smtClean="0"/>
              <a:t> </a:t>
            </a:r>
            <a:r>
              <a:rPr lang="de-CH" sz="1600" dirty="0" err="1" smtClean="0"/>
              <a:t>iron</a:t>
            </a:r>
            <a:r>
              <a:rPr lang="de-CH" sz="1600" dirty="0" smtClean="0"/>
              <a:t> </a:t>
            </a:r>
            <a:r>
              <a:rPr lang="de-CH" sz="1600" dirty="0" err="1" smtClean="0"/>
              <a:t>appears</a:t>
            </a:r>
            <a:r>
              <a:rPr lang="de-CH" sz="1600" dirty="0" smtClean="0"/>
              <a:t> in a diffuse </a:t>
            </a:r>
            <a:r>
              <a:rPr lang="de-CH" sz="1600" dirty="0" err="1" smtClean="0"/>
              <a:t>parenchymal</a:t>
            </a:r>
            <a:r>
              <a:rPr lang="de-CH" sz="1600" dirty="0" smtClean="0"/>
              <a:t> </a:t>
            </a:r>
            <a:r>
              <a:rPr lang="de-CH" sz="1600" dirty="0" err="1" smtClean="0"/>
              <a:t>pattern</a:t>
            </a:r>
            <a:r>
              <a:rPr lang="de-CH" sz="1600" dirty="0" smtClean="0"/>
              <a:t> in </a:t>
            </a:r>
            <a:r>
              <a:rPr lang="de-CH" sz="1600" dirty="0" err="1" smtClean="0"/>
              <a:t>hepatocytes</a:t>
            </a:r>
            <a:endParaRPr lang="de-CH" sz="1600" dirty="0" smtClean="0"/>
          </a:p>
          <a:p>
            <a:r>
              <a:rPr lang="de-CH" sz="1600" dirty="0" err="1" smtClean="0"/>
              <a:t>Increase</a:t>
            </a:r>
            <a:r>
              <a:rPr lang="de-CH" sz="1600" dirty="0" smtClean="0"/>
              <a:t> in </a:t>
            </a:r>
            <a:r>
              <a:rPr lang="de-CH" sz="1600" dirty="0" err="1" smtClean="0"/>
              <a:t>iron</a:t>
            </a:r>
            <a:r>
              <a:rPr lang="de-CH" sz="1600" dirty="0" smtClean="0"/>
              <a:t> </a:t>
            </a:r>
            <a:r>
              <a:rPr lang="de-CH" sz="1600" dirty="0" err="1" smtClean="0"/>
              <a:t>levels</a:t>
            </a:r>
            <a:r>
              <a:rPr lang="de-CH" sz="1600" dirty="0" smtClean="0"/>
              <a:t> </a:t>
            </a:r>
            <a:r>
              <a:rPr lang="de-CH" sz="1600" dirty="0" err="1" smtClean="0"/>
              <a:t>corresponded</a:t>
            </a:r>
            <a:r>
              <a:rPr lang="de-CH" sz="1600" dirty="0" smtClean="0"/>
              <a:t> </a:t>
            </a:r>
            <a:r>
              <a:rPr lang="de-CH" sz="1600" dirty="0" err="1" smtClean="0"/>
              <a:t>to</a:t>
            </a:r>
            <a:r>
              <a:rPr lang="de-CH" sz="1600" dirty="0" smtClean="0"/>
              <a:t> high </a:t>
            </a:r>
            <a:r>
              <a:rPr lang="de-CH" sz="1600" dirty="0" err="1" smtClean="0"/>
              <a:t>levels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</a:t>
            </a:r>
            <a:r>
              <a:rPr lang="de-CH" sz="1600" dirty="0" err="1" smtClean="0"/>
              <a:t>liver</a:t>
            </a:r>
            <a:r>
              <a:rPr lang="de-CH" sz="1600" dirty="0" smtClean="0"/>
              <a:t> </a:t>
            </a:r>
            <a:r>
              <a:rPr lang="de-CH" sz="1600" dirty="0" err="1" smtClean="0"/>
              <a:t>hepcidin</a:t>
            </a:r>
            <a:r>
              <a:rPr lang="de-CH" sz="1600" dirty="0" smtClean="0"/>
              <a:t> (</a:t>
            </a:r>
            <a:r>
              <a:rPr lang="de-CH" sz="1600" dirty="0" err="1" smtClean="0"/>
              <a:t>good</a:t>
            </a:r>
            <a:r>
              <a:rPr lang="de-CH" sz="1600" dirty="0" smtClean="0"/>
              <a:t> </a:t>
            </a:r>
            <a:r>
              <a:rPr lang="de-CH" sz="1600" dirty="0" err="1" smtClean="0"/>
              <a:t>marker</a:t>
            </a:r>
            <a:r>
              <a:rPr lang="de-CH" sz="1600" dirty="0" smtClean="0"/>
              <a:t>)</a:t>
            </a:r>
            <a:endParaRPr lang="de-CH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336704" cy="479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740352" y="635820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Figure</a:t>
            </a:r>
            <a:r>
              <a:rPr lang="de-CH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6</a:t>
            </a:r>
            <a:endParaRPr lang="de-CH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de-CH" sz="2800" dirty="0" err="1" smtClean="0"/>
              <a:t>Figure</a:t>
            </a:r>
            <a:r>
              <a:rPr lang="de-CH" sz="2800" dirty="0" smtClean="0"/>
              <a:t> 2</a:t>
            </a:r>
            <a:endParaRPr lang="de-CH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12" y="683503"/>
            <a:ext cx="8286175" cy="606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2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372" y="188640"/>
            <a:ext cx="8219256" cy="274042"/>
          </a:xfrm>
        </p:spPr>
        <p:txBody>
          <a:bodyPr>
            <a:noAutofit/>
          </a:bodyPr>
          <a:lstStyle/>
          <a:p>
            <a:r>
              <a:rPr lang="de-CH" sz="2800" dirty="0" err="1" smtClean="0"/>
              <a:t>Figure</a:t>
            </a:r>
            <a:r>
              <a:rPr lang="de-CH" sz="2800" dirty="0" smtClean="0"/>
              <a:t> 3</a:t>
            </a:r>
            <a:endParaRPr lang="de-CH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89916"/>
            <a:ext cx="5184576" cy="612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8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de-CH" sz="2800" dirty="0" err="1" smtClean="0"/>
              <a:t>Figure</a:t>
            </a:r>
            <a:r>
              <a:rPr lang="de-CH" sz="2800" dirty="0" smtClean="0"/>
              <a:t> 4</a:t>
            </a:r>
            <a:endParaRPr lang="de-CH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7" y="1196752"/>
            <a:ext cx="9130422" cy="375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de-CH" sz="2800" dirty="0" smtClean="0"/>
              <a:t>Summary</a:t>
            </a:r>
            <a:endParaRPr lang="de-CH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/>
          </a:bodyPr>
          <a:lstStyle/>
          <a:p>
            <a:r>
              <a:rPr lang="de-CH" sz="2400" dirty="0" smtClean="0"/>
              <a:t>Ly-6C(high) Monozyten </a:t>
            </a:r>
            <a:r>
              <a:rPr lang="de-CH" sz="2400" dirty="0" err="1" smtClean="0"/>
              <a:t>and</a:t>
            </a:r>
            <a:r>
              <a:rPr lang="de-CH" sz="2400" dirty="0" smtClean="0"/>
              <a:t> </a:t>
            </a:r>
            <a:r>
              <a:rPr lang="de-CH" sz="2400" dirty="0" err="1" smtClean="0"/>
              <a:t>their</a:t>
            </a:r>
            <a:r>
              <a:rPr lang="de-CH" sz="2400" dirty="0" smtClean="0"/>
              <a:t> </a:t>
            </a:r>
            <a:r>
              <a:rPr lang="de-CH" sz="2400" dirty="0" err="1" smtClean="0"/>
              <a:t>progeny</a:t>
            </a:r>
            <a:r>
              <a:rPr lang="de-CH" sz="2400" dirty="0" smtClean="0"/>
              <a:t> (</a:t>
            </a:r>
            <a:r>
              <a:rPr lang="de-CH" sz="2400" dirty="0" err="1" smtClean="0"/>
              <a:t>tM</a:t>
            </a:r>
            <a:r>
              <a:rPr lang="de-DE" sz="2400" dirty="0" smtClean="0">
                <a:effectLst/>
              </a:rPr>
              <a:t>Φ – Monozyten </a:t>
            </a:r>
            <a:r>
              <a:rPr lang="de-DE" sz="2400" dirty="0" err="1" smtClean="0">
                <a:effectLst/>
              </a:rPr>
              <a:t>and</a:t>
            </a:r>
            <a:r>
              <a:rPr lang="de-DE" sz="2400" dirty="0" smtClean="0">
                <a:effectLst/>
              </a:rPr>
              <a:t> KC-like </a:t>
            </a:r>
            <a:r>
              <a:rPr lang="de-DE" sz="2400" dirty="0" err="1" smtClean="0">
                <a:effectLst/>
              </a:rPr>
              <a:t>cells</a:t>
            </a:r>
            <a:r>
              <a:rPr lang="de-DE" sz="2400" dirty="0" smtClean="0">
                <a:effectLst/>
              </a:rPr>
              <a:t>) </a:t>
            </a:r>
            <a:r>
              <a:rPr lang="de-DE" sz="2400" dirty="0" err="1" smtClean="0">
                <a:effectLst/>
              </a:rPr>
              <a:t>propagate</a:t>
            </a:r>
            <a:r>
              <a:rPr lang="de-DE" sz="2400" dirty="0" smtClean="0">
                <a:effectLst/>
              </a:rPr>
              <a:t> a</a:t>
            </a:r>
          </a:p>
          <a:p>
            <a:pPr lvl="1"/>
            <a:r>
              <a:rPr lang="de-DE" sz="2400" dirty="0" smtClean="0"/>
              <a:t>on-</a:t>
            </a:r>
            <a:r>
              <a:rPr lang="de-DE" sz="2400" dirty="0" err="1" smtClean="0"/>
              <a:t>demand</a:t>
            </a:r>
            <a:endParaRPr lang="de-DE" sz="2400" dirty="0" smtClean="0"/>
          </a:p>
          <a:p>
            <a:pPr lvl="1"/>
            <a:r>
              <a:rPr lang="de-DE" sz="2400" dirty="0" smtClean="0"/>
              <a:t>high-</a:t>
            </a:r>
            <a:r>
              <a:rPr lang="de-DE" sz="2400" dirty="0" err="1" smtClean="0"/>
              <a:t>capacity</a:t>
            </a:r>
            <a:endParaRPr lang="de-DE" sz="2400" dirty="0" smtClean="0"/>
          </a:p>
          <a:p>
            <a:pPr lvl="1"/>
            <a:r>
              <a:rPr lang="de-DE" sz="2400" dirty="0" err="1" smtClean="0"/>
              <a:t>liver-specific</a:t>
            </a:r>
            <a:endParaRPr lang="de-DE" sz="2400" dirty="0" smtClean="0"/>
          </a:p>
          <a:p>
            <a:pPr lvl="1"/>
            <a:r>
              <a:rPr lang="de-DE" sz="2400" dirty="0" smtClean="0"/>
              <a:t>transient</a:t>
            </a:r>
          </a:p>
          <a:p>
            <a:pPr lvl="1"/>
            <a:r>
              <a:rPr lang="de-CH" sz="2400" dirty="0" smtClean="0"/>
              <a:t>Dynamic</a:t>
            </a:r>
          </a:p>
          <a:p>
            <a:pPr marL="400050" lvl="1" indent="0">
              <a:buNone/>
            </a:pPr>
            <a:r>
              <a:rPr lang="de-CH" sz="2400" dirty="0" err="1"/>
              <a:t>e</a:t>
            </a:r>
            <a:r>
              <a:rPr lang="de-CH" sz="2400" dirty="0" err="1" smtClean="0"/>
              <a:t>rythrophagocytosis</a:t>
            </a:r>
            <a:r>
              <a:rPr lang="de-CH" sz="2400" dirty="0" smtClean="0"/>
              <a:t> </a:t>
            </a:r>
            <a:r>
              <a:rPr lang="de-CH" sz="2400" dirty="0" err="1" smtClean="0"/>
              <a:t>and</a:t>
            </a:r>
            <a:r>
              <a:rPr lang="de-CH" sz="2400" dirty="0" smtClean="0"/>
              <a:t> </a:t>
            </a:r>
            <a:r>
              <a:rPr lang="de-CH" sz="2400" dirty="0" err="1" smtClean="0"/>
              <a:t>iron</a:t>
            </a:r>
            <a:r>
              <a:rPr lang="de-CH" sz="2400" dirty="0" smtClean="0"/>
              <a:t> </a:t>
            </a:r>
            <a:r>
              <a:rPr lang="de-CH" sz="2400" dirty="0" err="1" smtClean="0"/>
              <a:t>recycling</a:t>
            </a:r>
            <a:r>
              <a:rPr lang="de-CH" sz="2400" dirty="0" smtClean="0"/>
              <a:t>.</a:t>
            </a:r>
          </a:p>
          <a:p>
            <a:r>
              <a:rPr lang="de-CH" sz="2400" dirty="0" err="1" smtClean="0"/>
              <a:t>Requirements</a:t>
            </a:r>
            <a:r>
              <a:rPr lang="de-CH" sz="2400" dirty="0" smtClean="0"/>
              <a:t> </a:t>
            </a:r>
            <a:r>
              <a:rPr lang="de-CH" sz="2400" dirty="0" err="1" smtClean="0"/>
              <a:t>are</a:t>
            </a:r>
            <a:r>
              <a:rPr lang="de-CH" sz="2400" dirty="0" smtClean="0"/>
              <a:t> </a:t>
            </a:r>
            <a:r>
              <a:rPr lang="de-CH" sz="2400" dirty="0" err="1" smtClean="0"/>
              <a:t>cell-intrinsic</a:t>
            </a:r>
            <a:r>
              <a:rPr lang="de-CH" sz="2400" dirty="0" smtClean="0"/>
              <a:t> </a:t>
            </a:r>
            <a:r>
              <a:rPr lang="de-CH" sz="2400" dirty="0" err="1" smtClean="0"/>
              <a:t>and</a:t>
            </a:r>
            <a:r>
              <a:rPr lang="de-CH" sz="2400" dirty="0" smtClean="0"/>
              <a:t> environmental </a:t>
            </a:r>
            <a:r>
              <a:rPr lang="de-CH" sz="2400" dirty="0" err="1" smtClean="0"/>
              <a:t>triggers</a:t>
            </a:r>
            <a:endParaRPr lang="de-CH" sz="2400" dirty="0" smtClean="0"/>
          </a:p>
          <a:p>
            <a:r>
              <a:rPr lang="de-CH" sz="2400" dirty="0" smtClean="0"/>
              <a:t>Controls </a:t>
            </a:r>
            <a:r>
              <a:rPr lang="de-CH" sz="2400" dirty="0" err="1" smtClean="0"/>
              <a:t>iron</a:t>
            </a:r>
            <a:r>
              <a:rPr lang="de-CH" sz="2400" dirty="0"/>
              <a:t> </a:t>
            </a:r>
            <a:r>
              <a:rPr lang="de-CH" sz="2400" dirty="0" err="1" smtClean="0"/>
              <a:t>homeostasis</a:t>
            </a:r>
            <a:r>
              <a:rPr lang="de-CH" sz="2400" dirty="0" smtClean="0"/>
              <a:t> </a:t>
            </a:r>
            <a:r>
              <a:rPr lang="de-CH" sz="2400" dirty="0" err="1" smtClean="0"/>
              <a:t>during</a:t>
            </a:r>
            <a:r>
              <a:rPr lang="de-CH" sz="2400" dirty="0" smtClean="0"/>
              <a:t> </a:t>
            </a:r>
            <a:r>
              <a:rPr lang="de-CH" sz="2400" dirty="0" err="1" smtClean="0"/>
              <a:t>erythrocyte</a:t>
            </a:r>
            <a:r>
              <a:rPr lang="de-CH" sz="2400" dirty="0" smtClean="0"/>
              <a:t> </a:t>
            </a:r>
            <a:r>
              <a:rPr lang="de-CH" sz="2400" dirty="0" err="1" smtClean="0"/>
              <a:t>damage</a:t>
            </a:r>
            <a:endParaRPr lang="de-CH" sz="2400" dirty="0" smtClean="0"/>
          </a:p>
        </p:txBody>
      </p:sp>
    </p:spTree>
    <p:extLst>
      <p:ext uri="{BB962C8B-B14F-4D97-AF65-F5344CB8AC3E}">
        <p14:creationId xmlns:p14="http://schemas.microsoft.com/office/powerpoint/2010/main" val="39419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de-CH" sz="2800" dirty="0" smtClean="0"/>
              <a:t>Summary, </a:t>
            </a:r>
            <a:r>
              <a:rPr lang="de-CH" sz="2800" dirty="0" err="1" smtClean="0"/>
              <a:t>supplementary</a:t>
            </a:r>
            <a:r>
              <a:rPr lang="de-CH" sz="2800" dirty="0" smtClean="0"/>
              <a:t> </a:t>
            </a:r>
            <a:r>
              <a:rPr lang="de-CH" sz="2800" dirty="0" err="1" smtClean="0"/>
              <a:t>figure</a:t>
            </a:r>
            <a:r>
              <a:rPr lang="de-CH" sz="2800" dirty="0" smtClean="0"/>
              <a:t> 18</a:t>
            </a:r>
            <a:endParaRPr lang="de-CH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817621"/>
            <a:ext cx="6840760" cy="604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0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00ad267-0ed5-495f-b690-1de582e3c0bb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Microsoft Office PowerPoint</Application>
  <PresentationFormat>Bildschirmpräsentation (4:3)</PresentationFormat>
  <Paragraphs>81</Paragraphs>
  <Slides>10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On-demand erythrocyte disposal and iron recycling requires transient macrophages in the liver</vt:lpstr>
      <vt:lpstr>Introduction</vt:lpstr>
      <vt:lpstr>Figure 1</vt:lpstr>
      <vt:lpstr>Complementary findings</vt:lpstr>
      <vt:lpstr>Figure 2</vt:lpstr>
      <vt:lpstr>Figure 3</vt:lpstr>
      <vt:lpstr>Figure 4</vt:lpstr>
      <vt:lpstr>Summary</vt:lpstr>
      <vt:lpstr>Summary, supplementary figure 18</vt:lpstr>
      <vt:lpstr>Comments</vt:lpstr>
    </vt:vector>
  </TitlesOfParts>
  <Company>Inselspital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On-demand erythrocyte disposal and iron recycling requires transient macrophages in the liver</dc:title>
  <dc:creator>Hüschelrath, Andreas</dc:creator>
  <cp:lastModifiedBy>Hüschelrath, Andreas</cp:lastModifiedBy>
  <cp:revision>25</cp:revision>
  <dcterms:created xsi:type="dcterms:W3CDTF">2016-09-05T06:41:43Z</dcterms:created>
  <dcterms:modified xsi:type="dcterms:W3CDTF">2016-09-06T09:06:31Z</dcterms:modified>
</cp:coreProperties>
</file>