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2" r:id="rId8"/>
    <p:sldId id="263" r:id="rId9"/>
  </p:sldIdLst>
  <p:sldSz cx="9144000" cy="6858000" type="screen4x3"/>
  <p:notesSz cx="6858000" cy="9144000"/>
  <p:custDataLst>
    <p:tags r:id="rId10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7" autoAdjust="0"/>
    <p:restoredTop sz="94660"/>
  </p:normalViewPr>
  <p:slideViewPr>
    <p:cSldViewPr>
      <p:cViewPr varScale="1">
        <p:scale>
          <a:sx n="70" d="100"/>
          <a:sy n="70" d="100"/>
        </p:scale>
        <p:origin x="140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23D1-B480-412A-A679-E4CF37C6C7D5}" type="datetimeFigureOut">
              <a:rPr lang="de-CH" smtClean="0"/>
              <a:t>09.06.2015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3BB96-BFD7-4A29-BCEE-2191018B1A2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964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23D1-B480-412A-A679-E4CF37C6C7D5}" type="datetimeFigureOut">
              <a:rPr lang="de-CH" smtClean="0"/>
              <a:t>09.06.2015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3BB96-BFD7-4A29-BCEE-2191018B1A2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5983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23D1-B480-412A-A679-E4CF37C6C7D5}" type="datetimeFigureOut">
              <a:rPr lang="de-CH" smtClean="0"/>
              <a:t>09.06.2015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3BB96-BFD7-4A29-BCEE-2191018B1A2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74075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23D1-B480-412A-A679-E4CF37C6C7D5}" type="datetimeFigureOut">
              <a:rPr lang="de-CH" smtClean="0"/>
              <a:t>09.06.2015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3BB96-BFD7-4A29-BCEE-2191018B1A2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33645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23D1-B480-412A-A679-E4CF37C6C7D5}" type="datetimeFigureOut">
              <a:rPr lang="de-CH" smtClean="0"/>
              <a:t>09.06.2015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3BB96-BFD7-4A29-BCEE-2191018B1A2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24075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23D1-B480-412A-A679-E4CF37C6C7D5}" type="datetimeFigureOut">
              <a:rPr lang="de-CH" smtClean="0"/>
              <a:t>09.06.2015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3BB96-BFD7-4A29-BCEE-2191018B1A2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4978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23D1-B480-412A-A679-E4CF37C6C7D5}" type="datetimeFigureOut">
              <a:rPr lang="de-CH" smtClean="0"/>
              <a:t>09.06.2015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3BB96-BFD7-4A29-BCEE-2191018B1A2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98129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23D1-B480-412A-A679-E4CF37C6C7D5}" type="datetimeFigureOut">
              <a:rPr lang="de-CH" smtClean="0"/>
              <a:t>09.06.2015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3BB96-BFD7-4A29-BCEE-2191018B1A2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92460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23D1-B480-412A-A679-E4CF37C6C7D5}" type="datetimeFigureOut">
              <a:rPr lang="de-CH" smtClean="0"/>
              <a:t>09.06.2015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3BB96-BFD7-4A29-BCEE-2191018B1A2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43098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23D1-B480-412A-A679-E4CF37C6C7D5}" type="datetimeFigureOut">
              <a:rPr lang="de-CH" smtClean="0"/>
              <a:t>09.06.2015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3BB96-BFD7-4A29-BCEE-2191018B1A2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83549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23D1-B480-412A-A679-E4CF37C6C7D5}" type="datetimeFigureOut">
              <a:rPr lang="de-CH" smtClean="0"/>
              <a:t>09.06.2015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3BB96-BFD7-4A29-BCEE-2191018B1A2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70360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B23D1-B480-412A-A679-E4CF37C6C7D5}" type="datetimeFigureOut">
              <a:rPr lang="de-CH" smtClean="0"/>
              <a:t>09.06.2015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3BB96-BFD7-4A29-BCEE-2191018B1A2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77576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dirty="0">
                <a:latin typeface="AngsanaUPC" panose="02020603050405020304" pitchFamily="18" charset="-34"/>
                <a:cs typeface="AngsanaUPC" panose="02020603050405020304" pitchFamily="18" charset="-34"/>
              </a:rPr>
              <a:t>Weight Loss via Lifestyle Modification Significantly Reduces Features of</a:t>
            </a:r>
            <a:br>
              <a:rPr lang="en-US" sz="4000" dirty="0">
                <a:latin typeface="AngsanaUPC" panose="02020603050405020304" pitchFamily="18" charset="-34"/>
                <a:cs typeface="AngsanaUPC" panose="02020603050405020304" pitchFamily="18" charset="-34"/>
              </a:rPr>
            </a:br>
            <a:r>
              <a:rPr lang="de-CH" sz="40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Nonalcoholic</a:t>
            </a:r>
            <a:r>
              <a:rPr lang="de-CH" sz="4000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40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Steatohepatitis</a:t>
            </a:r>
            <a:endParaRPr lang="de-CH" sz="40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endParaRPr lang="de-CH" sz="1400" dirty="0" smtClean="0"/>
          </a:p>
          <a:p>
            <a:pPr algn="r"/>
            <a:endParaRPr lang="de-CH" sz="1400" dirty="0" smtClean="0"/>
          </a:p>
          <a:p>
            <a:pPr algn="r"/>
            <a:endParaRPr lang="de-CH" sz="1400" dirty="0"/>
          </a:p>
          <a:p>
            <a:pPr algn="r"/>
            <a:endParaRPr lang="de-CH" sz="1400" dirty="0" smtClean="0"/>
          </a:p>
          <a:p>
            <a:pPr algn="r"/>
            <a:r>
              <a:rPr lang="de-CH" sz="14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Gastroenterology</a:t>
            </a:r>
            <a:r>
              <a:rPr lang="de-CH" sz="14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2015, </a:t>
            </a:r>
            <a:r>
              <a:rPr lang="de-CH" sz="1400" dirty="0">
                <a:latin typeface="AngsanaUPC" panose="02020603050405020304" pitchFamily="18" charset="-34"/>
                <a:cs typeface="AngsanaUPC" panose="02020603050405020304" pitchFamily="18" charset="-34"/>
              </a:rPr>
              <a:t>10.1053/j.gastro.2015.04.005</a:t>
            </a:r>
            <a:endParaRPr lang="de-CH" sz="1400" dirty="0" smtClean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algn="r"/>
            <a:r>
              <a:rPr lang="de-CH" sz="14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Eduardo </a:t>
            </a:r>
            <a:r>
              <a:rPr lang="de-CH" sz="14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Vilar</a:t>
            </a:r>
            <a:r>
              <a:rPr lang="de-CH" sz="1400" dirty="0">
                <a:latin typeface="AngsanaUPC" panose="02020603050405020304" pitchFamily="18" charset="-34"/>
                <a:cs typeface="AngsanaUPC" panose="02020603050405020304" pitchFamily="18" charset="-34"/>
              </a:rPr>
              <a:t>-Gomez, </a:t>
            </a:r>
            <a:r>
              <a:rPr lang="de-CH" sz="14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Yadina</a:t>
            </a:r>
            <a:r>
              <a:rPr lang="de-CH" sz="1400" dirty="0">
                <a:latin typeface="AngsanaUPC" panose="02020603050405020304" pitchFamily="18" charset="-34"/>
                <a:cs typeface="AngsanaUPC" panose="02020603050405020304" pitchFamily="18" charset="-34"/>
              </a:rPr>
              <a:t> Martinez-Perez, Luis </a:t>
            </a:r>
            <a:r>
              <a:rPr lang="de-CH" sz="14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Calzadilla-Bertot</a:t>
            </a:r>
            <a:r>
              <a:rPr lang="de-CH" sz="1400" dirty="0">
                <a:latin typeface="AngsanaUPC" panose="02020603050405020304" pitchFamily="18" charset="-34"/>
                <a:cs typeface="AngsanaUPC" panose="02020603050405020304" pitchFamily="18" charset="-34"/>
              </a:rPr>
              <a:t>, Ana </a:t>
            </a:r>
            <a:r>
              <a:rPr lang="de-CH" sz="14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Torres-Gonzalez</a:t>
            </a:r>
            <a:r>
              <a:rPr lang="de-CH" sz="1400" dirty="0">
                <a:latin typeface="AngsanaUPC" panose="02020603050405020304" pitchFamily="18" charset="-34"/>
                <a:cs typeface="AngsanaUPC" panose="02020603050405020304" pitchFamily="18" charset="-34"/>
              </a:rPr>
              <a:t>, Bienvenido </a:t>
            </a:r>
            <a:r>
              <a:rPr lang="de-CH" sz="14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Gra</a:t>
            </a:r>
            <a:r>
              <a:rPr lang="de-CH" sz="1400" dirty="0">
                <a:latin typeface="AngsanaUPC" panose="02020603050405020304" pitchFamily="18" charset="-34"/>
                <a:cs typeface="AngsanaUPC" panose="02020603050405020304" pitchFamily="18" charset="-34"/>
              </a:rPr>
              <a:t>-Oramas, Licet Gonzalez-Fabian, Scott L. </a:t>
            </a:r>
            <a:r>
              <a:rPr lang="de-CH" sz="14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Friedman, Moises </a:t>
            </a:r>
            <a:r>
              <a:rPr lang="de-CH" sz="14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Diago</a:t>
            </a:r>
            <a:r>
              <a:rPr lang="de-CH" sz="1400" dirty="0">
                <a:latin typeface="AngsanaUPC" panose="02020603050405020304" pitchFamily="18" charset="-34"/>
                <a:cs typeface="AngsanaUPC" panose="02020603050405020304" pitchFamily="18" charset="-34"/>
              </a:rPr>
              <a:t>, Manuel Romero-Gomez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3635896" y="6142877"/>
            <a:ext cx="2736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Veronika Hechler, Bern 10.06.2015</a:t>
            </a:r>
            <a:endParaRPr lang="de-CH" sz="12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0"/>
            <a:ext cx="2735262" cy="92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740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60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Background</a:t>
            </a:r>
            <a:endParaRPr lang="de-CH" sz="60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Nonalcoholic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fatty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liver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disease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(NAFLD)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has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emerged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as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a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leading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cause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of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chronic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liver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disease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worldwide</a:t>
            </a:r>
            <a:endParaRPr lang="de-CH" sz="2600" dirty="0" smtClean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>
              <a:buFontTx/>
              <a:buChar char="-"/>
            </a:pP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Associated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with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an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increased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risk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of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diabetes</a:t>
            </a:r>
            <a:r>
              <a:rPr lang="de-CH" sz="2600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and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ischemic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heart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disease</a:t>
            </a:r>
            <a:endParaRPr lang="de-CH" sz="2600" dirty="0" smtClean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>
              <a:buFontTx/>
              <a:buChar char="-"/>
            </a:pP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NAFLD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encompasses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a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spectrum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ranging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from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bland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steatosis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to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steatohepatitis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(NASH),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the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more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aggressive form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of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NAFLD -&gt;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may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progress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to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cirrhosis</a:t>
            </a:r>
            <a:endParaRPr lang="de-CH" sz="2600" dirty="0" smtClean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>
              <a:buFontTx/>
              <a:buChar char="-"/>
            </a:pP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Currently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no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approved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therapies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for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NASH</a:t>
            </a:r>
          </a:p>
          <a:p>
            <a:pPr marL="0" indent="0">
              <a:buNone/>
            </a:pPr>
            <a:endParaRPr lang="de-CH" sz="2600" dirty="0" smtClean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>
              <a:buFontTx/>
              <a:buChar char="-"/>
            </a:pP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Aim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: </a:t>
            </a:r>
            <a:r>
              <a:rPr lang="de-CH" sz="26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changes</a:t>
            </a:r>
            <a:r>
              <a:rPr lang="de-CH" sz="2600" dirty="0">
                <a:latin typeface="AngsanaUPC" panose="02020603050405020304" pitchFamily="18" charset="-34"/>
                <a:cs typeface="AngsanaUPC" panose="02020603050405020304" pitchFamily="18" charset="-34"/>
              </a:rPr>
              <a:t> in </a:t>
            </a:r>
            <a:r>
              <a:rPr lang="de-CH" sz="26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serological</a:t>
            </a:r>
            <a:r>
              <a:rPr lang="de-CH" sz="2600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and</a:t>
            </a:r>
            <a:r>
              <a:rPr lang="de-CH" sz="2600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histological</a:t>
            </a:r>
            <a:r>
              <a:rPr lang="de-CH" sz="2600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features</a:t>
            </a:r>
            <a:r>
              <a:rPr lang="de-CH" sz="2600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of</a:t>
            </a:r>
            <a:r>
              <a:rPr lang="de-CH" sz="2600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NASH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through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weight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loss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by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lifestyle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modifications</a:t>
            </a:r>
            <a:endParaRPr lang="de-CH" sz="2600" dirty="0" smtClean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3635896" y="6142877"/>
            <a:ext cx="2736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Veronika Hechler, Bern 10.06.2015</a:t>
            </a:r>
            <a:endParaRPr lang="de-CH" sz="12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8738" y="3412"/>
            <a:ext cx="2735262" cy="92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132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60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Methods</a:t>
            </a:r>
            <a:endParaRPr lang="de-CH" sz="60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Prospective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study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of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293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patients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with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histologically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proven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NASH</a:t>
            </a:r>
          </a:p>
          <a:p>
            <a:pPr>
              <a:buFontTx/>
              <a:buChar char="-"/>
            </a:pP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Patients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encouraged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to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adopt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recommended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lifestyle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changes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>
                <a:latin typeface="AngsanaUPC" panose="02020603050405020304" pitchFamily="18" charset="-34"/>
                <a:cs typeface="AngsanaUPC" panose="02020603050405020304" pitchFamily="18" charset="-34"/>
              </a:rPr>
              <a:t>(</a:t>
            </a:r>
            <a:r>
              <a:rPr lang="de-CH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hypocaloric</a:t>
            </a:r>
            <a:r>
              <a:rPr lang="de-CH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diet</a:t>
            </a:r>
            <a:r>
              <a:rPr lang="de-CH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combined</a:t>
            </a:r>
            <a:r>
              <a:rPr lang="de-CH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with</a:t>
            </a:r>
            <a:r>
              <a:rPr lang="de-CH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exercise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)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to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reduce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their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weight</a:t>
            </a:r>
            <a:endParaRPr lang="de-CH" dirty="0" smtClean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>
              <a:buFontTx/>
              <a:buChar char="-"/>
            </a:pP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Duration: 52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weeks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,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from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June 2009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through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May 2013</a:t>
            </a:r>
            <a:endParaRPr lang="de-CH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>
              <a:buFontTx/>
              <a:buChar char="-"/>
            </a:pP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Liver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biopsies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collected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and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analyzed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histologically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at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the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beginning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of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the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study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and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at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week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52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3635896" y="6142877"/>
            <a:ext cx="2736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Veronika Hechler, Bern 10.06.2015</a:t>
            </a:r>
            <a:endParaRPr lang="de-CH" sz="12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8738" y="0"/>
            <a:ext cx="2735262" cy="92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702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8738" y="33048"/>
            <a:ext cx="2735262" cy="92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60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In/</a:t>
            </a:r>
            <a:r>
              <a:rPr lang="de-CH" sz="60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exclusion</a:t>
            </a:r>
            <a:r>
              <a:rPr lang="de-CH" sz="60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60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criteria</a:t>
            </a:r>
            <a:endParaRPr lang="de-CH" sz="60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CH" sz="3000" u="sng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Inclusion</a:t>
            </a:r>
            <a:r>
              <a:rPr lang="de-CH" sz="3000" u="sng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3000" u="sng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criteria</a:t>
            </a:r>
            <a:r>
              <a:rPr lang="de-CH" sz="3000" u="sng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:</a:t>
            </a:r>
          </a:p>
          <a:p>
            <a:pPr>
              <a:buFontTx/>
              <a:buChar char="-"/>
            </a:pPr>
            <a:r>
              <a:rPr lang="de-CH" sz="30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Patients</a:t>
            </a:r>
            <a:r>
              <a:rPr lang="de-CH" sz="30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30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aged</a:t>
            </a:r>
            <a:r>
              <a:rPr lang="de-CH" sz="30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≥ 18 </a:t>
            </a:r>
            <a:r>
              <a:rPr lang="de-CH" sz="30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years</a:t>
            </a:r>
            <a:r>
              <a:rPr lang="de-CH" sz="30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30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with</a:t>
            </a:r>
            <a:r>
              <a:rPr lang="de-CH" sz="30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30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histological</a:t>
            </a:r>
            <a:r>
              <a:rPr lang="de-CH" sz="30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30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diagnosis</a:t>
            </a:r>
            <a:r>
              <a:rPr lang="de-CH" sz="30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30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of</a:t>
            </a:r>
            <a:r>
              <a:rPr lang="de-CH" sz="30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definite NASH</a:t>
            </a:r>
          </a:p>
          <a:p>
            <a:pPr>
              <a:buFontTx/>
              <a:buChar char="-"/>
            </a:pPr>
            <a:r>
              <a:rPr lang="de-CH" sz="30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Patients</a:t>
            </a:r>
            <a:r>
              <a:rPr lang="de-CH" sz="30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30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who</a:t>
            </a:r>
            <a:r>
              <a:rPr lang="de-CH" sz="30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30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accepted</a:t>
            </a:r>
            <a:r>
              <a:rPr lang="de-CH" sz="30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30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to</a:t>
            </a:r>
            <a:r>
              <a:rPr lang="de-CH" sz="30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30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participate</a:t>
            </a:r>
            <a:r>
              <a:rPr lang="de-CH" sz="30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in a </a:t>
            </a:r>
            <a:r>
              <a:rPr lang="de-CH" sz="30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lifestyle</a:t>
            </a:r>
            <a:r>
              <a:rPr lang="de-CH" sz="30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30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intervention</a:t>
            </a:r>
            <a:r>
              <a:rPr lang="de-CH" sz="30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30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program</a:t>
            </a:r>
            <a:endParaRPr lang="de-CH" sz="3000" dirty="0" smtClean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>
              <a:buFontTx/>
              <a:buChar char="-"/>
            </a:pPr>
            <a:r>
              <a:rPr lang="de-CH" sz="30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Diabetic</a:t>
            </a:r>
            <a:r>
              <a:rPr lang="de-CH" sz="30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30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patients</a:t>
            </a:r>
            <a:r>
              <a:rPr lang="de-CH" sz="30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30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only</a:t>
            </a:r>
            <a:r>
              <a:rPr lang="de-CH" sz="30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30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if</a:t>
            </a:r>
            <a:r>
              <a:rPr lang="de-CH" sz="30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30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moderately</a:t>
            </a:r>
            <a:r>
              <a:rPr lang="de-CH" sz="30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30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well</a:t>
            </a:r>
            <a:r>
              <a:rPr lang="de-CH" sz="30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30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controlled</a:t>
            </a:r>
            <a:r>
              <a:rPr lang="de-CH" sz="30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(HbA1c&lt;9) </a:t>
            </a:r>
            <a:r>
              <a:rPr lang="de-CH" sz="30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for</a:t>
            </a:r>
            <a:r>
              <a:rPr lang="de-CH" sz="30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≥3 </a:t>
            </a:r>
            <a:r>
              <a:rPr lang="de-CH" sz="30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months</a:t>
            </a:r>
            <a:endParaRPr lang="de-CH" sz="3000" dirty="0" smtClean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>
              <a:buFontTx/>
              <a:buChar char="-"/>
            </a:pPr>
            <a:endParaRPr lang="de-CH" sz="30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indent="0">
              <a:buNone/>
            </a:pPr>
            <a:r>
              <a:rPr lang="de-CH" sz="3000" u="sng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Eclusion</a:t>
            </a:r>
            <a:r>
              <a:rPr lang="de-CH" sz="3000" u="sng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3000" u="sng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criteria</a:t>
            </a:r>
            <a:r>
              <a:rPr lang="de-CH" sz="3000" u="sng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:</a:t>
            </a:r>
          </a:p>
          <a:p>
            <a:pPr>
              <a:buFontTx/>
              <a:buChar char="-"/>
            </a:pPr>
            <a:r>
              <a:rPr lang="de-CH" sz="30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Histological</a:t>
            </a:r>
            <a:r>
              <a:rPr lang="de-CH" sz="30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30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diagnoses</a:t>
            </a:r>
            <a:r>
              <a:rPr lang="de-CH" sz="30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30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of</a:t>
            </a:r>
            <a:r>
              <a:rPr lang="de-CH" sz="30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30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borderline</a:t>
            </a:r>
            <a:r>
              <a:rPr lang="de-CH" sz="30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30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steatohepatitis</a:t>
            </a:r>
            <a:r>
              <a:rPr lang="de-CH" sz="30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30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or</a:t>
            </a:r>
            <a:r>
              <a:rPr lang="de-CH" sz="30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30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cirrhosis</a:t>
            </a:r>
            <a:endParaRPr lang="de-CH" sz="30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>
              <a:buFontTx/>
              <a:buChar char="-"/>
            </a:pPr>
            <a:r>
              <a:rPr lang="de-CH" sz="30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alcohol</a:t>
            </a:r>
            <a:r>
              <a:rPr lang="de-CH" sz="30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30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consumption</a:t>
            </a:r>
            <a:r>
              <a:rPr lang="de-CH" sz="30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30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of</a:t>
            </a:r>
            <a:r>
              <a:rPr lang="de-CH" sz="30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&gt; 20g/d </a:t>
            </a:r>
            <a:r>
              <a:rPr lang="de-CH" sz="30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for</a:t>
            </a:r>
            <a:r>
              <a:rPr lang="de-CH" sz="30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DE" sz="2800" dirty="0"/>
              <a:t>♂</a:t>
            </a:r>
            <a:r>
              <a:rPr lang="de-CH" sz="30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30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and</a:t>
            </a:r>
            <a:r>
              <a:rPr lang="de-CH" sz="30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&gt; 10g/d </a:t>
            </a:r>
            <a:r>
              <a:rPr lang="de-CH" sz="30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for</a:t>
            </a:r>
            <a:r>
              <a:rPr lang="de-CH" sz="30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DE" sz="2800" dirty="0" smtClean="0"/>
              <a:t>♀</a:t>
            </a:r>
            <a:r>
              <a:rPr lang="de-CH" sz="30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during</a:t>
            </a:r>
            <a:r>
              <a:rPr lang="de-CH" sz="30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last 2 </a:t>
            </a:r>
            <a:r>
              <a:rPr lang="de-CH" sz="30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years</a:t>
            </a:r>
            <a:endParaRPr lang="de-CH" sz="3000" dirty="0" smtClean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>
              <a:buFontTx/>
              <a:buChar char="-"/>
            </a:pPr>
            <a:r>
              <a:rPr lang="de-CH" sz="30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Other </a:t>
            </a:r>
            <a:r>
              <a:rPr lang="de-CH" sz="30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causes</a:t>
            </a:r>
            <a:r>
              <a:rPr lang="de-CH" sz="30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30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of</a:t>
            </a:r>
            <a:r>
              <a:rPr lang="de-CH" sz="30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30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liver</a:t>
            </a:r>
            <a:r>
              <a:rPr lang="de-CH" sz="30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30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disease</a:t>
            </a:r>
            <a:r>
              <a:rPr lang="de-CH" sz="30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(viral, autoimmune, </a:t>
            </a:r>
            <a:r>
              <a:rPr lang="de-CH" sz="30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drug-induced</a:t>
            </a:r>
            <a:r>
              <a:rPr lang="de-CH" sz="30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, Wilson, …)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3635896" y="6142877"/>
            <a:ext cx="2736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Veronika Hechler, Bern 10.06.2015</a:t>
            </a:r>
            <a:endParaRPr lang="de-CH" sz="12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8115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60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Results</a:t>
            </a:r>
            <a:endParaRPr lang="de-CH" sz="60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25%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of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patients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had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resolution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of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steatohepatitis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, 47%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had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reductions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in NAS (NAFLD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activity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score), 19%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had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regression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of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fibrosis</a:t>
            </a:r>
            <a:r>
              <a:rPr lang="de-CH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endParaRPr lang="de-CH" dirty="0" smtClean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>
              <a:buFontTx/>
              <a:buChar char="-"/>
            </a:pP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Degree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of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weight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loss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associated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with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improvements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in all NASH-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related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histological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parameters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(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odds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ratio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, 1.1-2.0; P&lt;.01)</a:t>
            </a:r>
          </a:p>
          <a:p>
            <a:pPr>
              <a:buFontTx/>
              <a:buChar char="-"/>
            </a:pP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Patients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with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≥5%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weight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loss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had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more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NASH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resolution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and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NAS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ruduction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than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patients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with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&lt;5%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weight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loss</a:t>
            </a:r>
            <a:r>
              <a:rPr lang="de-CH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(P&lt;.001)</a:t>
            </a:r>
          </a:p>
          <a:p>
            <a:pPr>
              <a:buFontTx/>
              <a:buChar char="-"/>
            </a:pPr>
            <a:r>
              <a:rPr lang="de-CH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No</a:t>
            </a:r>
            <a:r>
              <a:rPr lang="de-CH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significant</a:t>
            </a:r>
            <a:r>
              <a:rPr lang="de-CH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correlations</a:t>
            </a:r>
            <a:r>
              <a:rPr lang="de-CH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between</a:t>
            </a:r>
            <a:r>
              <a:rPr lang="de-CH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changes</a:t>
            </a:r>
            <a:r>
              <a:rPr lang="de-CH" dirty="0">
                <a:latin typeface="AngsanaUPC" panose="02020603050405020304" pitchFamily="18" charset="-34"/>
                <a:cs typeface="AngsanaUPC" panose="02020603050405020304" pitchFamily="18" charset="-34"/>
              </a:rPr>
              <a:t> in </a:t>
            </a:r>
            <a:r>
              <a:rPr lang="de-CH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physical</a:t>
            </a:r>
            <a:r>
              <a:rPr lang="de-CH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activity</a:t>
            </a:r>
            <a:r>
              <a:rPr lang="de-CH" dirty="0">
                <a:latin typeface="AngsanaUPC" panose="02020603050405020304" pitchFamily="18" charset="-34"/>
                <a:cs typeface="AngsanaUPC" panose="02020603050405020304" pitchFamily="18" charset="-34"/>
              </a:rPr>
              <a:t> score </a:t>
            </a:r>
            <a:r>
              <a:rPr lang="de-CH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and</a:t>
            </a:r>
            <a:r>
              <a:rPr lang="de-CH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weight</a:t>
            </a:r>
            <a:r>
              <a:rPr lang="de-CH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loss</a:t>
            </a:r>
            <a:r>
              <a:rPr lang="de-CH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percentage</a:t>
            </a:r>
            <a:r>
              <a:rPr lang="de-CH" dirty="0">
                <a:latin typeface="AngsanaUPC" panose="02020603050405020304" pitchFamily="18" charset="-34"/>
                <a:cs typeface="AngsanaUPC" panose="02020603050405020304" pitchFamily="18" charset="-34"/>
              </a:rPr>
              <a:t> (r=0.07, P=0.45)</a:t>
            </a:r>
          </a:p>
          <a:p>
            <a:pPr>
              <a:buFontTx/>
              <a:buChar char="-"/>
            </a:pPr>
            <a:endParaRPr lang="de-CH" dirty="0" smtClean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635896" y="6142877"/>
            <a:ext cx="2736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Veronika Hechler, Bern 10.06.2015</a:t>
            </a:r>
            <a:endParaRPr lang="de-CH" sz="12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4546" y="0"/>
            <a:ext cx="2735262" cy="92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008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4546" y="0"/>
            <a:ext cx="2735262" cy="92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60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Graphic</a:t>
            </a:r>
            <a:r>
              <a:rPr lang="de-CH" sz="6000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60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presentation</a:t>
            </a:r>
            <a:endParaRPr lang="de-DE" sz="60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pic>
        <p:nvPicPr>
          <p:cNvPr id="5" name="Inhaltsplatzhalt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1961695"/>
            <a:ext cx="2987824" cy="3379089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7824" y="1961695"/>
            <a:ext cx="2952329" cy="3399474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20127" y="1961695"/>
            <a:ext cx="3209681" cy="3395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04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6000" smtClean="0">
                <a:latin typeface="AngsanaUPC" panose="02020603050405020304" pitchFamily="18" charset="-34"/>
                <a:cs typeface="AngsanaUPC" panose="02020603050405020304" pitchFamily="18" charset="-34"/>
              </a:rPr>
              <a:t>Conclusions</a:t>
            </a:r>
            <a:endParaRPr lang="de-CH" sz="60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a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greater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extent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of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weight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loss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,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induced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by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lifestyle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changes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,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is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associated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with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level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of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improvement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in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histologic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features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of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NASH</a:t>
            </a:r>
          </a:p>
          <a:p>
            <a:pPr>
              <a:buFontTx/>
              <a:buChar char="-"/>
            </a:pP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highest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rates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of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NAS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reduction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, NASH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resolution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and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fibrosis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regression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occurred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in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patients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with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weight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losses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of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≥10%</a:t>
            </a:r>
            <a:endParaRPr lang="de-CH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3635896" y="6142877"/>
            <a:ext cx="2736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Veronika Hechler, Bern 10.06.2015</a:t>
            </a:r>
            <a:endParaRPr lang="de-CH" sz="12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-6467"/>
            <a:ext cx="2735262" cy="92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610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CH" dirty="0" smtClean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indent="0">
              <a:buNone/>
            </a:pPr>
            <a:endParaRPr lang="de-CH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indent="0" algn="ctr">
              <a:buNone/>
            </a:pP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Thank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you</a:t>
            </a:r>
            <a:r>
              <a:rPr lang="de-CH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for</a:t>
            </a:r>
            <a:r>
              <a:rPr lang="de-CH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your</a:t>
            </a:r>
            <a:r>
              <a:rPr lang="de-CH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attention</a:t>
            </a:r>
            <a:r>
              <a:rPr lang="de-CH" dirty="0">
                <a:latin typeface="AngsanaUPC" panose="02020603050405020304" pitchFamily="18" charset="-34"/>
                <a:cs typeface="AngsanaUPC" panose="02020603050405020304" pitchFamily="18" charset="-34"/>
              </a:rPr>
              <a:t>!</a:t>
            </a:r>
          </a:p>
          <a:p>
            <a:pPr marL="0" indent="0">
              <a:buNone/>
            </a:pPr>
            <a:endParaRPr lang="de-CH" dirty="0" smtClean="0"/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endParaRPr lang="de-CH" dirty="0"/>
          </a:p>
        </p:txBody>
      </p:sp>
      <p:sp>
        <p:nvSpPr>
          <p:cNvPr id="4" name="Textfeld 3"/>
          <p:cNvSpPr txBox="1"/>
          <p:nvPr/>
        </p:nvSpPr>
        <p:spPr>
          <a:xfrm>
            <a:off x="3635896" y="6142877"/>
            <a:ext cx="2736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Veronika Hechler, Bern 10.06.2015</a:t>
            </a:r>
            <a:endParaRPr lang="de-CH" sz="12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8738" y="0"/>
            <a:ext cx="2735262" cy="92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782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d2d1a5c6-0fec-4a60-8036-52fb3d7b3153"/>
</p:tagLst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435</Words>
  <Application>Microsoft Office PowerPoint</Application>
  <PresentationFormat>Bildschirmpräsentation (4:3)</PresentationFormat>
  <Paragraphs>49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AngsanaUPC</vt:lpstr>
      <vt:lpstr>Arial</vt:lpstr>
      <vt:lpstr>Calibri</vt:lpstr>
      <vt:lpstr>Larissa</vt:lpstr>
      <vt:lpstr>Weight Loss via Lifestyle Modification Significantly Reduces Features of Nonalcoholic Steatohepatitis</vt:lpstr>
      <vt:lpstr>Background</vt:lpstr>
      <vt:lpstr>Methods</vt:lpstr>
      <vt:lpstr>In/exclusion criteria</vt:lpstr>
      <vt:lpstr>Results</vt:lpstr>
      <vt:lpstr>Graphic presentation</vt:lpstr>
      <vt:lpstr>Conclusions</vt:lpstr>
      <vt:lpstr>PowerPoint-Präsentation</vt:lpstr>
    </vt:vector>
  </TitlesOfParts>
  <Company>Inselspital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Weight Loss via Lifestyle Modification Significantly Reduces Features of Nonalcoholic Steatohepatitis</dc:title>
  <dc:creator>Hechler, Veronika</dc:creator>
  <cp:lastModifiedBy>smvehech</cp:lastModifiedBy>
  <cp:revision>34</cp:revision>
  <dcterms:created xsi:type="dcterms:W3CDTF">2015-06-09T11:26:31Z</dcterms:created>
  <dcterms:modified xsi:type="dcterms:W3CDTF">2015-06-09T21:59:42Z</dcterms:modified>
</cp:coreProperties>
</file>