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8" r:id="rId3"/>
    <p:sldId id="259" r:id="rId4"/>
    <p:sldId id="261" r:id="rId5"/>
    <p:sldId id="260" r:id="rId6"/>
    <p:sldId id="262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55525-FD93-4971-ACE0-150BA855F692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70E20-F8B3-469A-8E08-22754FEB54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030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Simvastatin</a:t>
            </a:r>
            <a:r>
              <a:rPr lang="de-CH" dirty="0" smtClean="0"/>
              <a:t> </a:t>
            </a:r>
            <a:r>
              <a:rPr lang="de-CH" dirty="0" err="1" smtClean="0"/>
              <a:t>enhances</a:t>
            </a:r>
            <a:r>
              <a:rPr lang="de-CH" dirty="0" smtClean="0"/>
              <a:t> Akt-</a:t>
            </a:r>
            <a:r>
              <a:rPr lang="de-CH" dirty="0" err="1" smtClean="0"/>
              <a:t>dependent</a:t>
            </a:r>
            <a:r>
              <a:rPr lang="de-CH" dirty="0" smtClean="0"/>
              <a:t> </a:t>
            </a:r>
            <a:r>
              <a:rPr lang="de-CH" dirty="0" err="1" smtClean="0"/>
              <a:t>endothelial</a:t>
            </a:r>
            <a:r>
              <a:rPr lang="de-CH" baseline="0" dirty="0" smtClean="0"/>
              <a:t> </a:t>
            </a:r>
            <a:r>
              <a:rPr lang="de-CH" baseline="0" dirty="0" err="1" smtClean="0"/>
              <a:t>nitric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oxide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synthase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phosphorylation</a:t>
            </a:r>
            <a:r>
              <a:rPr lang="de-CH" baseline="0" dirty="0" smtClean="0">
                <a:sym typeface="Wingdings" panose="05000000000000000000" pitchFamily="2" charset="2"/>
              </a:rPr>
              <a:t> </a:t>
            </a:r>
            <a:r>
              <a:rPr lang="de-CH" baseline="0" dirty="0" err="1" smtClean="0">
                <a:sym typeface="Wingdings" panose="05000000000000000000" pitchFamily="2" charset="2"/>
              </a:rPr>
              <a:t>may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increase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hepatic</a:t>
            </a:r>
            <a:r>
              <a:rPr lang="de-CH" baseline="0" dirty="0" smtClean="0">
                <a:sym typeface="Wingdings" panose="05000000000000000000" pitchFamily="2" charset="2"/>
              </a:rPr>
              <a:t> NO </a:t>
            </a:r>
            <a:r>
              <a:rPr lang="de-CH" baseline="0" dirty="0" err="1" smtClean="0">
                <a:sym typeface="Wingdings" panose="05000000000000000000" pitchFamily="2" charset="2"/>
              </a:rPr>
              <a:t>release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and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decrease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hepatic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resistance</a:t>
            </a:r>
            <a:r>
              <a:rPr lang="de-CH" baseline="0" dirty="0" smtClean="0">
                <a:sym typeface="Wingdings" panose="05000000000000000000" pitchFamily="2" charset="2"/>
              </a:rPr>
              <a:t> in </a:t>
            </a:r>
            <a:r>
              <a:rPr lang="de-CH" baseline="0" dirty="0" err="1" smtClean="0">
                <a:sym typeface="Wingdings" panose="05000000000000000000" pitchFamily="2" charset="2"/>
              </a:rPr>
              <a:t>patients</a:t>
            </a:r>
            <a:r>
              <a:rPr lang="de-CH" baseline="0" dirty="0" smtClean="0">
                <a:sym typeface="Wingdings" panose="05000000000000000000" pitchFamily="2" charset="2"/>
              </a:rPr>
              <a:t> </a:t>
            </a:r>
            <a:r>
              <a:rPr lang="de-CH" baseline="0" dirty="0" err="1" smtClean="0">
                <a:sym typeface="Wingdings" panose="05000000000000000000" pitchFamily="2" charset="2"/>
              </a:rPr>
              <a:t>with</a:t>
            </a:r>
            <a:r>
              <a:rPr lang="de-CH" baseline="0" smtClean="0">
                <a:sym typeface="Wingdings" panose="05000000000000000000" pitchFamily="2" charset="2"/>
              </a:rPr>
              <a:t> PH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70E20-F8B3-469A-8E08-22754FEB541A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997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Weighted</a:t>
            </a:r>
            <a:r>
              <a:rPr lang="de-DE" dirty="0" smtClean="0"/>
              <a:t> </a:t>
            </a:r>
            <a:r>
              <a:rPr lang="de-DE" dirty="0" err="1" smtClean="0"/>
              <a:t>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nonusers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represent</a:t>
            </a:r>
            <a:r>
              <a:rPr lang="de-DE" baseline="0" dirty="0" smtClean="0"/>
              <a:t> 1 </a:t>
            </a:r>
            <a:r>
              <a:rPr lang="de-DE" baseline="0" dirty="0" err="1" smtClean="0"/>
              <a:t>user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70E20-F8B3-469A-8E08-22754FEB541A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200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CH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CH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DE7AD3-58E6-413F-96DF-B61297BE7D79}" type="datetimeFigureOut">
              <a:rPr lang="de-CH" smtClean="0"/>
              <a:t>24.02.2016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D290A7-F69C-44EB-9E5B-DB93007692CF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4464496"/>
          </a:xfrm>
        </p:spPr>
        <p:txBody>
          <a:bodyPr>
            <a:normAutofit/>
          </a:bodyPr>
          <a:lstStyle/>
          <a:p>
            <a:pPr algn="ctr"/>
            <a:r>
              <a:rPr lang="de-CH" sz="3200" b="1" dirty="0" err="1" smtClean="0"/>
              <a:t>Statins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are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associated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with</a:t>
            </a:r>
            <a:r>
              <a:rPr lang="de-CH" sz="3200" b="1" dirty="0" smtClean="0"/>
              <a:t> a </a:t>
            </a:r>
            <a:r>
              <a:rPr lang="de-CH" sz="3200" b="1" dirty="0" err="1" smtClean="0"/>
              <a:t>decreased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risk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of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decompensation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and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death</a:t>
            </a:r>
            <a:r>
              <a:rPr lang="de-CH" sz="3200" b="1" dirty="0" smtClean="0"/>
              <a:t> in </a:t>
            </a:r>
            <a:r>
              <a:rPr lang="de-CH" sz="3200" b="1" dirty="0" err="1" smtClean="0"/>
              <a:t>veterans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with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hepatitis</a:t>
            </a:r>
            <a:r>
              <a:rPr lang="de-CH" sz="3200" b="1" dirty="0" smtClean="0"/>
              <a:t> C-</a:t>
            </a:r>
            <a:r>
              <a:rPr lang="de-CH" sz="3200" b="1" dirty="0" err="1" smtClean="0"/>
              <a:t>related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compensated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cirrhosis</a:t>
            </a:r>
            <a:r>
              <a:rPr lang="de-CH" sz="3200" b="1" dirty="0" smtClean="0"/>
              <a:t/>
            </a:r>
            <a:br>
              <a:rPr lang="de-CH" sz="3200" b="1" dirty="0" smtClean="0"/>
            </a:br>
            <a:r>
              <a:rPr lang="de-CH" sz="3200" b="1" dirty="0"/>
              <a:t/>
            </a:r>
            <a:br>
              <a:rPr lang="de-CH" sz="3200" b="1" dirty="0"/>
            </a:br>
            <a:r>
              <a:rPr lang="de-CH" sz="3200" b="1" dirty="0" smtClean="0"/>
              <a:t>                                   </a:t>
            </a:r>
            <a:r>
              <a:rPr lang="de-CH" sz="1400" b="1" dirty="0" err="1" smtClean="0"/>
              <a:t>prepared</a:t>
            </a:r>
            <a:r>
              <a:rPr lang="de-CH" sz="1400" b="1" dirty="0" smtClean="0"/>
              <a:t> </a:t>
            </a:r>
            <a:r>
              <a:rPr lang="de-CH" sz="1400" b="1" dirty="0" err="1" smtClean="0"/>
              <a:t>by</a:t>
            </a:r>
            <a:r>
              <a:rPr lang="de-CH" sz="1400" b="1" dirty="0" smtClean="0"/>
              <a:t/>
            </a:r>
            <a:br>
              <a:rPr lang="de-CH" sz="1400" b="1" dirty="0" smtClean="0"/>
            </a:br>
            <a:r>
              <a:rPr lang="de-CH" sz="1400" b="1" dirty="0" smtClean="0"/>
              <a:t>                                                                                              Paulina Sypniewska</a:t>
            </a:r>
            <a:endParaRPr lang="de-CH" sz="1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CH" b="1" dirty="0" err="1" smtClean="0"/>
              <a:t>Gastroenterology</a:t>
            </a:r>
            <a:r>
              <a:rPr lang="de-CH" b="1" dirty="0" smtClean="0"/>
              <a:t> </a:t>
            </a:r>
            <a:r>
              <a:rPr lang="de-CH" dirty="0" smtClean="0"/>
              <a:t>2016;150: 430-440</a:t>
            </a:r>
          </a:p>
          <a:p>
            <a:r>
              <a:rPr lang="de-CH" dirty="0" err="1" smtClean="0"/>
              <a:t>Mohanty</a:t>
            </a:r>
            <a:r>
              <a:rPr lang="de-CH" dirty="0" smtClean="0"/>
              <a:t> A et al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546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38"/>
    </mc:Choice>
    <mc:Fallback xmlns="">
      <p:transition xmlns:p14="http://schemas.microsoft.com/office/powerpoint/2010/main" spd="slow" advTm="853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40% </a:t>
            </a:r>
            <a:r>
              <a:rPr lang="de-CH" sz="2400" b="1" dirty="0" err="1"/>
              <a:t>lower</a:t>
            </a:r>
            <a:r>
              <a:rPr lang="de-CH" sz="2400" b="1" dirty="0"/>
              <a:t> </a:t>
            </a:r>
            <a:r>
              <a:rPr lang="de-CH" sz="2400" b="1" dirty="0" err="1"/>
              <a:t>risk</a:t>
            </a:r>
            <a:r>
              <a:rPr lang="de-CH" sz="2400" b="1" dirty="0"/>
              <a:t> </a:t>
            </a:r>
            <a:r>
              <a:rPr lang="de-CH" sz="2400" b="1" dirty="0" err="1"/>
              <a:t>of</a:t>
            </a:r>
            <a:r>
              <a:rPr lang="de-CH" sz="2400" b="1" dirty="0"/>
              <a:t> </a:t>
            </a:r>
            <a:r>
              <a:rPr lang="de-CH" sz="2400" b="1" dirty="0" err="1"/>
              <a:t>decomepnsation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death</a:t>
            </a:r>
            <a:r>
              <a:rPr lang="de-CH" sz="2400" b="1" dirty="0"/>
              <a:t> </a:t>
            </a:r>
            <a:r>
              <a:rPr lang="de-CH" sz="2400" b="1" dirty="0" err="1"/>
              <a:t>with</a:t>
            </a:r>
            <a:r>
              <a:rPr lang="de-CH" sz="2400" b="1" dirty="0"/>
              <a:t> </a:t>
            </a:r>
            <a:r>
              <a:rPr lang="de-CH" sz="2400" b="1" dirty="0" err="1"/>
              <a:t>statin</a:t>
            </a:r>
            <a:r>
              <a:rPr lang="de-CH" sz="2400" b="1" dirty="0"/>
              <a:t> </a:t>
            </a:r>
            <a:r>
              <a:rPr lang="de-CH" sz="2400" b="1" dirty="0" err="1"/>
              <a:t>use</a:t>
            </a:r>
            <a:r>
              <a:rPr lang="de-CH" sz="2400" b="1" dirty="0"/>
              <a:t> </a:t>
            </a:r>
            <a:r>
              <a:rPr lang="de-CH" sz="2400" b="1" dirty="0" err="1"/>
              <a:t>among</a:t>
            </a:r>
            <a:r>
              <a:rPr lang="de-CH" sz="2400" b="1" dirty="0"/>
              <a:t> HCV-</a:t>
            </a:r>
            <a:r>
              <a:rPr lang="de-CH" sz="2400" b="1" dirty="0" err="1"/>
              <a:t>related</a:t>
            </a:r>
            <a:r>
              <a:rPr lang="de-CH" sz="2400" b="1" dirty="0"/>
              <a:t>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err="1" smtClean="0"/>
              <a:t>Discussion</a:t>
            </a:r>
            <a:endParaRPr lang="de-CH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CH" sz="2400" dirty="0" err="1" smtClean="0"/>
              <a:t>Simvastatin</a:t>
            </a:r>
            <a:r>
              <a:rPr lang="de-CH" sz="2400" dirty="0" smtClean="0"/>
              <a:t> </a:t>
            </a:r>
            <a:r>
              <a:rPr lang="de-CH" sz="2400" i="1" dirty="0" err="1" smtClean="0">
                <a:solidFill>
                  <a:srgbClr val="008000"/>
                </a:solidFill>
              </a:rPr>
              <a:t>reduces</a:t>
            </a:r>
            <a:r>
              <a:rPr lang="de-CH" sz="2400" i="1" dirty="0" smtClean="0">
                <a:solidFill>
                  <a:srgbClr val="008000"/>
                </a:solidFill>
              </a:rPr>
              <a:t> </a:t>
            </a:r>
            <a:r>
              <a:rPr lang="de-CH" sz="2400" i="1" dirty="0" err="1" smtClean="0">
                <a:solidFill>
                  <a:srgbClr val="008000"/>
                </a:solidFill>
              </a:rPr>
              <a:t>portal</a:t>
            </a:r>
            <a:r>
              <a:rPr lang="de-CH" sz="2400" i="1" dirty="0" smtClean="0">
                <a:solidFill>
                  <a:srgbClr val="008000"/>
                </a:solidFill>
              </a:rPr>
              <a:t> </a:t>
            </a:r>
            <a:r>
              <a:rPr lang="de-CH" sz="2400" i="1" dirty="0" err="1" smtClean="0">
                <a:solidFill>
                  <a:srgbClr val="008000"/>
                </a:solidFill>
              </a:rPr>
              <a:t>pressure</a:t>
            </a:r>
            <a:r>
              <a:rPr lang="de-CH" sz="2400" i="1" dirty="0" smtClean="0">
                <a:solidFill>
                  <a:srgbClr val="008000"/>
                </a:solidFill>
              </a:rPr>
              <a:t> </a:t>
            </a:r>
            <a:r>
              <a:rPr lang="de-CH" sz="2400" dirty="0" err="1" smtClean="0"/>
              <a:t>both</a:t>
            </a:r>
            <a:r>
              <a:rPr lang="de-CH" sz="2400" dirty="0" smtClean="0"/>
              <a:t> in experimental </a:t>
            </a:r>
            <a:r>
              <a:rPr lang="de-CH" sz="2400" dirty="0" err="1" smtClean="0"/>
              <a:t>animals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in </a:t>
            </a:r>
            <a:r>
              <a:rPr lang="de-CH" sz="2400" dirty="0" err="1" smtClean="0"/>
              <a:t>patients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cirrhosis</a:t>
            </a:r>
            <a:r>
              <a:rPr lang="de-CH" sz="2400" dirty="0" smtClean="0"/>
              <a:t> (RCT)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sz="2400" dirty="0" err="1" smtClean="0"/>
              <a:t>Statins</a:t>
            </a:r>
            <a:r>
              <a:rPr lang="de-CH" sz="2400" dirty="0" smtClean="0"/>
              <a:t> also </a:t>
            </a:r>
            <a:r>
              <a:rPr lang="de-CH" sz="2400" dirty="0" err="1" smtClean="0"/>
              <a:t>have</a:t>
            </a:r>
            <a:r>
              <a:rPr lang="de-CH" sz="2400" dirty="0" smtClean="0"/>
              <a:t> </a:t>
            </a:r>
            <a:r>
              <a:rPr lang="de-CH" sz="2400" dirty="0" err="1" smtClean="0"/>
              <a:t>important</a:t>
            </a:r>
            <a:r>
              <a:rPr lang="de-CH" sz="2400" dirty="0" smtClean="0"/>
              <a:t> </a:t>
            </a:r>
            <a:r>
              <a:rPr lang="de-CH" sz="2400" i="1" dirty="0" smtClean="0">
                <a:solidFill>
                  <a:srgbClr val="008000"/>
                </a:solidFill>
              </a:rPr>
              <a:t>anti-</a:t>
            </a:r>
            <a:r>
              <a:rPr lang="de-CH" sz="2400" i="1" dirty="0" err="1" smtClean="0">
                <a:solidFill>
                  <a:srgbClr val="008000"/>
                </a:solidFill>
              </a:rPr>
              <a:t>inflammatory</a:t>
            </a:r>
            <a:r>
              <a:rPr lang="de-CH" sz="2400" dirty="0" smtClean="0">
                <a:solidFill>
                  <a:srgbClr val="008000"/>
                </a:solidFill>
              </a:rPr>
              <a:t> </a:t>
            </a:r>
            <a:r>
              <a:rPr lang="de-CH" sz="2400" dirty="0" err="1" smtClean="0"/>
              <a:t>properties</a:t>
            </a:r>
            <a:r>
              <a:rPr lang="de-CH" sz="2400" dirty="0" smtClean="0"/>
              <a:t> in </a:t>
            </a:r>
            <a:r>
              <a:rPr lang="de-CH" sz="2400" dirty="0" err="1" smtClean="0"/>
              <a:t>hepatocytes</a:t>
            </a:r>
            <a:r>
              <a:rPr lang="de-CH" sz="2400" dirty="0" smtClean="0"/>
              <a:t> </a:t>
            </a:r>
            <a:r>
              <a:rPr lang="de-CH" sz="2400" dirty="0" err="1" smtClean="0"/>
              <a:t>and</a:t>
            </a:r>
            <a:r>
              <a:rPr lang="de-CH" sz="2400" dirty="0" smtClean="0"/>
              <a:t> in </a:t>
            </a:r>
            <a:r>
              <a:rPr lang="de-CH" sz="2400" dirty="0" err="1" smtClean="0"/>
              <a:t>vascular</a:t>
            </a:r>
            <a:r>
              <a:rPr lang="de-CH" sz="2400" dirty="0" smtClean="0"/>
              <a:t> </a:t>
            </a:r>
            <a:r>
              <a:rPr lang="de-CH" sz="2400" dirty="0" err="1" smtClean="0"/>
              <a:t>cells</a:t>
            </a:r>
            <a:endParaRPr lang="de-CH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CH" sz="2400" dirty="0" smtClean="0"/>
              <a:t>Placebo-</a:t>
            </a:r>
            <a:r>
              <a:rPr lang="de-CH" sz="2400" dirty="0" err="1" smtClean="0"/>
              <a:t>controlled</a:t>
            </a:r>
            <a:r>
              <a:rPr lang="de-CH" sz="2400" dirty="0" smtClean="0"/>
              <a:t> </a:t>
            </a:r>
            <a:r>
              <a:rPr lang="de-CH" sz="2400" dirty="0" err="1" smtClean="0"/>
              <a:t>study</a:t>
            </a:r>
            <a:r>
              <a:rPr lang="de-CH" sz="2400" dirty="0" smtClean="0"/>
              <a:t>(2010-2013): </a:t>
            </a:r>
            <a:r>
              <a:rPr lang="de-CH" sz="2400" dirty="0"/>
              <a:t>in </a:t>
            </a:r>
            <a:r>
              <a:rPr lang="de-CH" sz="2400" dirty="0" err="1"/>
              <a:t>cirrhotic</a:t>
            </a:r>
            <a:r>
              <a:rPr lang="de-CH" sz="2400" dirty="0"/>
              <a:t> </a:t>
            </a:r>
            <a:r>
              <a:rPr lang="de-CH" sz="2400" dirty="0" err="1" smtClean="0"/>
              <a:t>patients</a:t>
            </a:r>
            <a:r>
              <a:rPr lang="de-CH" sz="2400" dirty="0" smtClean="0"/>
              <a:t> </a:t>
            </a:r>
            <a:r>
              <a:rPr lang="de-CH" sz="2400" dirty="0" err="1" smtClean="0"/>
              <a:t>who</a:t>
            </a:r>
            <a:r>
              <a:rPr lang="de-CH" sz="2400" dirty="0" smtClean="0"/>
              <a:t> </a:t>
            </a:r>
            <a:r>
              <a:rPr lang="de-CH" sz="2400" dirty="0" err="1" smtClean="0"/>
              <a:t>bled</a:t>
            </a:r>
            <a:r>
              <a:rPr lang="de-CH" sz="2400" dirty="0" smtClean="0"/>
              <a:t> </a:t>
            </a:r>
            <a:r>
              <a:rPr lang="de-CH" sz="2400" dirty="0" err="1" smtClean="0"/>
              <a:t>from</a:t>
            </a:r>
            <a:r>
              <a:rPr lang="de-CH" sz="2400" dirty="0" smtClean="0"/>
              <a:t> </a:t>
            </a:r>
            <a:r>
              <a:rPr lang="de-CH" sz="2400" dirty="0" err="1" smtClean="0"/>
              <a:t>varices</a:t>
            </a:r>
            <a:r>
              <a:rPr lang="de-CH" sz="2400" dirty="0" smtClean="0"/>
              <a:t> </a:t>
            </a:r>
            <a:r>
              <a:rPr lang="de-CH" sz="2400" dirty="0" err="1" smtClean="0"/>
              <a:t>simvastatin</a:t>
            </a:r>
            <a:r>
              <a:rPr lang="de-CH" sz="2400" dirty="0" smtClean="0"/>
              <a:t> </a:t>
            </a:r>
            <a:r>
              <a:rPr lang="de-CH" sz="2400" i="1" dirty="0" err="1" smtClean="0">
                <a:solidFill>
                  <a:srgbClr val="008000"/>
                </a:solidFill>
              </a:rPr>
              <a:t>improved</a:t>
            </a:r>
            <a:r>
              <a:rPr lang="de-CH" sz="2400" i="1" dirty="0" smtClean="0">
                <a:solidFill>
                  <a:srgbClr val="008000"/>
                </a:solidFill>
              </a:rPr>
              <a:t> </a:t>
            </a:r>
            <a:r>
              <a:rPr lang="de-CH" sz="2400" i="1" dirty="0" err="1" smtClean="0">
                <a:solidFill>
                  <a:srgbClr val="008000"/>
                </a:solidFill>
              </a:rPr>
              <a:t>survival</a:t>
            </a:r>
            <a:r>
              <a:rPr lang="de-CH" sz="2400" i="1" dirty="0" smtClean="0"/>
              <a:t> </a:t>
            </a:r>
            <a:r>
              <a:rPr lang="de-CH" sz="2400" dirty="0" err="1" smtClean="0"/>
              <a:t>without</a:t>
            </a:r>
            <a:r>
              <a:rPr lang="de-CH" sz="2400" dirty="0" smtClean="0"/>
              <a:t> an </a:t>
            </a:r>
            <a:r>
              <a:rPr lang="de-CH" sz="2400" dirty="0" err="1" smtClean="0"/>
              <a:t>effect</a:t>
            </a:r>
            <a:r>
              <a:rPr lang="de-CH" sz="2400" dirty="0" smtClean="0"/>
              <a:t> on </a:t>
            </a:r>
            <a:r>
              <a:rPr lang="de-CH" sz="2400" dirty="0" err="1" smtClean="0"/>
              <a:t>variceal</a:t>
            </a:r>
            <a:r>
              <a:rPr lang="de-CH" sz="2400" dirty="0" smtClean="0"/>
              <a:t> </a:t>
            </a:r>
            <a:r>
              <a:rPr lang="de-CH" sz="2400" dirty="0" err="1" smtClean="0"/>
              <a:t>bleeding</a:t>
            </a:r>
            <a:endParaRPr lang="de-CH" sz="2400" dirty="0" smtClean="0"/>
          </a:p>
          <a:p>
            <a:pPr>
              <a:buFontTx/>
              <a:buChar char="-"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77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25"/>
    </mc:Choice>
    <mc:Fallback xmlns="">
      <p:transition xmlns:p14="http://schemas.microsoft.com/office/powerpoint/2010/main" spd="slow" advTm="10232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/>
              <a:t>40% </a:t>
            </a:r>
            <a:r>
              <a:rPr lang="de-CH" sz="2400" b="1" dirty="0" err="1"/>
              <a:t>lower</a:t>
            </a:r>
            <a:r>
              <a:rPr lang="de-CH" sz="2400" b="1" dirty="0"/>
              <a:t> </a:t>
            </a:r>
            <a:r>
              <a:rPr lang="de-CH" sz="2400" b="1" dirty="0" err="1"/>
              <a:t>risk</a:t>
            </a:r>
            <a:r>
              <a:rPr lang="de-CH" sz="2400" b="1" dirty="0"/>
              <a:t> </a:t>
            </a:r>
            <a:r>
              <a:rPr lang="de-CH" sz="2400" b="1" dirty="0" err="1"/>
              <a:t>of</a:t>
            </a:r>
            <a:r>
              <a:rPr lang="de-CH" sz="2400" b="1" dirty="0"/>
              <a:t> </a:t>
            </a:r>
            <a:r>
              <a:rPr lang="de-CH" sz="2400" b="1" dirty="0" err="1"/>
              <a:t>decomepnsation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death</a:t>
            </a:r>
            <a:r>
              <a:rPr lang="de-CH" sz="2400" b="1" dirty="0"/>
              <a:t> </a:t>
            </a:r>
            <a:r>
              <a:rPr lang="de-CH" sz="2400" b="1" dirty="0" err="1"/>
              <a:t>with</a:t>
            </a:r>
            <a:r>
              <a:rPr lang="de-CH" sz="2400" b="1" dirty="0"/>
              <a:t> </a:t>
            </a:r>
            <a:r>
              <a:rPr lang="de-CH" sz="2400" b="1" dirty="0" err="1"/>
              <a:t>statin</a:t>
            </a:r>
            <a:r>
              <a:rPr lang="de-CH" sz="2400" b="1" dirty="0"/>
              <a:t> </a:t>
            </a:r>
            <a:r>
              <a:rPr lang="de-CH" sz="2400" b="1" dirty="0" err="1"/>
              <a:t>use</a:t>
            </a:r>
            <a:r>
              <a:rPr lang="de-CH" sz="2400" b="1" dirty="0"/>
              <a:t> </a:t>
            </a:r>
            <a:r>
              <a:rPr lang="de-CH" sz="2400" b="1" dirty="0" err="1"/>
              <a:t>among</a:t>
            </a:r>
            <a:r>
              <a:rPr lang="de-CH" sz="2400" b="1" dirty="0"/>
              <a:t> HCV-</a:t>
            </a:r>
            <a:r>
              <a:rPr lang="de-CH" sz="2400" b="1" dirty="0" err="1"/>
              <a:t>related</a:t>
            </a:r>
            <a:r>
              <a:rPr lang="de-CH" sz="2400" b="1" dirty="0"/>
              <a:t>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err="1" smtClean="0"/>
              <a:t>Limitations</a:t>
            </a:r>
            <a:endParaRPr lang="de-CH" b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de-CH" sz="2400" dirty="0" smtClean="0"/>
              <a:t>ICD-9 </a:t>
            </a:r>
            <a:r>
              <a:rPr lang="de-CH" sz="2400" dirty="0" err="1" smtClean="0"/>
              <a:t>codes</a:t>
            </a:r>
            <a:r>
              <a:rPr lang="de-CH" sz="2400" dirty="0" smtClean="0"/>
              <a:t> </a:t>
            </a:r>
            <a:r>
              <a:rPr lang="de-CH" sz="2400" dirty="0" err="1" smtClean="0"/>
              <a:t>used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dirty="0" err="1" smtClean="0"/>
              <a:t>diagnosis</a:t>
            </a:r>
            <a:r>
              <a:rPr lang="de-CH" sz="2400" dirty="0" smtClean="0">
                <a:sym typeface="Wingdings" panose="05000000000000000000" pitchFamily="2" charset="2"/>
              </a:rPr>
              <a:t> </a:t>
            </a:r>
            <a:r>
              <a:rPr lang="de-CH" sz="2400" dirty="0" err="1" smtClean="0">
                <a:sym typeface="Wingdings" panose="05000000000000000000" pitchFamily="2" charset="2"/>
              </a:rPr>
              <a:t>possibility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that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patients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without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cirrhosis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were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included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dirty="0" smtClean="0">
                <a:sym typeface="Wingdings" panose="05000000000000000000" pitchFamily="2" charset="2"/>
              </a:rPr>
              <a:t>(</a:t>
            </a:r>
            <a:r>
              <a:rPr lang="de-CH" sz="2400" dirty="0" err="1" smtClean="0">
                <a:sym typeface="Wingdings" panose="05000000000000000000" pitchFamily="2" charset="2"/>
              </a:rPr>
              <a:t>although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small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chances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as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cirrhosis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more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likely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to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be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underdiagnosed</a:t>
            </a:r>
            <a:r>
              <a:rPr lang="de-CH" sz="24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400" dirty="0" smtClean="0">
                <a:sym typeface="Wingdings" panose="05000000000000000000" pitchFamily="2" charset="2"/>
              </a:rPr>
              <a:t>All </a:t>
            </a:r>
            <a:r>
              <a:rPr lang="de-CH" sz="2400" dirty="0" err="1" smtClean="0">
                <a:sym typeface="Wingdings" panose="05000000000000000000" pitchFamily="2" charset="2"/>
              </a:rPr>
              <a:t>subjects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had</a:t>
            </a:r>
            <a:r>
              <a:rPr lang="de-CH" sz="2400" dirty="0" smtClean="0">
                <a:sym typeface="Wingdings" panose="05000000000000000000" pitchFamily="2" charset="2"/>
              </a:rPr>
              <a:t> HCV, but </a:t>
            </a:r>
            <a:r>
              <a:rPr lang="de-CH" sz="2400" i="1" dirty="0" err="1" smtClean="0">
                <a:sym typeface="Wingdings" panose="05000000000000000000" pitchFamily="2" charset="2"/>
              </a:rPr>
              <a:t>concomitatnt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etiologies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cannot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be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i="1" dirty="0" err="1" smtClean="0">
                <a:sym typeface="Wingdings" panose="05000000000000000000" pitchFamily="2" charset="2"/>
              </a:rPr>
              <a:t>excluded</a:t>
            </a:r>
            <a:r>
              <a:rPr lang="de-CH" sz="2400" i="1" dirty="0" smtClean="0">
                <a:sym typeface="Wingdings" panose="05000000000000000000" pitchFamily="2" charset="2"/>
              </a:rPr>
              <a:t> </a:t>
            </a:r>
            <a:r>
              <a:rPr lang="de-CH" sz="2400" dirty="0" smtClean="0">
                <a:sym typeface="Wingdings" panose="05000000000000000000" pitchFamily="2" charset="2"/>
              </a:rPr>
              <a:t>(50% </a:t>
            </a:r>
            <a:r>
              <a:rPr lang="de-CH" sz="2400" dirty="0" err="1" smtClean="0">
                <a:sym typeface="Wingdings" panose="05000000000000000000" pitchFamily="2" charset="2"/>
              </a:rPr>
              <a:t>had</a:t>
            </a:r>
            <a:r>
              <a:rPr lang="de-CH" sz="2400" dirty="0" smtClean="0">
                <a:sym typeface="Wingdings" panose="05000000000000000000" pitchFamily="2" charset="2"/>
              </a:rPr>
              <a:t> OH </a:t>
            </a:r>
            <a:r>
              <a:rPr lang="de-CH" sz="2400" dirty="0" err="1" smtClean="0">
                <a:sym typeface="Wingdings" panose="05000000000000000000" pitchFamily="2" charset="2"/>
              </a:rPr>
              <a:t>dependence</a:t>
            </a:r>
            <a:r>
              <a:rPr lang="de-CH" sz="24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400" dirty="0" smtClean="0">
                <a:sym typeface="Wingdings" panose="05000000000000000000" pitchFamily="2" charset="2"/>
              </a:rPr>
              <a:t>Study </a:t>
            </a:r>
            <a:r>
              <a:rPr lang="de-CH" sz="2400" dirty="0" err="1" smtClean="0">
                <a:sym typeface="Wingdings" panose="05000000000000000000" pitchFamily="2" charset="2"/>
              </a:rPr>
              <a:t>cohort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i="1" dirty="0" smtClean="0">
                <a:sym typeface="Wingdings" panose="05000000000000000000" pitchFamily="2" charset="2"/>
              </a:rPr>
              <a:t>was </a:t>
            </a:r>
            <a:r>
              <a:rPr lang="de-CH" sz="2400" i="1" dirty="0" err="1" smtClean="0">
                <a:sym typeface="Wingdings" panose="05000000000000000000" pitchFamily="2" charset="2"/>
              </a:rPr>
              <a:t>predominantly</a:t>
            </a:r>
            <a:r>
              <a:rPr lang="de-CH" sz="2400" i="1" dirty="0" smtClean="0">
                <a:sym typeface="Wingdings" panose="05000000000000000000" pitchFamily="2" charset="2"/>
              </a:rPr>
              <a:t> male</a:t>
            </a:r>
          </a:p>
          <a:p>
            <a:pPr marL="0" indent="0">
              <a:buNone/>
            </a:pPr>
            <a:r>
              <a:rPr lang="de-CH" b="1" dirty="0" smtClean="0">
                <a:sym typeface="Wingdings" panose="05000000000000000000" pitchFamily="2" charset="2"/>
              </a:rPr>
              <a:t>Next </a:t>
            </a:r>
            <a:r>
              <a:rPr lang="de-CH" b="1" dirty="0" err="1" smtClean="0">
                <a:sym typeface="Wingdings" panose="05000000000000000000" pitchFamily="2" charset="2"/>
              </a:rPr>
              <a:t>step</a:t>
            </a:r>
            <a:endParaRPr lang="de-CH" b="1" dirty="0" smtClean="0">
              <a:sym typeface="Wingdings" panose="05000000000000000000" pitchFamily="2" charset="2"/>
            </a:endParaRPr>
          </a:p>
          <a:p>
            <a:r>
              <a:rPr lang="de-CH" sz="2400" dirty="0" smtClean="0">
                <a:sym typeface="Wingdings" panose="05000000000000000000" pitchFamily="2" charset="2"/>
              </a:rPr>
              <a:t>Placebo-</a:t>
            </a:r>
            <a:r>
              <a:rPr lang="de-CH" sz="2400" dirty="0" err="1" smtClean="0">
                <a:sym typeface="Wingdings" panose="05000000000000000000" pitchFamily="2" charset="2"/>
              </a:rPr>
              <a:t>controlled</a:t>
            </a:r>
            <a:r>
              <a:rPr lang="de-CH" sz="2400" dirty="0" smtClean="0">
                <a:sym typeface="Wingdings" panose="05000000000000000000" pitchFamily="2" charset="2"/>
              </a:rPr>
              <a:t> RT </a:t>
            </a:r>
            <a:r>
              <a:rPr lang="de-CH" sz="2400" dirty="0" err="1" smtClean="0">
                <a:sym typeface="Wingdings" panose="05000000000000000000" pitchFamily="2" charset="2"/>
              </a:rPr>
              <a:t>and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stratification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of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patients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by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etiolgy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of</a:t>
            </a:r>
            <a:r>
              <a:rPr lang="de-CH" sz="2400" dirty="0" smtClean="0">
                <a:sym typeface="Wingdings" panose="05000000000000000000" pitchFamily="2" charset="2"/>
              </a:rPr>
              <a:t> </a:t>
            </a:r>
            <a:r>
              <a:rPr lang="de-CH" sz="2400" dirty="0" err="1" smtClean="0">
                <a:sym typeface="Wingdings" panose="05000000000000000000" pitchFamily="2" charset="2"/>
              </a:rPr>
              <a:t>cirrhosis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99679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79"/>
    </mc:Choice>
    <mc:Fallback xmlns="">
      <p:transition xmlns:p14="http://schemas.microsoft.com/office/powerpoint/2010/main" spd="slow" advTm="6817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b="1" dirty="0" err="1" smtClean="0"/>
              <a:t>Statins</a:t>
            </a:r>
            <a:r>
              <a:rPr lang="de-CH" sz="2800" b="1" dirty="0" smtClean="0"/>
              <a:t>’ </a:t>
            </a:r>
            <a:r>
              <a:rPr lang="de-CH" sz="2800" b="1" dirty="0" err="1" smtClean="0"/>
              <a:t>effect</a:t>
            </a:r>
            <a:r>
              <a:rPr lang="de-CH" sz="2800" b="1" dirty="0" smtClean="0"/>
              <a:t> on </a:t>
            </a:r>
            <a:r>
              <a:rPr lang="de-CH" sz="2800" b="1" dirty="0" err="1" smtClean="0"/>
              <a:t>decompensation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and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survival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times</a:t>
            </a:r>
            <a:r>
              <a:rPr lang="de-CH" sz="2800" b="1" dirty="0" smtClean="0"/>
              <a:t> in </a:t>
            </a:r>
            <a:r>
              <a:rPr lang="de-CH" sz="2800" b="1" dirty="0" err="1" smtClean="0"/>
              <a:t>compensated</a:t>
            </a:r>
            <a:r>
              <a:rPr lang="de-CH" sz="2800" b="1" dirty="0" smtClean="0"/>
              <a:t> </a:t>
            </a:r>
            <a:r>
              <a:rPr lang="de-CH" sz="2800" b="1" dirty="0" err="1" smtClean="0"/>
              <a:t>cirrhosis</a:t>
            </a:r>
            <a:r>
              <a:rPr lang="de-CH" sz="2800" b="1" dirty="0" smtClean="0"/>
              <a:t> </a:t>
            </a:r>
            <a:endParaRPr lang="de-CH" sz="28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 smtClean="0"/>
              <a:t>AIM</a:t>
            </a:r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assess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effects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statins</a:t>
            </a:r>
            <a:r>
              <a:rPr lang="de-CH" dirty="0" smtClean="0"/>
              <a:t> on </a:t>
            </a:r>
            <a:r>
              <a:rPr lang="de-CH" dirty="0" err="1" smtClean="0"/>
              <a:t>decompensation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survival</a:t>
            </a:r>
            <a:r>
              <a:rPr lang="de-CH" dirty="0" smtClean="0"/>
              <a:t> </a:t>
            </a:r>
            <a:r>
              <a:rPr lang="de-CH" dirty="0" err="1" smtClean="0"/>
              <a:t>times</a:t>
            </a:r>
            <a:r>
              <a:rPr lang="de-CH" dirty="0" smtClean="0"/>
              <a:t> in </a:t>
            </a:r>
            <a:r>
              <a:rPr lang="de-CH" dirty="0" err="1" smtClean="0"/>
              <a:t>patients</a:t>
            </a:r>
            <a:r>
              <a:rPr lang="de-CH" dirty="0" smtClean="0"/>
              <a:t> in </a:t>
            </a:r>
            <a:r>
              <a:rPr lang="de-CH" dirty="0" err="1" smtClean="0"/>
              <a:t>hepatitis</a:t>
            </a:r>
            <a:r>
              <a:rPr lang="de-CH" dirty="0" smtClean="0"/>
              <a:t>-C </a:t>
            </a:r>
            <a:r>
              <a:rPr lang="de-CH" dirty="0" err="1" smtClean="0"/>
              <a:t>related</a:t>
            </a:r>
            <a:r>
              <a:rPr lang="de-CH" dirty="0" smtClean="0"/>
              <a:t> </a:t>
            </a:r>
            <a:r>
              <a:rPr lang="de-CH" dirty="0" err="1" smtClean="0"/>
              <a:t>compensated</a:t>
            </a:r>
            <a:r>
              <a:rPr lang="de-CH" dirty="0" smtClean="0"/>
              <a:t> </a:t>
            </a:r>
            <a:r>
              <a:rPr lang="de-CH" dirty="0" err="1" smtClean="0"/>
              <a:t>cirrhosis</a:t>
            </a:r>
            <a:r>
              <a:rPr lang="de-CH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1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8"/>
    </mc:Choice>
    <mc:Fallback xmlns="">
      <p:transition xmlns:p14="http://schemas.microsoft.com/office/powerpoint/2010/main" spd="slow" advTm="508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b="1" dirty="0" err="1"/>
              <a:t>Statins</a:t>
            </a:r>
            <a:r>
              <a:rPr lang="de-CH" sz="2800" b="1" dirty="0"/>
              <a:t>’ </a:t>
            </a:r>
            <a:r>
              <a:rPr lang="de-CH" sz="2800" b="1" dirty="0" err="1"/>
              <a:t>effect</a:t>
            </a:r>
            <a:r>
              <a:rPr lang="de-CH" sz="2800" b="1" dirty="0"/>
              <a:t> on </a:t>
            </a:r>
            <a:r>
              <a:rPr lang="de-CH" sz="2800" b="1" dirty="0" err="1"/>
              <a:t>decompensation</a:t>
            </a:r>
            <a:r>
              <a:rPr lang="de-CH" sz="2800" b="1" dirty="0"/>
              <a:t> </a:t>
            </a:r>
            <a:r>
              <a:rPr lang="de-CH" sz="2800" b="1" dirty="0" err="1"/>
              <a:t>and</a:t>
            </a:r>
            <a:r>
              <a:rPr lang="de-CH" sz="2800" b="1" dirty="0"/>
              <a:t> </a:t>
            </a:r>
            <a:r>
              <a:rPr lang="de-CH" sz="2800" b="1" dirty="0" err="1"/>
              <a:t>survival</a:t>
            </a:r>
            <a:r>
              <a:rPr lang="de-CH" sz="2800" b="1" dirty="0"/>
              <a:t> </a:t>
            </a:r>
            <a:r>
              <a:rPr lang="de-CH" sz="2800" b="1" dirty="0" err="1"/>
              <a:t>times</a:t>
            </a:r>
            <a:r>
              <a:rPr lang="de-CH" sz="2800" b="1" dirty="0"/>
              <a:t> in </a:t>
            </a:r>
            <a:r>
              <a:rPr lang="de-CH" sz="2800" b="1" dirty="0" err="1"/>
              <a:t>compensated</a:t>
            </a:r>
            <a:r>
              <a:rPr lang="de-CH" sz="2800" b="1" dirty="0"/>
              <a:t> </a:t>
            </a:r>
            <a:r>
              <a:rPr lang="de-CH" sz="2800" b="1" dirty="0" err="1"/>
              <a:t>cirrhosis</a:t>
            </a:r>
            <a:r>
              <a:rPr lang="de-CH" sz="2800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b="1" dirty="0" smtClean="0"/>
              <a:t>Background</a:t>
            </a:r>
          </a:p>
          <a:p>
            <a:r>
              <a:rPr lang="de-CH" dirty="0">
                <a:solidFill>
                  <a:srgbClr val="FF0000"/>
                </a:solidFill>
              </a:rPr>
              <a:t>P</a:t>
            </a:r>
            <a:r>
              <a:rPr lang="de-CH" dirty="0" smtClean="0">
                <a:solidFill>
                  <a:srgbClr val="FF0000"/>
                </a:solidFill>
              </a:rPr>
              <a:t>ortal </a:t>
            </a:r>
            <a:r>
              <a:rPr lang="de-CH" dirty="0" err="1" smtClean="0">
                <a:solidFill>
                  <a:srgbClr val="FF0000"/>
                </a:solidFill>
              </a:rPr>
              <a:t>hypertension</a:t>
            </a:r>
            <a:endParaRPr lang="de-CH" dirty="0">
              <a:solidFill>
                <a:srgbClr val="FF0000"/>
              </a:solidFill>
            </a:endParaRPr>
          </a:p>
          <a:p>
            <a:pPr lvl="1"/>
            <a:r>
              <a:rPr lang="de-CH" dirty="0" err="1" smtClean="0"/>
              <a:t>increased</a:t>
            </a:r>
            <a:r>
              <a:rPr lang="de-CH" dirty="0" smtClean="0"/>
              <a:t> </a:t>
            </a:r>
            <a:r>
              <a:rPr lang="de-CH" dirty="0" err="1" smtClean="0"/>
              <a:t>intrahepatic</a:t>
            </a:r>
            <a:r>
              <a:rPr lang="de-CH" dirty="0" smtClean="0"/>
              <a:t> </a:t>
            </a:r>
            <a:r>
              <a:rPr lang="de-CH" dirty="0" err="1" smtClean="0"/>
              <a:t>vascular</a:t>
            </a:r>
            <a:r>
              <a:rPr lang="de-CH" dirty="0" smtClean="0"/>
              <a:t> </a:t>
            </a:r>
            <a:r>
              <a:rPr lang="de-CH" dirty="0" err="1" smtClean="0"/>
              <a:t>resistance</a:t>
            </a:r>
            <a:r>
              <a:rPr lang="de-CH" dirty="0" smtClean="0"/>
              <a:t> due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sinusoidal</a:t>
            </a:r>
            <a:r>
              <a:rPr lang="de-CH" dirty="0"/>
              <a:t> </a:t>
            </a:r>
            <a:r>
              <a:rPr lang="de-CH" dirty="0" err="1" smtClean="0"/>
              <a:t>endothelial</a:t>
            </a:r>
            <a:r>
              <a:rPr lang="de-CH" dirty="0" smtClean="0"/>
              <a:t> </a:t>
            </a:r>
            <a:r>
              <a:rPr lang="de-CH" dirty="0" err="1" smtClean="0"/>
              <a:t>dysfunction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 NO</a:t>
            </a:r>
          </a:p>
          <a:p>
            <a:pPr lvl="1"/>
            <a:endParaRPr lang="de-CH" b="1" dirty="0" smtClean="0"/>
          </a:p>
          <a:p>
            <a:r>
              <a:rPr lang="de-CH" dirty="0" err="1" smtClean="0">
                <a:solidFill>
                  <a:srgbClr val="FF0000"/>
                </a:solidFill>
              </a:rPr>
              <a:t>Statins</a:t>
            </a:r>
            <a:endParaRPr lang="de-CH" dirty="0">
              <a:solidFill>
                <a:srgbClr val="FF0000"/>
              </a:solidFill>
            </a:endParaRPr>
          </a:p>
          <a:p>
            <a:pPr lvl="1"/>
            <a:r>
              <a:rPr lang="de-CH" dirty="0" smtClean="0"/>
              <a:t> </a:t>
            </a:r>
            <a:r>
              <a:rPr lang="de-CH" dirty="0" err="1" smtClean="0"/>
              <a:t>increase</a:t>
            </a:r>
            <a:r>
              <a:rPr lang="de-CH" dirty="0" smtClean="0"/>
              <a:t> NO </a:t>
            </a:r>
            <a:r>
              <a:rPr lang="de-CH" dirty="0" err="1" smtClean="0"/>
              <a:t>availability</a:t>
            </a:r>
            <a:r>
              <a:rPr lang="de-CH" dirty="0" smtClean="0"/>
              <a:t> </a:t>
            </a:r>
          </a:p>
          <a:p>
            <a:pPr marL="457200" lvl="1" indent="0">
              <a:buNone/>
            </a:pPr>
            <a:r>
              <a:rPr lang="de-CH" dirty="0" smtClean="0"/>
              <a:t>   at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intahepatic</a:t>
            </a:r>
            <a:r>
              <a:rPr lang="de-CH" dirty="0" smtClean="0"/>
              <a:t> </a:t>
            </a:r>
            <a:r>
              <a:rPr lang="de-CH" dirty="0" err="1" smtClean="0"/>
              <a:t>level</a:t>
            </a:r>
            <a:r>
              <a:rPr lang="de-CH" dirty="0" smtClean="0"/>
              <a:t> </a:t>
            </a:r>
          </a:p>
          <a:p>
            <a:pPr lvl="1"/>
            <a:r>
              <a:rPr lang="de-CH" dirty="0" err="1" smtClean="0"/>
              <a:t>decrease</a:t>
            </a:r>
            <a:r>
              <a:rPr lang="de-CH" dirty="0" smtClean="0"/>
              <a:t> </a:t>
            </a:r>
            <a:r>
              <a:rPr lang="de-CH" dirty="0" err="1" smtClean="0"/>
              <a:t>portal</a:t>
            </a:r>
            <a:r>
              <a:rPr lang="de-CH" dirty="0" smtClean="0"/>
              <a:t> </a:t>
            </a:r>
            <a:r>
              <a:rPr lang="de-CH" dirty="0" err="1" smtClean="0"/>
              <a:t>pressure</a:t>
            </a:r>
            <a:r>
              <a:rPr lang="de-CH" dirty="0" smtClean="0"/>
              <a:t> </a:t>
            </a:r>
          </a:p>
          <a:p>
            <a:pPr marL="457200" lvl="1" indent="0">
              <a:buNone/>
            </a:pPr>
            <a:endParaRPr lang="de-CH" dirty="0" smtClean="0"/>
          </a:p>
          <a:p>
            <a:pPr marL="457200" lvl="1" indent="0">
              <a:buNone/>
            </a:pPr>
            <a:endParaRPr lang="de-CH" dirty="0"/>
          </a:p>
          <a:p>
            <a:pPr marL="0" indent="0">
              <a:buNone/>
            </a:pPr>
            <a:endParaRPr lang="en-US" sz="1100" b="1" i="1" dirty="0" smtClean="0"/>
          </a:p>
          <a:p>
            <a:pPr marL="0" indent="0">
              <a:buNone/>
            </a:pPr>
            <a:r>
              <a:rPr lang="en-US" sz="1100" b="1" i="1" dirty="0" smtClean="0"/>
              <a:t>				                             Statin </a:t>
            </a:r>
            <a:r>
              <a:rPr lang="en-US" sz="1100" b="1" i="1" dirty="0"/>
              <a:t>effects beyond lipid lowering—are they clinically relevant?</a:t>
            </a:r>
          </a:p>
          <a:p>
            <a:pPr marL="0" indent="0">
              <a:buNone/>
            </a:pPr>
            <a:r>
              <a:rPr lang="en-US" sz="1100" i="1" dirty="0" smtClean="0"/>
              <a:t>				                           P.O </a:t>
            </a:r>
            <a:r>
              <a:rPr lang="en-US" sz="1100" i="1" dirty="0" err="1"/>
              <a:t>Bonetti</a:t>
            </a:r>
            <a:r>
              <a:rPr lang="en-US" sz="1100" i="1" dirty="0"/>
              <a:t>, L.O </a:t>
            </a:r>
            <a:r>
              <a:rPr lang="en-US" sz="1100" i="1" dirty="0" err="1"/>
              <a:t>Lerman</a:t>
            </a:r>
            <a:r>
              <a:rPr lang="en-US" sz="1100" i="1" dirty="0"/>
              <a:t>, C Napoli, A </a:t>
            </a:r>
            <a:r>
              <a:rPr lang="en-US" sz="1100" i="1" dirty="0" err="1"/>
              <a:t>Lerman</a:t>
            </a:r>
            <a:endParaRPr lang="en-US" sz="1100" i="1" dirty="0"/>
          </a:p>
          <a:p>
            <a:pPr marL="457200" lvl="1" indent="0">
              <a:buNone/>
            </a:pPr>
            <a:endParaRPr lang="de-CH" sz="1100" dirty="0"/>
          </a:p>
        </p:txBody>
      </p:sp>
      <p:sp>
        <p:nvSpPr>
          <p:cNvPr id="5" name="Pfeil nach unten 4"/>
          <p:cNvSpPr/>
          <p:nvPr/>
        </p:nvSpPr>
        <p:spPr>
          <a:xfrm>
            <a:off x="4355976" y="27809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Pfeil nach oben 5"/>
          <p:cNvSpPr/>
          <p:nvPr/>
        </p:nvSpPr>
        <p:spPr>
          <a:xfrm>
            <a:off x="971600" y="3933056"/>
            <a:ext cx="72008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3857526" cy="283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16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711"/>
    </mc:Choice>
    <mc:Fallback xmlns="">
      <p:transition xmlns:p14="http://schemas.microsoft.com/office/powerpoint/2010/main" spd="slow" advTm="13871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/>
              <a:t>Statins</a:t>
            </a:r>
            <a:r>
              <a:rPr lang="de-CH" sz="2400" b="1" dirty="0"/>
              <a:t>’ </a:t>
            </a:r>
            <a:r>
              <a:rPr lang="de-CH" sz="2400" b="1" dirty="0" err="1"/>
              <a:t>effect</a:t>
            </a:r>
            <a:r>
              <a:rPr lang="de-CH" sz="2400" b="1" dirty="0"/>
              <a:t> on </a:t>
            </a:r>
            <a:r>
              <a:rPr lang="de-CH" sz="2400" b="1" dirty="0" err="1"/>
              <a:t>decompensation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survival</a:t>
            </a:r>
            <a:r>
              <a:rPr lang="de-CH" sz="2400" b="1" dirty="0"/>
              <a:t> </a:t>
            </a:r>
            <a:r>
              <a:rPr lang="de-CH" sz="2400" b="1" dirty="0" err="1"/>
              <a:t>times</a:t>
            </a:r>
            <a:r>
              <a:rPr lang="de-CH" sz="2400" b="1" dirty="0"/>
              <a:t> in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r>
              <a:rPr lang="de-CH" sz="2400" b="1" dirty="0"/>
              <a:t>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CH" sz="2000" dirty="0" smtClean="0"/>
          </a:p>
          <a:p>
            <a:pPr marL="0" indent="0">
              <a:buNone/>
            </a:pPr>
            <a:r>
              <a:rPr lang="de-CH" sz="2000" b="1" dirty="0" err="1" smtClean="0"/>
              <a:t>Methods</a:t>
            </a:r>
            <a:endParaRPr lang="de-CH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dirty="0" err="1"/>
              <a:t>Retrospective</a:t>
            </a:r>
            <a:r>
              <a:rPr lang="de-CH" sz="1800" dirty="0"/>
              <a:t> </a:t>
            </a:r>
            <a:r>
              <a:rPr lang="de-CH" sz="1800" dirty="0" err="1"/>
              <a:t>cohort</a:t>
            </a:r>
            <a:r>
              <a:rPr lang="de-CH" sz="1800" dirty="0"/>
              <a:t> </a:t>
            </a:r>
            <a:endParaRPr lang="de-CH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dirty="0" err="1" smtClean="0"/>
              <a:t>study</a:t>
            </a:r>
            <a:r>
              <a:rPr lang="de-CH" sz="1800" dirty="0" smtClean="0"/>
              <a:t> </a:t>
            </a:r>
            <a:r>
              <a:rPr lang="de-CH" sz="1800" dirty="0" err="1"/>
              <a:t>using</a:t>
            </a:r>
            <a:r>
              <a:rPr lang="de-CH" sz="1800" dirty="0"/>
              <a:t> </a:t>
            </a:r>
            <a:endParaRPr lang="de-CH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dirty="0" err="1" smtClean="0"/>
              <a:t>nationwide</a:t>
            </a:r>
            <a:r>
              <a:rPr lang="de-CH" sz="1800" dirty="0" smtClean="0"/>
              <a:t>  </a:t>
            </a:r>
            <a:r>
              <a:rPr lang="de-CH" sz="1800" dirty="0" err="1"/>
              <a:t>data</a:t>
            </a:r>
            <a:r>
              <a:rPr lang="de-CH" sz="1800" dirty="0"/>
              <a:t> </a:t>
            </a:r>
            <a:endParaRPr lang="de-CH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dirty="0" err="1" smtClean="0"/>
              <a:t>from</a:t>
            </a:r>
            <a:r>
              <a:rPr lang="de-CH" sz="1800" dirty="0" smtClean="0"/>
              <a:t> </a:t>
            </a:r>
            <a:r>
              <a:rPr lang="de-CH" sz="1800" dirty="0" err="1"/>
              <a:t>veterans</a:t>
            </a:r>
            <a:r>
              <a:rPr lang="de-CH" sz="1800" dirty="0"/>
              <a:t> </a:t>
            </a:r>
            <a:r>
              <a:rPr lang="de-CH" sz="1800" dirty="0" err="1" smtClean="0"/>
              <a:t>infected</a:t>
            </a:r>
            <a:endParaRPr lang="de-CH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CH" sz="1800" dirty="0" err="1" smtClean="0"/>
              <a:t>with</a:t>
            </a:r>
            <a:r>
              <a:rPr lang="de-CH" sz="1800" dirty="0" smtClean="0"/>
              <a:t> </a:t>
            </a:r>
            <a:r>
              <a:rPr lang="de-CH" sz="1800" dirty="0"/>
              <a:t>HCV</a:t>
            </a:r>
          </a:p>
          <a:p>
            <a:pPr marL="0" indent="0">
              <a:buNone/>
            </a:pPr>
            <a:endParaRPr lang="de-CH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67" y="1772816"/>
            <a:ext cx="6120333" cy="383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2" y="3861048"/>
            <a:ext cx="2682116" cy="2578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62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0"/>
    </mc:Choice>
    <mc:Fallback xmlns="">
      <p:transition xmlns:p14="http://schemas.microsoft.com/office/powerpoint/2010/main" spd="slow" advTm="1183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b="1" dirty="0" err="1"/>
              <a:t>Statins</a:t>
            </a:r>
            <a:r>
              <a:rPr lang="de-CH" sz="2800" b="1" dirty="0"/>
              <a:t>’ </a:t>
            </a:r>
            <a:r>
              <a:rPr lang="de-CH" sz="2800" b="1" dirty="0" err="1"/>
              <a:t>effect</a:t>
            </a:r>
            <a:r>
              <a:rPr lang="de-CH" sz="2800" b="1" dirty="0"/>
              <a:t> on </a:t>
            </a:r>
            <a:r>
              <a:rPr lang="de-CH" sz="2800" b="1" dirty="0" err="1"/>
              <a:t>decompensation</a:t>
            </a:r>
            <a:r>
              <a:rPr lang="de-CH" sz="2800" b="1" dirty="0"/>
              <a:t> </a:t>
            </a:r>
            <a:r>
              <a:rPr lang="de-CH" sz="2800" b="1" dirty="0" err="1"/>
              <a:t>and</a:t>
            </a:r>
            <a:r>
              <a:rPr lang="de-CH" sz="2800" b="1" dirty="0"/>
              <a:t> </a:t>
            </a:r>
            <a:r>
              <a:rPr lang="de-CH" sz="2800" b="1" dirty="0" err="1"/>
              <a:t>survival</a:t>
            </a:r>
            <a:r>
              <a:rPr lang="de-CH" sz="2800" b="1" dirty="0"/>
              <a:t> </a:t>
            </a:r>
            <a:r>
              <a:rPr lang="de-CH" sz="2800" b="1" dirty="0" err="1"/>
              <a:t>times</a:t>
            </a:r>
            <a:r>
              <a:rPr lang="de-CH" sz="2800" b="1" dirty="0"/>
              <a:t> in </a:t>
            </a:r>
            <a:r>
              <a:rPr lang="de-CH" sz="2800" b="1" dirty="0" err="1"/>
              <a:t>compensated</a:t>
            </a:r>
            <a:r>
              <a:rPr lang="de-CH" sz="2800" b="1" dirty="0"/>
              <a:t> </a:t>
            </a:r>
            <a:r>
              <a:rPr lang="de-CH" sz="2800" b="1" dirty="0" err="1"/>
              <a:t>cirrhosis</a:t>
            </a:r>
            <a:r>
              <a:rPr lang="de-CH" sz="2800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err="1" smtClean="0"/>
              <a:t>Methods</a:t>
            </a:r>
            <a:endParaRPr lang="de-CH" b="1" dirty="0" smtClean="0"/>
          </a:p>
          <a:p>
            <a:pPr marL="0" indent="0">
              <a:buNone/>
            </a:pPr>
            <a:r>
              <a:rPr lang="de-CH" sz="2400" dirty="0" smtClean="0"/>
              <a:t>   </a:t>
            </a:r>
            <a:r>
              <a:rPr lang="de-CH" sz="2400" dirty="0" err="1" smtClean="0"/>
              <a:t>Propensity</a:t>
            </a:r>
            <a:r>
              <a:rPr lang="de-CH" sz="2400" dirty="0" smtClean="0"/>
              <a:t> </a:t>
            </a:r>
            <a:r>
              <a:rPr lang="de-CH" sz="2400" dirty="0"/>
              <a:t>score </a:t>
            </a:r>
            <a:r>
              <a:rPr lang="de-CH" sz="2400" dirty="0" err="1" smtClean="0"/>
              <a:t>development</a:t>
            </a:r>
            <a:endParaRPr lang="de-CH" sz="2400" dirty="0"/>
          </a:p>
          <a:p>
            <a:pPr lvl="1"/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err="1"/>
              <a:t>minimazie</a:t>
            </a:r>
            <a:r>
              <a:rPr lang="de-CH" sz="2000" dirty="0"/>
              <a:t> </a:t>
            </a:r>
            <a:r>
              <a:rPr lang="de-CH" sz="2000" dirty="0" err="1"/>
              <a:t>confounding</a:t>
            </a:r>
            <a:r>
              <a:rPr lang="de-CH" sz="2000" dirty="0"/>
              <a:t> </a:t>
            </a:r>
            <a:r>
              <a:rPr lang="de-CH" sz="2000" dirty="0" err="1"/>
              <a:t>by</a:t>
            </a:r>
            <a:r>
              <a:rPr lang="de-CH" sz="2000" dirty="0"/>
              <a:t> </a:t>
            </a:r>
            <a:r>
              <a:rPr lang="de-CH" sz="2000" dirty="0" err="1" smtClean="0"/>
              <a:t>indication</a:t>
            </a:r>
            <a:r>
              <a:rPr lang="de-CH" sz="2000" dirty="0" smtClean="0"/>
              <a:t>,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imitate</a:t>
            </a:r>
            <a:r>
              <a:rPr lang="de-CH" sz="2000" dirty="0" smtClean="0"/>
              <a:t> RCT</a:t>
            </a:r>
          </a:p>
          <a:p>
            <a:pPr lvl="1"/>
            <a:r>
              <a:rPr lang="de-CH" sz="2000" dirty="0" err="1" smtClean="0"/>
              <a:t>Balancing</a:t>
            </a:r>
            <a:r>
              <a:rPr lang="de-CH" sz="2000" dirty="0" smtClean="0"/>
              <a:t> score, </a:t>
            </a:r>
            <a:r>
              <a:rPr lang="de-CH" sz="2000" dirty="0" err="1" smtClean="0"/>
              <a:t>distribution</a:t>
            </a:r>
            <a:r>
              <a:rPr lang="de-CH" sz="2000" dirty="0" smtClean="0"/>
              <a:t> </a:t>
            </a:r>
            <a:r>
              <a:rPr lang="de-CH" sz="2000" dirty="0" err="1" smtClean="0"/>
              <a:t>of</a:t>
            </a:r>
            <a:r>
              <a:rPr lang="de-CH" sz="2000" dirty="0" smtClean="0"/>
              <a:t> </a:t>
            </a:r>
            <a:r>
              <a:rPr lang="de-CH" sz="2000" dirty="0" err="1" smtClean="0"/>
              <a:t>measured</a:t>
            </a:r>
            <a:r>
              <a:rPr lang="de-CH" sz="2000" dirty="0" smtClean="0"/>
              <a:t> </a:t>
            </a:r>
            <a:r>
              <a:rPr lang="de-CH" sz="2000" dirty="0" err="1" smtClean="0"/>
              <a:t>baseline</a:t>
            </a:r>
            <a:r>
              <a:rPr lang="de-CH" sz="2000" dirty="0" smtClean="0"/>
              <a:t> </a:t>
            </a:r>
            <a:r>
              <a:rPr lang="de-CH" sz="2000" dirty="0" err="1" smtClean="0"/>
              <a:t>covariates</a:t>
            </a:r>
            <a:r>
              <a:rPr lang="de-CH" sz="2000" dirty="0" smtClean="0"/>
              <a:t> was </a:t>
            </a:r>
            <a:r>
              <a:rPr lang="de-CH" sz="2000" dirty="0" err="1" smtClean="0"/>
              <a:t>similar</a:t>
            </a:r>
            <a:r>
              <a:rPr lang="de-CH" sz="2000" dirty="0" smtClean="0"/>
              <a:t> </a:t>
            </a:r>
            <a:r>
              <a:rPr lang="de-CH" sz="2000" dirty="0" err="1" smtClean="0"/>
              <a:t>between</a:t>
            </a:r>
            <a:r>
              <a:rPr lang="de-CH" sz="2000" dirty="0" smtClean="0"/>
              <a:t> </a:t>
            </a:r>
            <a:r>
              <a:rPr lang="de-CH" sz="2000" dirty="0" err="1" smtClean="0"/>
              <a:t>statin</a:t>
            </a:r>
            <a:r>
              <a:rPr lang="de-CH" sz="2000" dirty="0" smtClean="0"/>
              <a:t> </a:t>
            </a:r>
            <a:r>
              <a:rPr lang="de-CH" sz="2000" dirty="0" err="1" smtClean="0"/>
              <a:t>users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nonusers</a:t>
            </a:r>
            <a:endParaRPr lang="de-CH" sz="2000" dirty="0" smtClean="0"/>
          </a:p>
          <a:p>
            <a:pPr marL="365760" lvl="1" indent="0">
              <a:buNone/>
            </a:pPr>
            <a:r>
              <a:rPr lang="de-CH" sz="2400" dirty="0" err="1" smtClean="0"/>
              <a:t>Matching</a:t>
            </a:r>
            <a:endParaRPr lang="de-CH" sz="2400" dirty="0"/>
          </a:p>
          <a:p>
            <a:pPr lvl="1"/>
            <a:r>
              <a:rPr lang="de-CH" sz="2000" dirty="0" err="1" smtClean="0"/>
              <a:t>Statin</a:t>
            </a:r>
            <a:r>
              <a:rPr lang="de-CH" sz="2000" dirty="0" smtClean="0"/>
              <a:t> </a:t>
            </a:r>
            <a:r>
              <a:rPr lang="de-CH" sz="2000" dirty="0" err="1" smtClean="0"/>
              <a:t>users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same </a:t>
            </a:r>
            <a:r>
              <a:rPr lang="de-CH" sz="2000" dirty="0" err="1" smtClean="0"/>
              <a:t>propensity</a:t>
            </a:r>
            <a:r>
              <a:rPr lang="de-CH" sz="2000" dirty="0" smtClean="0"/>
              <a:t> score </a:t>
            </a:r>
            <a:r>
              <a:rPr lang="de-CH" sz="2000" dirty="0" err="1"/>
              <a:t>were</a:t>
            </a:r>
            <a:r>
              <a:rPr lang="de-CH" sz="2000" dirty="0"/>
              <a:t> </a:t>
            </a:r>
            <a:r>
              <a:rPr lang="de-CH" sz="2000" dirty="0" err="1"/>
              <a:t>matched</a:t>
            </a:r>
            <a:r>
              <a:rPr lang="de-CH" sz="2000" dirty="0"/>
              <a:t> </a:t>
            </a:r>
            <a:r>
              <a:rPr lang="de-CH" sz="2000" dirty="0" err="1"/>
              <a:t>by</a:t>
            </a:r>
            <a:r>
              <a:rPr lang="de-CH" sz="2000" dirty="0"/>
              <a:t> </a:t>
            </a:r>
            <a:r>
              <a:rPr lang="de-CH" sz="2000" dirty="0" err="1"/>
              <a:t>propensity</a:t>
            </a:r>
            <a:r>
              <a:rPr lang="de-CH" sz="2000" dirty="0"/>
              <a:t> score </a:t>
            </a:r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smtClean="0"/>
              <a:t>non-users</a:t>
            </a:r>
          </a:p>
          <a:p>
            <a:endParaRPr lang="de-CH" sz="2000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5036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6"/>
    </mc:Choice>
    <mc:Fallback xmlns="">
      <p:transition xmlns:p14="http://schemas.microsoft.com/office/powerpoint/2010/main" spd="slow" advTm="58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/>
              <a:t>Statins</a:t>
            </a:r>
            <a:r>
              <a:rPr lang="de-CH" sz="2400" b="1" dirty="0"/>
              <a:t>’ </a:t>
            </a:r>
            <a:r>
              <a:rPr lang="de-CH" sz="2400" b="1" dirty="0" err="1"/>
              <a:t>effect</a:t>
            </a:r>
            <a:r>
              <a:rPr lang="de-CH" sz="2400" b="1" dirty="0"/>
              <a:t> on </a:t>
            </a:r>
            <a:r>
              <a:rPr lang="de-CH" sz="2400" b="1" dirty="0" err="1"/>
              <a:t>decompensation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survival</a:t>
            </a:r>
            <a:r>
              <a:rPr lang="de-CH" sz="2400" b="1" dirty="0"/>
              <a:t> </a:t>
            </a:r>
            <a:r>
              <a:rPr lang="de-CH" sz="2400" b="1" dirty="0" err="1"/>
              <a:t>times</a:t>
            </a:r>
            <a:r>
              <a:rPr lang="de-CH" sz="2400" b="1" dirty="0"/>
              <a:t> in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r>
              <a:rPr lang="de-CH" sz="2400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smtClean="0"/>
              <a:t>Study Outcome</a:t>
            </a:r>
          </a:p>
          <a:p>
            <a:r>
              <a:rPr lang="de-CH" dirty="0" smtClean="0"/>
              <a:t>Death</a:t>
            </a:r>
          </a:p>
          <a:p>
            <a:r>
              <a:rPr lang="de-CH" dirty="0" err="1" smtClean="0"/>
              <a:t>Decompensation</a:t>
            </a:r>
            <a:r>
              <a:rPr lang="de-CH" dirty="0" smtClean="0"/>
              <a:t>:</a:t>
            </a:r>
          </a:p>
          <a:p>
            <a:pPr lvl="1"/>
            <a:r>
              <a:rPr lang="de-CH" dirty="0" err="1" smtClean="0"/>
              <a:t>esophageal</a:t>
            </a:r>
            <a:r>
              <a:rPr lang="de-CH" dirty="0" smtClean="0"/>
              <a:t> </a:t>
            </a:r>
            <a:r>
              <a:rPr lang="de-CH" dirty="0" err="1" smtClean="0"/>
              <a:t>varices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bleeding</a:t>
            </a:r>
            <a:endParaRPr lang="de-CH" dirty="0" smtClean="0"/>
          </a:p>
          <a:p>
            <a:pPr lvl="1"/>
            <a:r>
              <a:rPr lang="de-CH" dirty="0" err="1"/>
              <a:t>e</a:t>
            </a:r>
            <a:r>
              <a:rPr lang="de-CH" dirty="0" err="1" smtClean="0"/>
              <a:t>sophageal</a:t>
            </a:r>
            <a:r>
              <a:rPr lang="de-CH" dirty="0" smtClean="0"/>
              <a:t> </a:t>
            </a:r>
            <a:r>
              <a:rPr lang="de-CH" dirty="0" err="1" smtClean="0"/>
              <a:t>varices</a:t>
            </a:r>
            <a:r>
              <a:rPr lang="de-CH" dirty="0" smtClean="0"/>
              <a:t> in </a:t>
            </a:r>
            <a:r>
              <a:rPr lang="de-CH" dirty="0" err="1" smtClean="0"/>
              <a:t>diseases</a:t>
            </a:r>
            <a:r>
              <a:rPr lang="de-CH" dirty="0" smtClean="0"/>
              <a:t> </a:t>
            </a:r>
            <a:r>
              <a:rPr lang="de-CH" dirty="0" err="1" smtClean="0"/>
              <a:t>classified</a:t>
            </a:r>
            <a:r>
              <a:rPr lang="de-CH" dirty="0" smtClean="0"/>
              <a:t> </a:t>
            </a:r>
            <a:r>
              <a:rPr lang="de-CH" dirty="0" err="1" smtClean="0"/>
              <a:t>elsewhere</a:t>
            </a:r>
            <a:r>
              <a:rPr lang="de-CH" dirty="0" smtClean="0"/>
              <a:t>,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bleeding</a:t>
            </a:r>
            <a:endParaRPr lang="de-CH" dirty="0" smtClean="0"/>
          </a:p>
          <a:p>
            <a:pPr lvl="1"/>
            <a:r>
              <a:rPr lang="de-CH" dirty="0" err="1"/>
              <a:t>a</a:t>
            </a:r>
            <a:r>
              <a:rPr lang="de-CH" dirty="0" err="1" smtClean="0"/>
              <a:t>scites</a:t>
            </a:r>
            <a:endParaRPr lang="de-CH" dirty="0" smtClean="0"/>
          </a:p>
          <a:p>
            <a:pPr lvl="1"/>
            <a:r>
              <a:rPr lang="de-CH" dirty="0" smtClean="0"/>
              <a:t>SBP	</a:t>
            </a:r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75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"/>
    </mc:Choice>
    <mc:Fallback xmlns="">
      <p:transition xmlns:p14="http://schemas.microsoft.com/office/powerpoint/2010/main" spd="slow" advTm="40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/>
              <a:t>Statins</a:t>
            </a:r>
            <a:r>
              <a:rPr lang="de-CH" sz="2400" b="1" dirty="0"/>
              <a:t>’ </a:t>
            </a:r>
            <a:r>
              <a:rPr lang="de-CH" sz="2400" b="1" dirty="0" err="1"/>
              <a:t>effect</a:t>
            </a:r>
            <a:r>
              <a:rPr lang="de-CH" sz="2400" b="1" dirty="0"/>
              <a:t> on </a:t>
            </a:r>
            <a:r>
              <a:rPr lang="de-CH" sz="2400" b="1" dirty="0" err="1"/>
              <a:t>decompensation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survival</a:t>
            </a:r>
            <a:r>
              <a:rPr lang="de-CH" sz="2400" b="1" dirty="0"/>
              <a:t> </a:t>
            </a:r>
            <a:r>
              <a:rPr lang="de-CH" sz="2400" b="1" dirty="0" err="1"/>
              <a:t>times</a:t>
            </a:r>
            <a:r>
              <a:rPr lang="de-CH" sz="2400" b="1" dirty="0"/>
              <a:t> in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r>
              <a:rPr lang="de-CH" sz="2400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err="1" smtClean="0"/>
              <a:t>Results</a:t>
            </a:r>
            <a:endParaRPr lang="de-CH" b="1" dirty="0" smtClean="0"/>
          </a:p>
          <a:p>
            <a:pPr marL="0" indent="0">
              <a:buNone/>
            </a:pPr>
            <a:r>
              <a:rPr lang="de-CH" sz="2000" b="1" dirty="0">
                <a:solidFill>
                  <a:srgbClr val="FF0000"/>
                </a:solidFill>
              </a:rPr>
              <a:t>685</a:t>
            </a:r>
            <a:r>
              <a:rPr lang="de-CH" sz="2000" dirty="0"/>
              <a:t> </a:t>
            </a:r>
            <a:r>
              <a:rPr lang="de-CH" sz="2000" dirty="0" err="1"/>
              <a:t>statin</a:t>
            </a:r>
            <a:r>
              <a:rPr lang="de-CH" sz="2000" dirty="0"/>
              <a:t> </a:t>
            </a:r>
            <a:r>
              <a:rPr lang="de-CH" sz="2000" dirty="0" err="1"/>
              <a:t>users</a:t>
            </a:r>
            <a:r>
              <a:rPr lang="de-CH" sz="2000" dirty="0"/>
              <a:t> </a:t>
            </a:r>
          </a:p>
          <a:p>
            <a:pPr marL="0" indent="0">
              <a:buNone/>
            </a:pPr>
            <a:r>
              <a:rPr lang="de-CH" sz="2000" dirty="0" err="1" smtClean="0"/>
              <a:t>matched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</a:t>
            </a:r>
            <a:r>
              <a:rPr lang="de-CH" sz="2000" b="1" dirty="0">
                <a:solidFill>
                  <a:srgbClr val="FF0000"/>
                </a:solidFill>
              </a:rPr>
              <a:t>2062 </a:t>
            </a:r>
            <a:r>
              <a:rPr lang="de-CH" sz="2000" dirty="0"/>
              <a:t> </a:t>
            </a:r>
            <a:endParaRPr lang="de-CH" sz="2000" dirty="0" smtClean="0"/>
          </a:p>
          <a:p>
            <a:pPr marL="0" indent="0">
              <a:buNone/>
            </a:pPr>
            <a:r>
              <a:rPr lang="de-CH" sz="2000" dirty="0" err="1"/>
              <a:t>s</a:t>
            </a:r>
            <a:r>
              <a:rPr lang="de-CH" sz="2000" dirty="0" err="1" smtClean="0"/>
              <a:t>tatin</a:t>
            </a:r>
            <a:r>
              <a:rPr lang="de-CH" sz="2000" dirty="0" smtClean="0"/>
              <a:t> </a:t>
            </a:r>
            <a:r>
              <a:rPr lang="de-CH" sz="2000" dirty="0" err="1" smtClean="0"/>
              <a:t>nonusers</a:t>
            </a:r>
            <a:endParaRPr lang="de-CH" sz="2000" dirty="0" smtClean="0"/>
          </a:p>
          <a:p>
            <a:pPr marL="0" indent="0">
              <a:buNone/>
            </a:pPr>
            <a:r>
              <a:rPr lang="de-CH" sz="2000" dirty="0" smtClean="0"/>
              <a:t>(1 </a:t>
            </a:r>
            <a:r>
              <a:rPr lang="de-CH" sz="2000" dirty="0" err="1" smtClean="0"/>
              <a:t>user</a:t>
            </a:r>
            <a:r>
              <a:rPr lang="de-CH" sz="2000" dirty="0"/>
              <a:t> </a:t>
            </a:r>
            <a:r>
              <a:rPr lang="de-CH" sz="2000" dirty="0" smtClean="0"/>
              <a:t>: </a:t>
            </a:r>
            <a:r>
              <a:rPr lang="de-CH" sz="2000" dirty="0" err="1"/>
              <a:t>up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smtClean="0"/>
              <a:t>5 </a:t>
            </a:r>
            <a:r>
              <a:rPr lang="de-CH" sz="2000" dirty="0" err="1" smtClean="0"/>
              <a:t>nonusers</a:t>
            </a:r>
            <a:r>
              <a:rPr lang="de-CH" sz="2000" dirty="0" smtClean="0"/>
              <a:t> )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b="1" dirty="0" err="1">
                <a:solidFill>
                  <a:srgbClr val="FF0000"/>
                </a:solidFill>
              </a:rPr>
              <a:t>Simvastatin</a:t>
            </a:r>
            <a:r>
              <a:rPr lang="de-CH" sz="2000" b="1" dirty="0">
                <a:solidFill>
                  <a:srgbClr val="FF0000"/>
                </a:solidFill>
              </a:rPr>
              <a:t> (85</a:t>
            </a:r>
            <a:r>
              <a:rPr lang="de-CH" sz="2000" b="1" dirty="0" smtClean="0">
                <a:solidFill>
                  <a:srgbClr val="FF0000"/>
                </a:solidFill>
              </a:rPr>
              <a:t>%)</a:t>
            </a:r>
            <a:r>
              <a:rPr lang="de-CH" sz="2000" dirty="0" smtClean="0"/>
              <a:t>,</a:t>
            </a:r>
          </a:p>
          <a:p>
            <a:pPr marL="0" indent="0">
              <a:buNone/>
            </a:pPr>
            <a:r>
              <a:rPr lang="de-CH" sz="2000" dirty="0" smtClean="0"/>
              <a:t> </a:t>
            </a:r>
            <a:r>
              <a:rPr lang="de-CH" sz="2000" dirty="0" err="1"/>
              <a:t>lovastation</a:t>
            </a:r>
            <a:r>
              <a:rPr lang="de-CH" sz="2000" dirty="0"/>
              <a:t> (10</a:t>
            </a:r>
            <a:r>
              <a:rPr lang="de-CH" sz="2000" dirty="0" smtClean="0"/>
              <a:t>%),</a:t>
            </a:r>
          </a:p>
          <a:p>
            <a:pPr marL="0" indent="0">
              <a:buNone/>
            </a:pPr>
            <a:r>
              <a:rPr lang="de-CH" sz="2000" dirty="0" smtClean="0"/>
              <a:t> </a:t>
            </a:r>
            <a:r>
              <a:rPr lang="de-CH" sz="2000" dirty="0" err="1"/>
              <a:t>pravastatin</a:t>
            </a:r>
            <a:r>
              <a:rPr lang="de-CH" sz="2000" dirty="0"/>
              <a:t> (3%)</a:t>
            </a:r>
          </a:p>
          <a:p>
            <a:pPr marL="0" indent="0">
              <a:buNone/>
            </a:pPr>
            <a:endParaRPr lang="de-CH" sz="1400" b="1" dirty="0" smtClean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16832"/>
            <a:ext cx="5366866" cy="405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36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80"/>
    </mc:Choice>
    <mc:Fallback xmlns="">
      <p:transition xmlns:p14="http://schemas.microsoft.com/office/powerpoint/2010/main" spd="slow" advTm="1938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err="1"/>
              <a:t>Statins</a:t>
            </a:r>
            <a:r>
              <a:rPr lang="de-CH" sz="2400" b="1" dirty="0"/>
              <a:t>’ </a:t>
            </a:r>
            <a:r>
              <a:rPr lang="de-CH" sz="2400" b="1" dirty="0" err="1"/>
              <a:t>effect</a:t>
            </a:r>
            <a:r>
              <a:rPr lang="de-CH" sz="2400" b="1" dirty="0"/>
              <a:t> on </a:t>
            </a:r>
            <a:r>
              <a:rPr lang="de-CH" sz="2400" b="1" dirty="0" err="1"/>
              <a:t>decompensation</a:t>
            </a:r>
            <a:r>
              <a:rPr lang="de-CH" sz="2400" b="1" dirty="0"/>
              <a:t> </a:t>
            </a:r>
            <a:r>
              <a:rPr lang="de-CH" sz="2400" b="1" dirty="0" err="1"/>
              <a:t>and</a:t>
            </a:r>
            <a:r>
              <a:rPr lang="de-CH" sz="2400" b="1" dirty="0"/>
              <a:t> </a:t>
            </a:r>
            <a:r>
              <a:rPr lang="de-CH" sz="2400" b="1" dirty="0" err="1"/>
              <a:t>survival</a:t>
            </a:r>
            <a:r>
              <a:rPr lang="de-CH" sz="2400" b="1" dirty="0"/>
              <a:t> </a:t>
            </a:r>
            <a:r>
              <a:rPr lang="de-CH" sz="2400" b="1" dirty="0" err="1"/>
              <a:t>times</a:t>
            </a:r>
            <a:r>
              <a:rPr lang="de-CH" sz="2400" b="1" dirty="0"/>
              <a:t> in </a:t>
            </a:r>
            <a:r>
              <a:rPr lang="de-CH" sz="2400" b="1" dirty="0" err="1"/>
              <a:t>compensated</a:t>
            </a:r>
            <a:r>
              <a:rPr lang="de-CH" sz="2400" b="1" dirty="0"/>
              <a:t> </a:t>
            </a:r>
            <a:r>
              <a:rPr lang="de-CH" sz="2400" b="1" dirty="0" err="1"/>
              <a:t>cirrhosis</a:t>
            </a:r>
            <a:r>
              <a:rPr lang="de-CH" sz="2400" b="1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20152" y="1556792"/>
            <a:ext cx="842384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b="1" dirty="0" err="1" smtClean="0"/>
              <a:t>Results</a:t>
            </a:r>
            <a:endParaRPr lang="de-CH" b="1" dirty="0" smtClean="0"/>
          </a:p>
          <a:p>
            <a:pPr marL="0" indent="0">
              <a:buNone/>
            </a:pPr>
            <a:r>
              <a:rPr lang="de-CH" b="1" dirty="0" err="1" smtClean="0">
                <a:solidFill>
                  <a:srgbClr val="008000"/>
                </a:solidFill>
              </a:rPr>
              <a:t>Cirrhosis</a:t>
            </a:r>
            <a:r>
              <a:rPr lang="de-CH" b="1" dirty="0" smtClean="0">
                <a:solidFill>
                  <a:srgbClr val="008000"/>
                </a:solidFill>
              </a:rPr>
              <a:t> </a:t>
            </a:r>
            <a:r>
              <a:rPr lang="de-CH" b="1" dirty="0" err="1" smtClean="0">
                <a:solidFill>
                  <a:srgbClr val="008000"/>
                </a:solidFill>
              </a:rPr>
              <a:t>Decompensation</a:t>
            </a:r>
            <a:endParaRPr lang="de-CH" b="1" dirty="0" smtClean="0">
              <a:solidFill>
                <a:srgbClr val="008000"/>
              </a:solidFill>
            </a:endParaRPr>
          </a:p>
          <a:p>
            <a:pPr lvl="1"/>
            <a:r>
              <a:rPr lang="de-CH" sz="2000" dirty="0" smtClean="0"/>
              <a:t>In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matched</a:t>
            </a:r>
            <a:r>
              <a:rPr lang="de-CH" sz="2000" dirty="0" smtClean="0"/>
              <a:t> </a:t>
            </a:r>
            <a:r>
              <a:rPr lang="de-CH" sz="2000" dirty="0" err="1" smtClean="0"/>
              <a:t>cohort</a:t>
            </a:r>
            <a:r>
              <a:rPr lang="de-CH" sz="2000" dirty="0" smtClean="0"/>
              <a:t> : median follow-</a:t>
            </a:r>
            <a:r>
              <a:rPr lang="de-CH" sz="2000" dirty="0" err="1" smtClean="0"/>
              <a:t>up</a:t>
            </a:r>
            <a:r>
              <a:rPr lang="de-CH" sz="2000" dirty="0" smtClean="0"/>
              <a:t> </a:t>
            </a:r>
            <a:r>
              <a:rPr lang="de-CH" sz="2000" dirty="0" err="1" smtClean="0"/>
              <a:t>period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decompensation</a:t>
            </a:r>
            <a:r>
              <a:rPr lang="de-CH" sz="2000" dirty="0" smtClean="0"/>
              <a:t> was </a:t>
            </a:r>
            <a:r>
              <a:rPr lang="de-CH" sz="2000" b="1" dirty="0" smtClean="0"/>
              <a:t>2.3 </a:t>
            </a:r>
            <a:r>
              <a:rPr lang="de-CH" sz="2000" b="1" dirty="0" err="1" smtClean="0"/>
              <a:t>years</a:t>
            </a:r>
            <a:r>
              <a:rPr lang="de-CH" sz="2000" b="1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statin</a:t>
            </a:r>
            <a:r>
              <a:rPr lang="de-CH" sz="2000" dirty="0" smtClean="0"/>
              <a:t> </a:t>
            </a:r>
            <a:r>
              <a:rPr lang="de-CH" sz="2000" dirty="0" err="1" smtClean="0"/>
              <a:t>user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b="1" dirty="0" smtClean="0"/>
              <a:t>1.7 </a:t>
            </a:r>
            <a:r>
              <a:rPr lang="de-CH" sz="2000" b="1" dirty="0" err="1" smtClean="0"/>
              <a:t>years</a:t>
            </a:r>
            <a:r>
              <a:rPr lang="de-CH" sz="2000" b="1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</a:t>
            </a:r>
            <a:r>
              <a:rPr lang="de-CH" sz="2000" dirty="0" err="1" smtClean="0"/>
              <a:t>statin</a:t>
            </a:r>
            <a:r>
              <a:rPr lang="de-CH" sz="2000" dirty="0" smtClean="0"/>
              <a:t> </a:t>
            </a:r>
            <a:r>
              <a:rPr lang="de-CH" sz="2000" dirty="0" err="1" smtClean="0"/>
              <a:t>nonusers</a:t>
            </a:r>
            <a:endParaRPr lang="de-CH" sz="2000" dirty="0" smtClean="0"/>
          </a:p>
          <a:p>
            <a:pPr lvl="1"/>
            <a:r>
              <a:rPr lang="de-CH" sz="2000" dirty="0" smtClean="0"/>
              <a:t>220 </a:t>
            </a:r>
            <a:r>
              <a:rPr lang="de-CH" sz="2000" dirty="0" err="1" smtClean="0"/>
              <a:t>decompensation</a:t>
            </a:r>
            <a:r>
              <a:rPr lang="de-CH" sz="2000" dirty="0" smtClean="0"/>
              <a:t> </a:t>
            </a:r>
            <a:r>
              <a:rPr lang="de-CH" sz="2000" dirty="0" err="1" smtClean="0"/>
              <a:t>events</a:t>
            </a:r>
            <a:r>
              <a:rPr lang="de-CH" sz="2000" dirty="0" smtClean="0"/>
              <a:t> (</a:t>
            </a:r>
            <a:r>
              <a:rPr lang="de-CH" sz="2000" b="1" dirty="0" smtClean="0"/>
              <a:t>39 </a:t>
            </a:r>
            <a:r>
              <a:rPr lang="de-CH" sz="2000" b="1" dirty="0" err="1" smtClean="0"/>
              <a:t>statin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users</a:t>
            </a:r>
            <a:r>
              <a:rPr lang="de-CH" sz="2000" b="1" dirty="0" smtClean="0"/>
              <a:t> </a:t>
            </a:r>
            <a:r>
              <a:rPr lang="de-CH" sz="2000" b="1" dirty="0" err="1" smtClean="0"/>
              <a:t>vs</a:t>
            </a:r>
            <a:r>
              <a:rPr lang="de-CH" sz="2000" b="1" dirty="0" smtClean="0"/>
              <a:t> 181 </a:t>
            </a:r>
            <a:r>
              <a:rPr lang="de-CH" sz="2000" b="1" dirty="0" err="1" smtClean="0"/>
              <a:t>nonusers</a:t>
            </a:r>
            <a:r>
              <a:rPr lang="de-CH" sz="2000" dirty="0" smtClean="0"/>
              <a:t>);  HR 0.55, 95% CI; </a:t>
            </a:r>
            <a:r>
              <a:rPr lang="de-CH" sz="2000" dirty="0" err="1" smtClean="0"/>
              <a:t>similar</a:t>
            </a:r>
            <a:r>
              <a:rPr lang="de-CH" sz="2000" dirty="0" smtClean="0"/>
              <a:t> </a:t>
            </a:r>
            <a:r>
              <a:rPr lang="de-CH" sz="2000" dirty="0" err="1" smtClean="0"/>
              <a:t>events</a:t>
            </a:r>
            <a:r>
              <a:rPr lang="de-CH" sz="2000" dirty="0" smtClean="0"/>
              <a:t> after </a:t>
            </a:r>
            <a:r>
              <a:rPr lang="de-CH" sz="2000" dirty="0" err="1" smtClean="0"/>
              <a:t>adjustement</a:t>
            </a:r>
            <a:r>
              <a:rPr lang="de-CH" sz="2000" dirty="0" smtClean="0"/>
              <a:t> </a:t>
            </a:r>
            <a:r>
              <a:rPr lang="de-CH" sz="2000" dirty="0" err="1" smtClean="0"/>
              <a:t>for</a:t>
            </a:r>
            <a:r>
              <a:rPr lang="de-CH" sz="2000" dirty="0" smtClean="0"/>
              <a:t> antiviral </a:t>
            </a:r>
            <a:r>
              <a:rPr lang="de-CH" sz="2000" dirty="0" err="1" smtClean="0"/>
              <a:t>therapy</a:t>
            </a:r>
            <a:r>
              <a:rPr lang="de-CH" sz="2000" dirty="0" smtClean="0"/>
              <a:t> 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</a:t>
            </a:r>
            <a:endParaRPr lang="de-CH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7575699" cy="163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06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69"/>
    </mc:Choice>
    <mc:Fallback xmlns="">
      <p:transition xmlns:p14="http://schemas.microsoft.com/office/powerpoint/2010/main" spd="slow" advTm="7756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400" b="1" dirty="0" smtClean="0"/>
              <a:t>40% </a:t>
            </a:r>
            <a:r>
              <a:rPr lang="de-CH" sz="2400" b="1" dirty="0" err="1" smtClean="0"/>
              <a:t>lower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risk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of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decomepnsation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and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death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with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statin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use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among</a:t>
            </a:r>
            <a:r>
              <a:rPr lang="de-CH" sz="2400" b="1" dirty="0" smtClean="0"/>
              <a:t> HCV-</a:t>
            </a:r>
            <a:r>
              <a:rPr lang="de-CH" sz="2400" b="1" dirty="0" err="1" smtClean="0"/>
              <a:t>related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compensated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cirrhosis</a:t>
            </a:r>
            <a:endParaRPr lang="de-CH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de-CH" sz="8600" b="1" dirty="0" smtClean="0">
                <a:solidFill>
                  <a:srgbClr val="008000"/>
                </a:solidFill>
              </a:rPr>
              <a:t>Death</a:t>
            </a:r>
          </a:p>
          <a:p>
            <a:pPr lvl="1"/>
            <a:r>
              <a:rPr lang="de-CH" sz="6000" dirty="0" smtClean="0"/>
              <a:t>In </a:t>
            </a:r>
            <a:r>
              <a:rPr lang="de-CH" sz="6000" dirty="0" err="1" smtClean="0"/>
              <a:t>the</a:t>
            </a:r>
            <a:r>
              <a:rPr lang="de-CH" sz="6000" dirty="0" smtClean="0"/>
              <a:t> </a:t>
            </a:r>
            <a:r>
              <a:rPr lang="de-CH" sz="6000" dirty="0" err="1" smtClean="0"/>
              <a:t>unmatched</a:t>
            </a:r>
            <a:r>
              <a:rPr lang="de-CH" sz="6000" dirty="0" smtClean="0"/>
              <a:t> </a:t>
            </a:r>
            <a:r>
              <a:rPr lang="de-CH" sz="6000" dirty="0" err="1" smtClean="0"/>
              <a:t>cohort</a:t>
            </a:r>
            <a:r>
              <a:rPr lang="de-CH" sz="6000" dirty="0" smtClean="0"/>
              <a:t>, </a:t>
            </a:r>
            <a:r>
              <a:rPr lang="de-CH" sz="6000" dirty="0" err="1" smtClean="0"/>
              <a:t>statin</a:t>
            </a:r>
            <a:r>
              <a:rPr lang="de-CH" sz="6000" dirty="0" smtClean="0"/>
              <a:t> </a:t>
            </a:r>
            <a:r>
              <a:rPr lang="de-CH" sz="6000" dirty="0" err="1" smtClean="0"/>
              <a:t>use</a:t>
            </a:r>
            <a:r>
              <a:rPr lang="de-CH" sz="6000" dirty="0" smtClean="0"/>
              <a:t> </a:t>
            </a:r>
            <a:r>
              <a:rPr lang="de-CH" sz="6000" dirty="0" err="1" smtClean="0"/>
              <a:t>associated</a:t>
            </a:r>
            <a:r>
              <a:rPr lang="de-CH" sz="6000" dirty="0" smtClean="0"/>
              <a:t> </a:t>
            </a:r>
            <a:r>
              <a:rPr lang="de-CH" sz="6000" dirty="0" err="1" smtClean="0"/>
              <a:t>with</a:t>
            </a:r>
            <a:r>
              <a:rPr lang="de-CH" sz="6000" dirty="0" smtClean="0"/>
              <a:t>    </a:t>
            </a:r>
            <a:r>
              <a:rPr lang="de-CH" sz="6000" dirty="0" err="1" smtClean="0"/>
              <a:t>risk</a:t>
            </a:r>
            <a:r>
              <a:rPr lang="de-CH" sz="6000" dirty="0" smtClean="0"/>
              <a:t> </a:t>
            </a:r>
            <a:r>
              <a:rPr lang="de-CH" sz="6000" dirty="0" err="1" smtClean="0"/>
              <a:t>of</a:t>
            </a:r>
            <a:r>
              <a:rPr lang="de-CH" sz="6000" dirty="0" smtClean="0"/>
              <a:t> </a:t>
            </a:r>
            <a:r>
              <a:rPr lang="de-CH" sz="6000" dirty="0" err="1" smtClean="0"/>
              <a:t>death</a:t>
            </a:r>
            <a:r>
              <a:rPr lang="de-CH" sz="6000" dirty="0" smtClean="0"/>
              <a:t> (HR 0.39, 95% CI)</a:t>
            </a:r>
          </a:p>
          <a:p>
            <a:pPr lvl="1"/>
            <a:r>
              <a:rPr lang="de-CH" sz="6000" dirty="0" smtClean="0"/>
              <a:t>In </a:t>
            </a:r>
            <a:r>
              <a:rPr lang="de-CH" sz="6000" dirty="0" err="1" smtClean="0"/>
              <a:t>the</a:t>
            </a:r>
            <a:r>
              <a:rPr lang="de-CH" sz="6000" dirty="0" smtClean="0"/>
              <a:t> </a:t>
            </a:r>
            <a:r>
              <a:rPr lang="de-CH" sz="6000" dirty="0" err="1" smtClean="0"/>
              <a:t>matched</a:t>
            </a:r>
            <a:r>
              <a:rPr lang="de-CH" sz="6000" dirty="0" smtClean="0"/>
              <a:t> </a:t>
            </a:r>
            <a:r>
              <a:rPr lang="de-CH" sz="6000" dirty="0" err="1" smtClean="0"/>
              <a:t>cohort</a:t>
            </a:r>
            <a:r>
              <a:rPr lang="de-CH" sz="6000" dirty="0" smtClean="0"/>
              <a:t>, median follow-</a:t>
            </a:r>
            <a:r>
              <a:rPr lang="de-CH" sz="6000" dirty="0" err="1" smtClean="0"/>
              <a:t>up</a:t>
            </a:r>
            <a:r>
              <a:rPr lang="de-CH" sz="6000" dirty="0" smtClean="0"/>
              <a:t> </a:t>
            </a:r>
            <a:r>
              <a:rPr lang="de-CH" sz="6000" dirty="0" err="1" smtClean="0"/>
              <a:t>for</a:t>
            </a:r>
            <a:r>
              <a:rPr lang="de-CH" sz="6000" dirty="0" smtClean="0"/>
              <a:t> </a:t>
            </a:r>
            <a:r>
              <a:rPr lang="de-CH" sz="6000" dirty="0" err="1" smtClean="0"/>
              <a:t>death</a:t>
            </a:r>
            <a:r>
              <a:rPr lang="de-CH" sz="6000" dirty="0"/>
              <a:t> </a:t>
            </a:r>
            <a:r>
              <a:rPr lang="de-CH" sz="6000" dirty="0" smtClean="0"/>
              <a:t>2.4 y </a:t>
            </a:r>
            <a:r>
              <a:rPr lang="de-CH" sz="6000" dirty="0" err="1" smtClean="0"/>
              <a:t>for</a:t>
            </a:r>
            <a:r>
              <a:rPr lang="de-CH" sz="6000" dirty="0" smtClean="0"/>
              <a:t> </a:t>
            </a:r>
            <a:r>
              <a:rPr lang="de-CH" sz="6000" dirty="0" err="1" smtClean="0"/>
              <a:t>user</a:t>
            </a:r>
            <a:r>
              <a:rPr lang="de-CH" sz="6000" dirty="0" smtClean="0"/>
              <a:t> </a:t>
            </a:r>
            <a:r>
              <a:rPr lang="de-CH" sz="6000" dirty="0" err="1" smtClean="0"/>
              <a:t>and</a:t>
            </a:r>
            <a:r>
              <a:rPr lang="de-CH" sz="6000" dirty="0" smtClean="0"/>
              <a:t> 1.9 y </a:t>
            </a:r>
            <a:r>
              <a:rPr lang="de-CH" sz="6000" dirty="0" err="1" smtClean="0"/>
              <a:t>for</a:t>
            </a:r>
            <a:r>
              <a:rPr lang="de-CH" sz="6000" dirty="0" smtClean="0"/>
              <a:t> </a:t>
            </a:r>
            <a:r>
              <a:rPr lang="de-CH" sz="6000" dirty="0" err="1" smtClean="0"/>
              <a:t>nonusers</a:t>
            </a:r>
            <a:endParaRPr lang="de-CH" sz="6000" dirty="0" smtClean="0"/>
          </a:p>
          <a:p>
            <a:pPr lvl="1"/>
            <a:r>
              <a:rPr lang="de-CH" sz="6000" dirty="0" smtClean="0"/>
              <a:t>667 </a:t>
            </a:r>
            <a:r>
              <a:rPr lang="de-CH" sz="6000" dirty="0" err="1" smtClean="0"/>
              <a:t>deaths</a:t>
            </a:r>
            <a:r>
              <a:rPr lang="de-CH" sz="6000" dirty="0" smtClean="0"/>
              <a:t> (</a:t>
            </a:r>
            <a:r>
              <a:rPr lang="de-CH" sz="6000" b="1" dirty="0" smtClean="0"/>
              <a:t>121 </a:t>
            </a:r>
            <a:r>
              <a:rPr lang="de-CH" sz="6000" b="1" dirty="0" err="1" smtClean="0"/>
              <a:t>users</a:t>
            </a:r>
            <a:r>
              <a:rPr lang="de-CH" sz="6000" b="1" dirty="0" smtClean="0"/>
              <a:t> </a:t>
            </a:r>
            <a:r>
              <a:rPr lang="de-CH" sz="6000" b="1" dirty="0" err="1" smtClean="0"/>
              <a:t>vs</a:t>
            </a:r>
            <a:r>
              <a:rPr lang="de-CH" sz="6000" b="1" dirty="0" smtClean="0"/>
              <a:t> 549 </a:t>
            </a:r>
            <a:r>
              <a:rPr lang="de-CH" sz="6000" b="1" dirty="0" err="1" smtClean="0"/>
              <a:t>nonusers</a:t>
            </a:r>
            <a:r>
              <a:rPr lang="de-CH" sz="6000" dirty="0" smtClean="0"/>
              <a:t>)</a:t>
            </a:r>
          </a:p>
          <a:p>
            <a:pPr lvl="1"/>
            <a:r>
              <a:rPr lang="de-CH" sz="6000" dirty="0" err="1" smtClean="0"/>
              <a:t>Statin</a:t>
            </a:r>
            <a:r>
              <a:rPr lang="de-CH" sz="6000" dirty="0" smtClean="0"/>
              <a:t> </a:t>
            </a:r>
            <a:r>
              <a:rPr lang="de-CH" sz="6000" dirty="0" err="1" smtClean="0"/>
              <a:t>use</a:t>
            </a:r>
            <a:r>
              <a:rPr lang="de-CH" sz="6000" dirty="0" smtClean="0"/>
              <a:t> was </a:t>
            </a:r>
            <a:r>
              <a:rPr lang="de-CH" sz="6000" dirty="0" err="1" smtClean="0"/>
              <a:t>associated</a:t>
            </a:r>
            <a:r>
              <a:rPr lang="de-CH" sz="6000" dirty="0" smtClean="0"/>
              <a:t> </a:t>
            </a:r>
            <a:r>
              <a:rPr lang="de-CH" sz="6000" dirty="0" err="1" smtClean="0"/>
              <a:t>with</a:t>
            </a:r>
            <a:r>
              <a:rPr lang="de-CH" sz="6000" dirty="0" smtClean="0"/>
              <a:t> a   </a:t>
            </a:r>
            <a:r>
              <a:rPr lang="de-CH" sz="6000" dirty="0" err="1" smtClean="0"/>
              <a:t>risk</a:t>
            </a:r>
            <a:r>
              <a:rPr lang="de-CH" sz="6000" dirty="0" smtClean="0"/>
              <a:t> </a:t>
            </a:r>
            <a:r>
              <a:rPr lang="de-CH" sz="6000" dirty="0" err="1" smtClean="0"/>
              <a:t>of</a:t>
            </a:r>
            <a:r>
              <a:rPr lang="de-CH" sz="6000" dirty="0" smtClean="0"/>
              <a:t> </a:t>
            </a:r>
            <a:r>
              <a:rPr lang="de-CH" sz="6000" dirty="0" err="1" smtClean="0"/>
              <a:t>death</a:t>
            </a:r>
            <a:r>
              <a:rPr lang="de-CH" sz="6000" dirty="0" smtClean="0"/>
              <a:t> (HR 0.56; 95% CI)</a:t>
            </a:r>
          </a:p>
          <a:p>
            <a:pPr lvl="1"/>
            <a:endParaRPr lang="de-CH" dirty="0"/>
          </a:p>
          <a:p>
            <a:pPr marL="0" indent="0">
              <a:buNone/>
            </a:pPr>
            <a:r>
              <a:rPr lang="de-CH" sz="6100" b="1" dirty="0">
                <a:solidFill>
                  <a:srgbClr val="008000"/>
                </a:solidFill>
              </a:rPr>
              <a:t>HCC </a:t>
            </a:r>
            <a:r>
              <a:rPr lang="de-CH" sz="6100" b="1" dirty="0" err="1">
                <a:solidFill>
                  <a:srgbClr val="008000"/>
                </a:solidFill>
              </a:rPr>
              <a:t>and</a:t>
            </a:r>
            <a:r>
              <a:rPr lang="de-CH" sz="6100" b="1" dirty="0">
                <a:solidFill>
                  <a:srgbClr val="008000"/>
                </a:solidFill>
              </a:rPr>
              <a:t> OLT</a:t>
            </a:r>
          </a:p>
          <a:p>
            <a:pPr lvl="1"/>
            <a:r>
              <a:rPr lang="de-CH" sz="6200" dirty="0" err="1"/>
              <a:t>Statin</a:t>
            </a:r>
            <a:r>
              <a:rPr lang="de-CH" sz="6200" dirty="0"/>
              <a:t> </a:t>
            </a:r>
            <a:r>
              <a:rPr lang="de-CH" sz="6200" dirty="0" err="1"/>
              <a:t>use</a:t>
            </a:r>
            <a:r>
              <a:rPr lang="de-CH" sz="6200" dirty="0"/>
              <a:t> </a:t>
            </a:r>
            <a:r>
              <a:rPr lang="de-CH" sz="6200" dirty="0" err="1"/>
              <a:t>associated</a:t>
            </a:r>
            <a:r>
              <a:rPr lang="de-CH" sz="6200" dirty="0"/>
              <a:t> </a:t>
            </a:r>
            <a:r>
              <a:rPr lang="de-CH" sz="6200" dirty="0" err="1"/>
              <a:t>with</a:t>
            </a:r>
            <a:r>
              <a:rPr lang="de-CH" sz="6200" dirty="0"/>
              <a:t> a </a:t>
            </a:r>
            <a:r>
              <a:rPr lang="de-CH" sz="6200" dirty="0" err="1"/>
              <a:t>significant</a:t>
            </a:r>
            <a:r>
              <a:rPr lang="de-CH" sz="6200" dirty="0"/>
              <a:t>    </a:t>
            </a:r>
            <a:r>
              <a:rPr lang="de-CH" sz="6200" dirty="0" smtClean="0"/>
              <a:t> </a:t>
            </a:r>
            <a:r>
              <a:rPr lang="de-CH" sz="6200" dirty="0" err="1"/>
              <a:t>risk</a:t>
            </a:r>
            <a:r>
              <a:rPr lang="de-CH" sz="6200" dirty="0"/>
              <a:t> </a:t>
            </a:r>
            <a:r>
              <a:rPr lang="de-CH" sz="6200" dirty="0" err="1"/>
              <a:t>of</a:t>
            </a:r>
            <a:r>
              <a:rPr lang="de-CH" sz="6200" dirty="0"/>
              <a:t> </a:t>
            </a:r>
            <a:r>
              <a:rPr lang="de-CH" sz="6200" dirty="0" err="1"/>
              <a:t>development</a:t>
            </a:r>
            <a:r>
              <a:rPr lang="de-CH" sz="6200" dirty="0"/>
              <a:t> </a:t>
            </a:r>
            <a:r>
              <a:rPr lang="de-CH" sz="6200" dirty="0" err="1"/>
              <a:t>of</a:t>
            </a:r>
            <a:r>
              <a:rPr lang="de-CH" sz="6200" dirty="0"/>
              <a:t> HCC </a:t>
            </a:r>
            <a:r>
              <a:rPr lang="de-CH" sz="6200" dirty="0" err="1"/>
              <a:t>and</a:t>
            </a:r>
            <a:r>
              <a:rPr lang="de-CH" sz="6200" dirty="0"/>
              <a:t> </a:t>
            </a:r>
            <a:r>
              <a:rPr lang="de-CH" sz="6200" dirty="0" err="1"/>
              <a:t>lower</a:t>
            </a:r>
            <a:r>
              <a:rPr lang="de-CH" sz="6200" dirty="0"/>
              <a:t> rate </a:t>
            </a:r>
            <a:r>
              <a:rPr lang="de-CH" sz="6200" dirty="0" err="1"/>
              <a:t>of</a:t>
            </a:r>
            <a:r>
              <a:rPr lang="de-CH" sz="6200" dirty="0"/>
              <a:t> OLT</a:t>
            </a:r>
          </a:p>
          <a:p>
            <a:pPr marL="0" indent="0">
              <a:buNone/>
            </a:pPr>
            <a:endParaRPr lang="de-CH" b="1" dirty="0"/>
          </a:p>
          <a:p>
            <a:pPr marL="457200" lvl="1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	</a:t>
            </a:r>
            <a:endParaRPr lang="de-CH" dirty="0"/>
          </a:p>
        </p:txBody>
      </p:sp>
      <p:sp>
        <p:nvSpPr>
          <p:cNvPr id="4" name="Pfeil nach unten 3"/>
          <p:cNvSpPr/>
          <p:nvPr/>
        </p:nvSpPr>
        <p:spPr>
          <a:xfrm flipH="1">
            <a:off x="4644008" y="3501008"/>
            <a:ext cx="45719" cy="216024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6600"/>
              </a:solidFill>
            </a:endParaRPr>
          </a:p>
        </p:txBody>
      </p:sp>
      <p:sp>
        <p:nvSpPr>
          <p:cNvPr id="5" name="Pfeil nach unten 4"/>
          <p:cNvSpPr/>
          <p:nvPr/>
        </p:nvSpPr>
        <p:spPr>
          <a:xfrm>
            <a:off x="6516216" y="2060848"/>
            <a:ext cx="45719" cy="216024"/>
          </a:xfrm>
          <a:prstGeom prst="downArrow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Pfeil nach unten 5"/>
          <p:cNvSpPr/>
          <p:nvPr/>
        </p:nvSpPr>
        <p:spPr>
          <a:xfrm>
            <a:off x="5364088" y="4365104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30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7"/>
    </mc:Choice>
    <mc:Fallback xmlns="">
      <p:transition xmlns:p14="http://schemas.microsoft.com/office/powerpoint/2010/main" spd="slow" advTm="169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29a0250-9adf-4917-850b-c1496369cd1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583</Words>
  <Application>Microsoft Office PowerPoint</Application>
  <PresentationFormat>Bildschirmpräsentation (4:3)</PresentationFormat>
  <Paragraphs>87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Galathea</vt:lpstr>
      <vt:lpstr>Statins are associated with a decreased risk of decompensation and death in veterans with hepatitis C-related compensated cirrhosis                                     prepared by                                                                                               Paulina Sypniewska</vt:lpstr>
      <vt:lpstr>Statins’ effect on decompensation and survival times in compensated cirrhosis </vt:lpstr>
      <vt:lpstr>Statins’ effect on decompensation and survival times in compensated cirrhosis </vt:lpstr>
      <vt:lpstr>Statins’ effect on decompensation and survival times in compensated cirrhosis </vt:lpstr>
      <vt:lpstr>Statins’ effect on decompensation and survival times in compensated cirrhosis </vt:lpstr>
      <vt:lpstr>Statins’ effect on decompensation and survival times in compensated cirrhosis </vt:lpstr>
      <vt:lpstr>Statins’ effect on decompensation and survival times in compensated cirrhosis </vt:lpstr>
      <vt:lpstr>Statins’ effect on decompensation and survival times in compensated cirrhosis </vt:lpstr>
      <vt:lpstr>40% lower risk of decomepnsation and death with statin use among HCV-related compensated cirrhosis</vt:lpstr>
      <vt:lpstr>40% lower risk of decomepnsation and death with statin use among HCV-related compensated cirrhosis</vt:lpstr>
      <vt:lpstr>40% lower risk of decomepnsation and death with statin use among HCV-related compensated cirrhosis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Club</dc:title>
  <dc:creator>Sypniewska, Paulina</dc:creator>
  <cp:lastModifiedBy>Sypniewska, Paulina</cp:lastModifiedBy>
  <cp:revision>40</cp:revision>
  <dcterms:created xsi:type="dcterms:W3CDTF">2016-02-22T12:49:23Z</dcterms:created>
  <dcterms:modified xsi:type="dcterms:W3CDTF">2016-02-24T15:09:12Z</dcterms:modified>
</cp:coreProperties>
</file>