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62" r:id="rId7"/>
    <p:sldId id="265" r:id="rId8"/>
    <p:sldId id="260" r:id="rId9"/>
    <p:sldId id="266" r:id="rId10"/>
    <p:sldId id="263" r:id="rId11"/>
    <p:sldId id="267" r:id="rId12"/>
    <p:sldId id="268" r:id="rId13"/>
    <p:sldId id="264" r:id="rId14"/>
  </p:sldIdLst>
  <p:sldSz cx="9144000" cy="6858000" type="screen4x3"/>
  <p:notesSz cx="6858000" cy="9144000"/>
  <p:custDataLst>
    <p:tags r:id="rId15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23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44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67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47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65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69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28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73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56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84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7AAE4-127A-9649-BC08-C6C45398E0EA}" type="datetimeFigureOut">
              <a:rPr lang="fr-FR" smtClean="0"/>
              <a:t>30/05/2016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5FBDF-5CA2-8245-A215-001828BF845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47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85830"/>
            <a:ext cx="7772400" cy="1470025"/>
          </a:xfrm>
        </p:spPr>
        <p:txBody>
          <a:bodyPr>
            <a:normAutofit/>
          </a:bodyPr>
          <a:lstStyle/>
          <a:p>
            <a:r>
              <a:rPr lang="fr-FR" dirty="0" err="1" smtClean="0"/>
              <a:t>Renal</a:t>
            </a:r>
            <a:r>
              <a:rPr lang="fr-FR" dirty="0" smtClean="0"/>
              <a:t> </a:t>
            </a:r>
            <a:r>
              <a:rPr lang="fr-FR" dirty="0" err="1" smtClean="0"/>
              <a:t>dysfunction</a:t>
            </a:r>
            <a:r>
              <a:rPr lang="fr-FR" dirty="0" smtClean="0"/>
              <a:t> in patients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jaundice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26" y="2032001"/>
            <a:ext cx="6035888" cy="43253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6505770"/>
            <a:ext cx="22225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27625" b="-27625"/>
          <a:stretch>
            <a:fillRect/>
          </a:stretch>
        </p:blipFill>
        <p:spPr>
          <a:xfrm>
            <a:off x="694434" y="-493313"/>
            <a:ext cx="6403956" cy="352192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53" y="2552897"/>
            <a:ext cx="3225800" cy="4000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298134" y="3545016"/>
            <a:ext cx="4339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Bile </a:t>
            </a:r>
            <a:r>
              <a:rPr lang="fr-FR" b="1" dirty="0" err="1" smtClean="0"/>
              <a:t>cast</a:t>
            </a:r>
            <a:r>
              <a:rPr lang="fr-FR" b="1" dirty="0" smtClean="0"/>
              <a:t> </a:t>
            </a:r>
            <a:r>
              <a:rPr lang="fr-FR" b="1" dirty="0" err="1"/>
              <a:t>nephropathy</a:t>
            </a:r>
            <a:r>
              <a:rPr lang="fr-FR" b="1" dirty="0"/>
              <a:t> </a:t>
            </a:r>
            <a:r>
              <a:rPr lang="fr-FR" dirty="0" err="1"/>
              <a:t>is</a:t>
            </a:r>
            <a:r>
              <a:rPr lang="fr-FR" dirty="0"/>
              <a:t> an important </a:t>
            </a:r>
            <a:r>
              <a:rPr lang="fr-FR" dirty="0" err="1"/>
              <a:t>pathologic</a:t>
            </a:r>
            <a:r>
              <a:rPr lang="fr-FR" dirty="0"/>
              <a:t> </a:t>
            </a:r>
            <a:r>
              <a:rPr lang="fr-FR" dirty="0" err="1"/>
              <a:t>entity</a:t>
            </a:r>
            <a:r>
              <a:rPr lang="fr-FR" dirty="0"/>
              <a:t> 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It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occur</a:t>
            </a:r>
            <a:r>
              <a:rPr lang="fr-FR" dirty="0"/>
              <a:t> in a </a:t>
            </a:r>
            <a:r>
              <a:rPr lang="fr-FR" dirty="0" err="1"/>
              <a:t>wide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of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disorders</a:t>
            </a:r>
            <a:r>
              <a:rPr lang="fr-FR" dirty="0"/>
              <a:t> and in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pediatric</a:t>
            </a:r>
            <a:r>
              <a:rPr lang="fr-FR" dirty="0"/>
              <a:t> and </a:t>
            </a:r>
            <a:r>
              <a:rPr lang="fr-FR" dirty="0" err="1"/>
              <a:t>adult</a:t>
            </a:r>
            <a:r>
              <a:rPr lang="fr-FR" dirty="0"/>
              <a:t> population as </a:t>
            </a:r>
            <a:r>
              <a:rPr lang="fr-FR" dirty="0" err="1"/>
              <a:t>well</a:t>
            </a:r>
            <a:r>
              <a:rPr lang="fr-FR" dirty="0"/>
              <a:t> as in patients </a:t>
            </a:r>
            <a:r>
              <a:rPr lang="fr-FR" dirty="0" err="1"/>
              <a:t>with</a:t>
            </a:r>
            <a:r>
              <a:rPr lang="fr-FR" dirty="0"/>
              <a:t> or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cirrhosis</a:t>
            </a:r>
            <a:r>
              <a:rPr lang="fr-FR" dirty="0"/>
              <a:t>. 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2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 a </a:t>
            </a:r>
            <a:r>
              <a:rPr lang="fr-FR" dirty="0" err="1" smtClean="0"/>
              <a:t>clinical</a:t>
            </a:r>
            <a:r>
              <a:rPr lang="fr-FR" dirty="0" smtClean="0"/>
              <a:t> setting?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CBDL mouse model = model for the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form</a:t>
            </a:r>
            <a:r>
              <a:rPr lang="fr-FR" dirty="0" smtClean="0"/>
              <a:t> of obstructive </a:t>
            </a:r>
            <a:r>
              <a:rPr lang="fr-FR" dirty="0" err="1" smtClean="0"/>
              <a:t>cholestasis</a:t>
            </a:r>
            <a:r>
              <a:rPr lang="fr-FR" dirty="0" smtClean="0"/>
              <a:t> and </a:t>
            </a:r>
            <a:r>
              <a:rPr lang="fr-FR" dirty="0" err="1" smtClean="0"/>
              <a:t>presumably</a:t>
            </a:r>
            <a:r>
              <a:rPr lang="fr-FR" dirty="0" smtClean="0"/>
              <a:t> the </a:t>
            </a:r>
            <a:r>
              <a:rPr lang="fr-FR" dirty="0" err="1" smtClean="0"/>
              <a:t>highest</a:t>
            </a:r>
            <a:r>
              <a:rPr lang="fr-FR" dirty="0" smtClean="0"/>
              <a:t> </a:t>
            </a:r>
            <a:r>
              <a:rPr lang="fr-FR" dirty="0" err="1" smtClean="0"/>
              <a:t>degree</a:t>
            </a:r>
            <a:r>
              <a:rPr lang="fr-FR" dirty="0" smtClean="0"/>
              <a:t> of alternative </a:t>
            </a:r>
            <a:r>
              <a:rPr lang="fr-FR" dirty="0" err="1" smtClean="0"/>
              <a:t>renal</a:t>
            </a:r>
            <a:r>
              <a:rPr lang="fr-FR" dirty="0" smtClean="0"/>
              <a:t> bile </a:t>
            </a:r>
            <a:r>
              <a:rPr lang="fr-FR" dirty="0" err="1" smtClean="0"/>
              <a:t>acid</a:t>
            </a:r>
            <a:r>
              <a:rPr lang="fr-FR" dirty="0" smtClean="0"/>
              <a:t> </a:t>
            </a:r>
            <a:r>
              <a:rPr lang="fr-FR" dirty="0" err="1" smtClean="0"/>
              <a:t>excretion</a:t>
            </a:r>
            <a:endParaRPr lang="fr-FR" dirty="0" smtClean="0"/>
          </a:p>
          <a:p>
            <a:pPr>
              <a:buFont typeface="Wingdings" charset="0"/>
              <a:buChar char="à"/>
            </a:pPr>
            <a:r>
              <a:rPr lang="fr-FR" dirty="0" err="1" smtClean="0">
                <a:sym typeface="Wingdings"/>
              </a:rPr>
              <a:t>Only</a:t>
            </a:r>
            <a:r>
              <a:rPr lang="fr-FR" dirty="0" smtClean="0">
                <a:sym typeface="Wingdings"/>
              </a:rPr>
              <a:t> in part comparable to </a:t>
            </a:r>
            <a:r>
              <a:rPr lang="fr-FR" dirty="0" err="1" smtClean="0">
                <a:sym typeface="Wingdings"/>
              </a:rPr>
              <a:t>what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we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found</a:t>
            </a:r>
            <a:r>
              <a:rPr lang="fr-FR" dirty="0" smtClean="0">
                <a:sym typeface="Wingdings"/>
              </a:rPr>
              <a:t> in </a:t>
            </a:r>
            <a:r>
              <a:rPr lang="fr-FR" dirty="0" err="1" smtClean="0">
                <a:sym typeface="Wingdings"/>
              </a:rPr>
              <a:t>humans</a:t>
            </a:r>
            <a:endParaRPr lang="fr-FR" dirty="0" smtClean="0">
              <a:sym typeface="Wingdings"/>
            </a:endParaRPr>
          </a:p>
          <a:p>
            <a:r>
              <a:rPr lang="fr-FR" dirty="0" err="1" smtClean="0">
                <a:sym typeface="Wingdings"/>
              </a:rPr>
              <a:t>Cholemic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nephropathy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is</a:t>
            </a:r>
            <a:r>
              <a:rPr lang="fr-FR" dirty="0" smtClean="0">
                <a:sym typeface="Wingdings"/>
              </a:rPr>
              <a:t> an important and </a:t>
            </a:r>
            <a:r>
              <a:rPr lang="fr-FR" dirty="0" err="1" smtClean="0">
                <a:sym typeface="Wingdings"/>
              </a:rPr>
              <a:t>probably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overlooked</a:t>
            </a:r>
            <a:r>
              <a:rPr lang="fr-FR" dirty="0" smtClean="0">
                <a:sym typeface="Wingdings"/>
              </a:rPr>
              <a:t> condition</a:t>
            </a:r>
          </a:p>
          <a:p>
            <a:pPr>
              <a:buFont typeface="Wingdings" charset="0"/>
              <a:buChar char="à"/>
            </a:pPr>
            <a:r>
              <a:rPr lang="fr-FR" dirty="0" smtClean="0">
                <a:sym typeface="Wingdings"/>
              </a:rPr>
              <a:t>Limited </a:t>
            </a:r>
            <a:r>
              <a:rPr lang="fr-FR" dirty="0" err="1" smtClean="0">
                <a:sym typeface="Wingdings"/>
              </a:rPr>
              <a:t>recent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clinical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evidence</a:t>
            </a:r>
            <a:r>
              <a:rPr lang="fr-FR" dirty="0" smtClean="0">
                <a:sym typeface="Wingdings"/>
              </a:rPr>
              <a:t> for the </a:t>
            </a:r>
            <a:r>
              <a:rPr lang="fr-FR" dirty="0" err="1" smtClean="0">
                <a:sym typeface="Wingdings"/>
              </a:rPr>
              <a:t>clinical</a:t>
            </a:r>
            <a:r>
              <a:rPr lang="fr-FR" dirty="0" smtClean="0">
                <a:sym typeface="Wingdings"/>
              </a:rPr>
              <a:t> relevance of CN in </a:t>
            </a:r>
            <a:r>
              <a:rPr lang="fr-FR" dirty="0" err="1" smtClean="0">
                <a:sym typeface="Wingdings"/>
              </a:rPr>
              <a:t>daily</a:t>
            </a:r>
            <a:r>
              <a:rPr lang="fr-FR" dirty="0" smtClean="0">
                <a:sym typeface="Wingdings"/>
              </a:rPr>
              <a:t> practice</a:t>
            </a:r>
          </a:p>
          <a:p>
            <a:pPr lvl="1"/>
            <a:r>
              <a:rPr lang="fr-FR" dirty="0" err="1" smtClean="0">
                <a:sym typeface="Wingdings"/>
              </a:rPr>
              <a:t>Kidney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biopsy</a:t>
            </a:r>
            <a:r>
              <a:rPr lang="fr-FR" dirty="0" smtClean="0">
                <a:sym typeface="Wingdings"/>
              </a:rPr>
              <a:t> or </a:t>
            </a:r>
            <a:r>
              <a:rPr lang="fr-FR" dirty="0" err="1" smtClean="0">
                <a:sym typeface="Wingdings"/>
              </a:rPr>
              <a:t>autopsy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studies</a:t>
            </a:r>
            <a:r>
              <a:rPr lang="fr-FR" dirty="0" smtClean="0">
                <a:sym typeface="Wingdings"/>
              </a:rPr>
              <a:t> are </a:t>
            </a:r>
            <a:r>
              <a:rPr lang="fr-FR" dirty="0" err="1" smtClean="0">
                <a:sym typeface="Wingdings"/>
              </a:rPr>
              <a:t>needed</a:t>
            </a:r>
            <a:r>
              <a:rPr lang="fr-FR" dirty="0" smtClean="0">
                <a:sym typeface="Wingdings"/>
              </a:rPr>
              <a:t> for the </a:t>
            </a:r>
            <a:r>
              <a:rPr lang="fr-FR" dirty="0" err="1" smtClean="0">
                <a:sym typeface="Wingdings"/>
              </a:rPr>
              <a:t>diagnosis</a:t>
            </a:r>
            <a:r>
              <a:rPr lang="fr-FR" dirty="0" smtClean="0">
                <a:sym typeface="Wingdings"/>
              </a:rPr>
              <a:t> of CN</a:t>
            </a:r>
          </a:p>
          <a:p>
            <a:pPr lvl="1"/>
            <a:r>
              <a:rPr lang="fr-FR" dirty="0" smtClean="0">
                <a:sym typeface="Wingdings"/>
              </a:rPr>
              <a:t>New </a:t>
            </a:r>
            <a:r>
              <a:rPr lang="fr-FR" dirty="0" err="1" smtClean="0">
                <a:sym typeface="Wingdings"/>
              </a:rPr>
              <a:t>strategies</a:t>
            </a:r>
            <a:r>
              <a:rPr lang="fr-FR" dirty="0" smtClean="0">
                <a:sym typeface="Wingdings"/>
              </a:rPr>
              <a:t> for diagnostic</a:t>
            </a:r>
          </a:p>
          <a:p>
            <a:pPr lvl="1"/>
            <a:r>
              <a:rPr lang="fr-FR" dirty="0" smtClean="0">
                <a:sym typeface="Wingdings"/>
              </a:rPr>
              <a:t>New </a:t>
            </a:r>
            <a:r>
              <a:rPr lang="fr-FR" dirty="0" err="1" smtClean="0">
                <a:sym typeface="Wingdings"/>
              </a:rPr>
              <a:t>studies</a:t>
            </a:r>
            <a:r>
              <a:rPr lang="fr-FR" dirty="0" smtClean="0">
                <a:sym typeface="Wingdings"/>
              </a:rPr>
              <a:t> to </a:t>
            </a:r>
            <a:r>
              <a:rPr lang="fr-FR" dirty="0" err="1" smtClean="0">
                <a:sym typeface="Wingdings"/>
              </a:rPr>
              <a:t>determine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clinical</a:t>
            </a:r>
            <a:r>
              <a:rPr lang="fr-FR" dirty="0" smtClean="0">
                <a:sym typeface="Wingdings"/>
              </a:rPr>
              <a:t> management and </a:t>
            </a:r>
            <a:r>
              <a:rPr lang="fr-FR" dirty="0" err="1" smtClean="0">
                <a:sym typeface="Wingdings"/>
              </a:rPr>
              <a:t>prognosis</a:t>
            </a:r>
            <a:endParaRPr lang="fr-FR" dirty="0" smtClean="0">
              <a:sym typeface="Wingdings"/>
            </a:endParaRPr>
          </a:p>
          <a:p>
            <a:pPr lvl="1"/>
            <a:endParaRPr lang="fr-FR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247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err="1" smtClean="0"/>
              <a:t>Cholemic</a:t>
            </a:r>
            <a:r>
              <a:rPr lang="fr-FR" sz="2400" dirty="0" smtClean="0"/>
              <a:t> </a:t>
            </a:r>
            <a:r>
              <a:rPr lang="fr-FR" sz="2400" dirty="0" err="1" smtClean="0"/>
              <a:t>nephropathy</a:t>
            </a:r>
            <a:r>
              <a:rPr lang="fr-FR" sz="2400" dirty="0" smtClean="0"/>
              <a:t>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considered</a:t>
            </a:r>
            <a:r>
              <a:rPr lang="fr-FR" sz="2400" dirty="0" smtClean="0"/>
              <a:t> in a </a:t>
            </a:r>
            <a:r>
              <a:rPr lang="fr-FR" sz="2400" dirty="0" err="1" smtClean="0"/>
              <a:t>kidney</a:t>
            </a:r>
            <a:r>
              <a:rPr lang="fr-FR" sz="2400" dirty="0" smtClean="0"/>
              <a:t> </a:t>
            </a:r>
            <a:r>
              <a:rPr lang="fr-FR" sz="2400" dirty="0" err="1" smtClean="0"/>
              <a:t>lesion</a:t>
            </a:r>
            <a:r>
              <a:rPr lang="fr-FR" sz="2400" dirty="0" smtClean="0"/>
              <a:t> </a:t>
            </a:r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occurs</a:t>
            </a:r>
            <a:r>
              <a:rPr lang="fr-FR" sz="2400" dirty="0" smtClean="0"/>
              <a:t> in patients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underlying</a:t>
            </a:r>
            <a:r>
              <a:rPr lang="fr-FR" sz="2400" dirty="0" smtClean="0"/>
              <a:t> </a:t>
            </a:r>
            <a:r>
              <a:rPr lang="fr-FR" sz="2400" dirty="0" err="1" smtClean="0"/>
              <a:t>liver</a:t>
            </a:r>
            <a:r>
              <a:rPr lang="fr-FR" sz="2400" dirty="0" smtClean="0"/>
              <a:t> </a:t>
            </a:r>
            <a:r>
              <a:rPr lang="fr-FR" sz="2400" dirty="0" err="1" smtClean="0"/>
              <a:t>disease</a:t>
            </a:r>
            <a:r>
              <a:rPr lang="fr-FR" sz="2400" dirty="0" smtClean="0"/>
              <a:t> </a:t>
            </a:r>
            <a:r>
              <a:rPr lang="fr-FR" sz="2400" dirty="0" err="1" smtClean="0"/>
              <a:t>characterized</a:t>
            </a:r>
            <a:r>
              <a:rPr lang="fr-FR" sz="2400" dirty="0" smtClean="0"/>
              <a:t> by </a:t>
            </a:r>
            <a:r>
              <a:rPr lang="fr-FR" sz="2400" dirty="0" err="1" smtClean="0"/>
              <a:t>cholestatic</a:t>
            </a:r>
            <a:r>
              <a:rPr lang="fr-FR" sz="2400" dirty="0" smtClean="0"/>
              <a:t> </a:t>
            </a:r>
            <a:r>
              <a:rPr lang="fr-FR" sz="2400" dirty="0" err="1" smtClean="0"/>
              <a:t>jaundice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severe</a:t>
            </a:r>
            <a:r>
              <a:rPr lang="fr-FR" sz="2400" dirty="0" smtClean="0"/>
              <a:t> </a:t>
            </a:r>
            <a:r>
              <a:rPr lang="fr-FR" sz="2400" dirty="0" err="1" smtClean="0"/>
              <a:t>hyperbilirubinemia</a:t>
            </a:r>
            <a:endParaRPr lang="fr-FR" sz="2400" dirty="0" smtClean="0"/>
          </a:p>
          <a:p>
            <a:r>
              <a:rPr lang="fr-FR" sz="2400" dirty="0"/>
              <a:t>Bile </a:t>
            </a:r>
            <a:r>
              <a:rPr lang="fr-FR" sz="2400" dirty="0" err="1"/>
              <a:t>casts</a:t>
            </a:r>
            <a:r>
              <a:rPr lang="fr-FR" sz="2400" dirty="0"/>
              <a:t> </a:t>
            </a:r>
            <a:r>
              <a:rPr lang="fr-FR" sz="2400" dirty="0" err="1"/>
              <a:t>appear</a:t>
            </a:r>
            <a:r>
              <a:rPr lang="fr-FR" sz="2400" dirty="0"/>
              <a:t> to </a:t>
            </a:r>
            <a:r>
              <a:rPr lang="fr-FR" sz="2400" dirty="0" err="1"/>
              <a:t>be</a:t>
            </a:r>
            <a:r>
              <a:rPr lang="fr-FR" sz="2400" dirty="0"/>
              <a:t> a </a:t>
            </a:r>
            <a:r>
              <a:rPr lang="fr-FR" sz="2400" dirty="0" err="1"/>
              <a:t>poor</a:t>
            </a:r>
            <a:r>
              <a:rPr lang="fr-FR" sz="2400" dirty="0"/>
              <a:t> </a:t>
            </a:r>
            <a:r>
              <a:rPr lang="fr-FR" sz="2400" dirty="0" err="1"/>
              <a:t>prognostic</a:t>
            </a:r>
            <a:r>
              <a:rPr lang="fr-FR" sz="2400" dirty="0"/>
              <a:t> </a:t>
            </a:r>
            <a:r>
              <a:rPr lang="fr-FR" sz="2400" dirty="0" err="1"/>
              <a:t>finding</a:t>
            </a:r>
            <a:r>
              <a:rPr lang="fr-FR" sz="2400" dirty="0"/>
              <a:t> </a:t>
            </a:r>
            <a:r>
              <a:rPr lang="fr-FR" sz="2400" dirty="0" smtClean="0"/>
              <a:t>but </a:t>
            </a:r>
            <a:r>
              <a:rPr lang="fr-FR" sz="2400" dirty="0" err="1"/>
              <a:t>this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due in part to the </a:t>
            </a:r>
            <a:r>
              <a:rPr lang="fr-FR" sz="2400" dirty="0" err="1"/>
              <a:t>preponderance</a:t>
            </a:r>
            <a:r>
              <a:rPr lang="fr-FR" sz="2400" dirty="0"/>
              <a:t> of </a:t>
            </a:r>
            <a:r>
              <a:rPr lang="fr-FR" sz="2400" dirty="0" err="1"/>
              <a:t>autopsy</a:t>
            </a:r>
            <a:r>
              <a:rPr lang="fr-FR" sz="2400" dirty="0"/>
              <a:t> </a:t>
            </a:r>
            <a:r>
              <a:rPr lang="fr-FR" sz="2400" dirty="0" err="1"/>
              <a:t>studies</a:t>
            </a:r>
            <a:r>
              <a:rPr lang="fr-FR" sz="2400" dirty="0"/>
              <a:t> </a:t>
            </a:r>
            <a:endParaRPr lang="fr-FR" sz="2400" dirty="0" smtClean="0"/>
          </a:p>
          <a:p>
            <a:r>
              <a:rPr lang="fr-FR" sz="2400" dirty="0"/>
              <a:t>M</a:t>
            </a:r>
            <a:r>
              <a:rPr lang="fr-FR" sz="2400" dirty="0" smtClean="0"/>
              <a:t>ore </a:t>
            </a:r>
            <a:r>
              <a:rPr lang="fr-FR" sz="2400" dirty="0" err="1"/>
              <a:t>kidney</a:t>
            </a:r>
            <a:r>
              <a:rPr lang="fr-FR" sz="2400" dirty="0"/>
              <a:t> biopsies and </a:t>
            </a:r>
            <a:r>
              <a:rPr lang="fr-FR" sz="2400" dirty="0" err="1"/>
              <a:t>additional</a:t>
            </a:r>
            <a:r>
              <a:rPr lang="fr-FR" sz="2400" dirty="0"/>
              <a:t> </a:t>
            </a:r>
            <a:r>
              <a:rPr lang="fr-FR" sz="2400" dirty="0" err="1"/>
              <a:t>studies</a:t>
            </a:r>
            <a:r>
              <a:rPr lang="fr-FR" sz="2400" dirty="0"/>
              <a:t> </a:t>
            </a:r>
            <a:r>
              <a:rPr lang="fr-FR" sz="2400" dirty="0" err="1"/>
              <a:t>need</a:t>
            </a:r>
            <a:r>
              <a:rPr lang="fr-FR" sz="2400" dirty="0"/>
              <a:t> to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performed</a:t>
            </a:r>
            <a:r>
              <a:rPr lang="fr-FR" sz="2400" dirty="0"/>
              <a:t> to </a:t>
            </a:r>
            <a:r>
              <a:rPr lang="fr-FR" sz="2400" dirty="0" err="1"/>
              <a:t>determine</a:t>
            </a:r>
            <a:r>
              <a:rPr lang="fr-FR" sz="2400" dirty="0"/>
              <a:t> </a:t>
            </a:r>
            <a:r>
              <a:rPr lang="fr-FR" sz="2400" dirty="0" err="1"/>
              <a:t>whether</a:t>
            </a:r>
            <a:r>
              <a:rPr lang="fr-FR" sz="2400" dirty="0"/>
              <a:t> </a:t>
            </a:r>
            <a:r>
              <a:rPr lang="fr-FR" sz="2400" dirty="0" err="1"/>
              <a:t>this</a:t>
            </a:r>
            <a:r>
              <a:rPr lang="fr-FR" sz="2400" dirty="0"/>
              <a:t> </a:t>
            </a:r>
            <a:r>
              <a:rPr lang="fr-FR" sz="2400" dirty="0" err="1"/>
              <a:t>finding</a:t>
            </a:r>
            <a:r>
              <a:rPr lang="fr-FR" sz="2400" dirty="0"/>
              <a:t> </a:t>
            </a:r>
            <a:r>
              <a:rPr lang="fr-FR" sz="2400" dirty="0" err="1"/>
              <a:t>can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further</a:t>
            </a:r>
            <a:r>
              <a:rPr lang="fr-FR" sz="2400" dirty="0"/>
              <a:t> </a:t>
            </a:r>
            <a:r>
              <a:rPr lang="fr-FR" sz="2400" dirty="0" err="1"/>
              <a:t>refined</a:t>
            </a:r>
            <a:r>
              <a:rPr lang="fr-FR" sz="2400" dirty="0"/>
              <a:t> for </a:t>
            </a:r>
            <a:r>
              <a:rPr lang="fr-FR" sz="2400" dirty="0" err="1"/>
              <a:t>clinical</a:t>
            </a:r>
            <a:r>
              <a:rPr lang="fr-FR" sz="2400" dirty="0"/>
              <a:t> management. </a:t>
            </a:r>
          </a:p>
        </p:txBody>
      </p:sp>
    </p:spTree>
    <p:extLst>
      <p:ext uri="{BB962C8B-B14F-4D97-AF65-F5344CB8AC3E}">
        <p14:creationId xmlns:p14="http://schemas.microsoft.com/office/powerpoint/2010/main" val="22425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sz="2400" dirty="0" smtClean="0"/>
              <a:t>R.L. Luciano, E. </a:t>
            </a:r>
            <a:r>
              <a:rPr lang="fr-FR" sz="2400" dirty="0" err="1" smtClean="0"/>
              <a:t>Castano</a:t>
            </a:r>
            <a:r>
              <a:rPr lang="fr-FR" sz="2400" dirty="0" smtClean="0"/>
              <a:t> et al. Bile </a:t>
            </a:r>
            <a:r>
              <a:rPr lang="fr-FR" sz="2400" dirty="0" err="1"/>
              <a:t>A</a:t>
            </a:r>
            <a:r>
              <a:rPr lang="fr-FR" sz="2400" dirty="0" err="1" smtClean="0"/>
              <a:t>cid</a:t>
            </a:r>
            <a:r>
              <a:rPr lang="fr-FR" sz="2400" dirty="0" smtClean="0"/>
              <a:t> </a:t>
            </a:r>
            <a:r>
              <a:rPr lang="fr-FR" sz="2400" dirty="0" err="1"/>
              <a:t>N</a:t>
            </a:r>
            <a:r>
              <a:rPr lang="fr-FR" sz="2400" dirty="0" err="1" smtClean="0"/>
              <a:t>ephropathy</a:t>
            </a:r>
            <a:r>
              <a:rPr lang="fr-FR" sz="2400" dirty="0" smtClean="0"/>
              <a:t> in a Bodybuilder </a:t>
            </a:r>
            <a:r>
              <a:rPr lang="fr-FR" sz="2400" dirty="0" err="1" smtClean="0"/>
              <a:t>Abusing</a:t>
            </a:r>
            <a:r>
              <a:rPr lang="fr-FR" sz="2400" dirty="0" smtClean="0"/>
              <a:t> an </a:t>
            </a:r>
            <a:r>
              <a:rPr lang="fr-FR" sz="2400" dirty="0" err="1" smtClean="0"/>
              <a:t>Anabolic</a:t>
            </a:r>
            <a:r>
              <a:rPr lang="fr-FR" sz="2400" dirty="0" smtClean="0"/>
              <a:t> </a:t>
            </a:r>
            <a:r>
              <a:rPr lang="fr-FR" sz="2400" dirty="0" err="1" smtClean="0"/>
              <a:t>Androgenic</a:t>
            </a:r>
            <a:r>
              <a:rPr lang="fr-FR" sz="2400" dirty="0" smtClean="0"/>
              <a:t> </a:t>
            </a:r>
            <a:r>
              <a:rPr lang="fr-FR" sz="2400" dirty="0" err="1" smtClean="0"/>
              <a:t>Steroid</a:t>
            </a:r>
            <a:r>
              <a:rPr lang="fr-FR" sz="2400" dirty="0" smtClean="0"/>
              <a:t>. Am J </a:t>
            </a:r>
            <a:r>
              <a:rPr lang="fr-FR" sz="2400" dirty="0" err="1" smtClean="0"/>
              <a:t>Kidney</a:t>
            </a:r>
            <a:r>
              <a:rPr lang="fr-FR" sz="2400" dirty="0" smtClean="0"/>
              <a:t> Dis. 2014;64(3):473-476</a:t>
            </a:r>
          </a:p>
          <a:p>
            <a:r>
              <a:rPr lang="fr-FR" sz="2400" dirty="0" smtClean="0"/>
              <a:t>T.G. Romano, </a:t>
            </a:r>
            <a:r>
              <a:rPr lang="fr-FR" sz="2400" dirty="0" err="1" smtClean="0"/>
              <a:t>J.M.Vieira</a:t>
            </a:r>
            <a:r>
              <a:rPr lang="fr-FR" sz="2400" dirty="0" smtClean="0"/>
              <a:t> Do </a:t>
            </a:r>
            <a:r>
              <a:rPr lang="fr-FR" sz="2400" dirty="0" err="1" smtClean="0"/>
              <a:t>Biliary</a:t>
            </a:r>
            <a:r>
              <a:rPr lang="fr-FR" sz="2400" dirty="0" smtClean="0"/>
              <a:t> </a:t>
            </a:r>
            <a:r>
              <a:rPr lang="fr-FR" sz="2400" dirty="0" err="1" smtClean="0"/>
              <a:t>Salts</a:t>
            </a:r>
            <a:r>
              <a:rPr lang="fr-FR" sz="2400" dirty="0" smtClean="0"/>
              <a:t> Have a </a:t>
            </a:r>
            <a:r>
              <a:rPr lang="fr-FR" sz="2400" dirty="0" err="1" smtClean="0"/>
              <a:t>Role</a:t>
            </a:r>
            <a:r>
              <a:rPr lang="fr-FR" sz="2400" dirty="0" smtClean="0"/>
              <a:t> on Acute </a:t>
            </a:r>
            <a:r>
              <a:rPr lang="fr-FR" sz="2400" dirty="0" err="1" smtClean="0"/>
              <a:t>Kidney</a:t>
            </a:r>
            <a:r>
              <a:rPr lang="fr-FR" sz="2400" dirty="0" smtClean="0"/>
              <a:t> </a:t>
            </a:r>
            <a:r>
              <a:rPr lang="fr-FR" sz="2400" dirty="0" err="1" smtClean="0"/>
              <a:t>Injury</a:t>
            </a:r>
            <a:r>
              <a:rPr lang="fr-FR" sz="2400" dirty="0" smtClean="0"/>
              <a:t> </a:t>
            </a:r>
            <a:r>
              <a:rPr lang="fr-FR" sz="2400" dirty="0" err="1" smtClean="0"/>
              <a:t>Development</a:t>
            </a:r>
            <a:r>
              <a:rPr lang="fr-FR" sz="2400" dirty="0" smtClean="0"/>
              <a:t>? J Clin Med Res.2015;7(9):667-671</a:t>
            </a:r>
          </a:p>
          <a:p>
            <a:r>
              <a:rPr lang="fr-FR" sz="2400" dirty="0" smtClean="0"/>
              <a:t>P. </a:t>
            </a:r>
            <a:r>
              <a:rPr lang="fr-FR" sz="2400" dirty="0" err="1" smtClean="0"/>
              <a:t>Fickert</a:t>
            </a:r>
            <a:r>
              <a:rPr lang="fr-FR" sz="2400" dirty="0" smtClean="0"/>
              <a:t>, E. </a:t>
            </a:r>
            <a:r>
              <a:rPr lang="fr-FR" sz="2400" dirty="0" err="1" smtClean="0"/>
              <a:t>Krones</a:t>
            </a:r>
            <a:r>
              <a:rPr lang="fr-FR" sz="2400" dirty="0" smtClean="0"/>
              <a:t> et al. Bile </a:t>
            </a:r>
            <a:r>
              <a:rPr lang="fr-FR" sz="2400" dirty="0" err="1" smtClean="0"/>
              <a:t>Acids</a:t>
            </a:r>
            <a:r>
              <a:rPr lang="fr-FR" sz="2400" dirty="0" smtClean="0"/>
              <a:t> Trigger </a:t>
            </a:r>
            <a:r>
              <a:rPr lang="fr-FR" sz="2400" dirty="0" err="1" smtClean="0"/>
              <a:t>Cholemic</a:t>
            </a:r>
            <a:r>
              <a:rPr lang="fr-FR" sz="2400" dirty="0" smtClean="0"/>
              <a:t> </a:t>
            </a:r>
            <a:r>
              <a:rPr lang="fr-FR" sz="2400" dirty="0" err="1" smtClean="0"/>
              <a:t>Nephropathy</a:t>
            </a:r>
            <a:r>
              <a:rPr lang="fr-FR" sz="2400" dirty="0" smtClean="0"/>
              <a:t> in Common Bile-</a:t>
            </a:r>
            <a:r>
              <a:rPr lang="fr-FR" sz="2400" dirty="0" err="1" smtClean="0"/>
              <a:t>Duct</a:t>
            </a:r>
            <a:r>
              <a:rPr lang="fr-FR" sz="2400" dirty="0" smtClean="0"/>
              <a:t>-</a:t>
            </a:r>
            <a:r>
              <a:rPr lang="fr-FR" sz="2400" dirty="0" err="1" smtClean="0"/>
              <a:t>Ligated</a:t>
            </a:r>
            <a:r>
              <a:rPr lang="fr-FR" sz="2400" dirty="0" smtClean="0"/>
              <a:t> </a:t>
            </a:r>
            <a:r>
              <a:rPr lang="fr-FR" sz="2400" dirty="0" err="1" smtClean="0"/>
              <a:t>Mice</a:t>
            </a:r>
            <a:r>
              <a:rPr lang="fr-FR" sz="2400" dirty="0" smtClean="0"/>
              <a:t>. </a:t>
            </a:r>
            <a:r>
              <a:rPr lang="fr-FR" sz="2400" dirty="0" err="1" smtClean="0"/>
              <a:t>Hepatology</a:t>
            </a:r>
            <a:r>
              <a:rPr lang="fr-FR" sz="2400" dirty="0" smtClean="0"/>
              <a:t>, 2013;58:2056-2069</a:t>
            </a:r>
          </a:p>
          <a:p>
            <a:r>
              <a:rPr lang="fr-FR" sz="2400" dirty="0" smtClean="0"/>
              <a:t>E. </a:t>
            </a:r>
            <a:r>
              <a:rPr lang="fr-FR" sz="2400" dirty="0" err="1" smtClean="0"/>
              <a:t>Krones</a:t>
            </a:r>
            <a:r>
              <a:rPr lang="fr-FR" sz="2400" dirty="0" smtClean="0"/>
              <a:t>, M. Wagner et al. Bile </a:t>
            </a:r>
            <a:r>
              <a:rPr lang="fr-FR" sz="2400" dirty="0" err="1" smtClean="0"/>
              <a:t>Acid-Induced</a:t>
            </a:r>
            <a:r>
              <a:rPr lang="fr-FR" sz="2400" dirty="0" smtClean="0"/>
              <a:t> </a:t>
            </a:r>
            <a:r>
              <a:rPr lang="fr-FR" sz="2400" dirty="0" err="1" smtClean="0"/>
              <a:t>Cholemic</a:t>
            </a:r>
            <a:r>
              <a:rPr lang="fr-FR" sz="2400" dirty="0" smtClean="0"/>
              <a:t> </a:t>
            </a:r>
            <a:r>
              <a:rPr lang="fr-FR" sz="2400" dirty="0" err="1" smtClean="0"/>
              <a:t>Nephropathy</a:t>
            </a:r>
            <a:r>
              <a:rPr lang="fr-FR" sz="2400" dirty="0" smtClean="0"/>
              <a:t>. </a:t>
            </a:r>
            <a:r>
              <a:rPr lang="fr-FR" sz="2400" dirty="0" err="1" smtClean="0"/>
              <a:t>Dig</a:t>
            </a:r>
            <a:r>
              <a:rPr lang="fr-FR" sz="2400" dirty="0" smtClean="0"/>
              <a:t> Dis 2015;33:367-375</a:t>
            </a:r>
          </a:p>
          <a:p>
            <a:r>
              <a:rPr lang="fr-FR" sz="2400" dirty="0" smtClean="0"/>
              <a:t>P. </a:t>
            </a:r>
            <a:r>
              <a:rPr lang="fr-FR" sz="2400" dirty="0" err="1" smtClean="0"/>
              <a:t>Krishnan</a:t>
            </a:r>
            <a:r>
              <a:rPr lang="fr-FR" sz="2400" dirty="0" smtClean="0"/>
              <a:t>, Z.Z. Feng, S.C. Gordon. </a:t>
            </a:r>
            <a:r>
              <a:rPr lang="fr-FR" sz="2400" dirty="0" err="1" smtClean="0"/>
              <a:t>Prolonged</a:t>
            </a:r>
            <a:r>
              <a:rPr lang="fr-FR" sz="2400" dirty="0" smtClean="0"/>
              <a:t> </a:t>
            </a:r>
            <a:r>
              <a:rPr lang="fr-FR" sz="2400" dirty="0" err="1" smtClean="0"/>
              <a:t>Intrahepatic</a:t>
            </a:r>
            <a:r>
              <a:rPr lang="fr-FR" sz="2400" dirty="0" smtClean="0"/>
              <a:t> </a:t>
            </a:r>
            <a:r>
              <a:rPr lang="fr-FR" sz="2400" dirty="0" err="1" smtClean="0"/>
              <a:t>Cholestasis</a:t>
            </a:r>
            <a:r>
              <a:rPr lang="fr-FR" sz="2400" dirty="0" smtClean="0"/>
              <a:t> and </a:t>
            </a:r>
            <a:r>
              <a:rPr lang="fr-FR" sz="2400" dirty="0" err="1" smtClean="0"/>
              <a:t>Renal</a:t>
            </a:r>
            <a:r>
              <a:rPr lang="fr-FR" sz="2400" dirty="0" smtClean="0"/>
              <a:t> </a:t>
            </a:r>
            <a:r>
              <a:rPr lang="fr-FR" sz="2400" dirty="0" err="1" smtClean="0"/>
              <a:t>Failure</a:t>
            </a:r>
            <a:r>
              <a:rPr lang="fr-FR" sz="2400" dirty="0" smtClean="0"/>
              <a:t> </a:t>
            </a:r>
            <a:r>
              <a:rPr lang="fr-FR" sz="2400" dirty="0" err="1" smtClean="0"/>
              <a:t>Secondary</a:t>
            </a:r>
            <a:r>
              <a:rPr lang="fr-FR" sz="2400" dirty="0" smtClean="0"/>
              <a:t> to </a:t>
            </a:r>
            <a:r>
              <a:rPr lang="fr-FR" sz="2400" dirty="0" err="1" smtClean="0"/>
              <a:t>Anabolic</a:t>
            </a:r>
            <a:r>
              <a:rPr lang="fr-FR" sz="2400" dirty="0" smtClean="0"/>
              <a:t> </a:t>
            </a:r>
            <a:r>
              <a:rPr lang="fr-FR" sz="2400" dirty="0" err="1" smtClean="0"/>
              <a:t>Androgenic</a:t>
            </a:r>
            <a:r>
              <a:rPr lang="fr-FR" sz="2400" dirty="0" smtClean="0"/>
              <a:t> </a:t>
            </a:r>
            <a:r>
              <a:rPr lang="fr-FR" sz="2400" dirty="0" err="1" smtClean="0"/>
              <a:t>Steroid-Enriched</a:t>
            </a:r>
            <a:r>
              <a:rPr lang="fr-FR" sz="2400" dirty="0" smtClean="0"/>
              <a:t> </a:t>
            </a:r>
            <a:r>
              <a:rPr lang="fr-FR" sz="2400" dirty="0" err="1" smtClean="0"/>
              <a:t>Dietary</a:t>
            </a:r>
            <a:r>
              <a:rPr lang="fr-FR" sz="2400" dirty="0" smtClean="0"/>
              <a:t> </a:t>
            </a:r>
            <a:r>
              <a:rPr lang="fr-FR" sz="2400" dirty="0" err="1" smtClean="0"/>
              <a:t>Supplements</a:t>
            </a:r>
            <a:r>
              <a:rPr lang="fr-FR" sz="2400" dirty="0" smtClean="0"/>
              <a:t>. J Clin </a:t>
            </a:r>
            <a:r>
              <a:rPr lang="fr-FR" sz="2400" dirty="0" err="1" smtClean="0"/>
              <a:t>Gastroenterol</a:t>
            </a:r>
            <a:r>
              <a:rPr lang="fr-FR" sz="2400" dirty="0" smtClean="0"/>
              <a:t> 2009;43:672-675</a:t>
            </a:r>
          </a:p>
          <a:p>
            <a:r>
              <a:rPr lang="fr-FR" sz="2400" dirty="0" smtClean="0"/>
              <a:t>C. </a:t>
            </a:r>
            <a:r>
              <a:rPr lang="fr-FR" sz="2400" dirty="0"/>
              <a:t>M. van </a:t>
            </a:r>
            <a:r>
              <a:rPr lang="fr-FR" sz="2400" dirty="0" err="1" smtClean="0"/>
              <a:t>Slambrouck</a:t>
            </a:r>
            <a:r>
              <a:rPr lang="fr-FR" sz="2400" dirty="0" smtClean="0"/>
              <a:t>, F. Salem et al. </a:t>
            </a:r>
            <a:r>
              <a:rPr lang="fr-FR" sz="2400" dirty="0"/>
              <a:t>Bile </a:t>
            </a:r>
            <a:r>
              <a:rPr lang="fr-FR" sz="2400" dirty="0" err="1"/>
              <a:t>cast</a:t>
            </a:r>
            <a:r>
              <a:rPr lang="fr-FR" sz="2400" dirty="0"/>
              <a:t> </a:t>
            </a:r>
            <a:r>
              <a:rPr lang="fr-FR" sz="2400" dirty="0" err="1"/>
              <a:t>nephropathy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a </a:t>
            </a:r>
            <a:r>
              <a:rPr lang="fr-FR" sz="2400" dirty="0" err="1"/>
              <a:t>common</a:t>
            </a:r>
            <a:r>
              <a:rPr lang="fr-FR" sz="2400" dirty="0"/>
              <a:t> </a:t>
            </a:r>
            <a:r>
              <a:rPr lang="fr-FR" sz="2400" dirty="0" err="1"/>
              <a:t>pathologic</a:t>
            </a:r>
            <a:r>
              <a:rPr lang="fr-FR" sz="2400" dirty="0"/>
              <a:t> </a:t>
            </a:r>
            <a:r>
              <a:rPr lang="fr-FR" sz="2400" dirty="0" err="1"/>
              <a:t>finding</a:t>
            </a:r>
            <a:r>
              <a:rPr lang="fr-FR" sz="2400" dirty="0"/>
              <a:t> for </a:t>
            </a:r>
            <a:r>
              <a:rPr lang="fr-FR" sz="2400" dirty="0" err="1"/>
              <a:t>kidney</a:t>
            </a:r>
            <a:r>
              <a:rPr lang="fr-FR" sz="2400" dirty="0"/>
              <a:t> </a:t>
            </a:r>
            <a:r>
              <a:rPr lang="fr-FR" sz="2400" dirty="0" err="1"/>
              <a:t>injury</a:t>
            </a:r>
            <a:r>
              <a:rPr lang="fr-FR" sz="2400" dirty="0"/>
              <a:t> </a:t>
            </a:r>
            <a:r>
              <a:rPr lang="fr-FR" sz="2400" dirty="0" err="1"/>
              <a:t>associated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severe</a:t>
            </a:r>
            <a:r>
              <a:rPr lang="fr-FR" sz="2400" dirty="0"/>
              <a:t> </a:t>
            </a:r>
            <a:r>
              <a:rPr lang="fr-FR" sz="2400" dirty="0" err="1"/>
              <a:t>liver</a:t>
            </a:r>
            <a:r>
              <a:rPr lang="fr-FR" sz="2400" dirty="0"/>
              <a:t> </a:t>
            </a:r>
            <a:r>
              <a:rPr lang="fr-FR" sz="2400" dirty="0" err="1" smtClean="0"/>
              <a:t>dysfunction</a:t>
            </a:r>
            <a:r>
              <a:rPr lang="fr-FR" sz="2400" dirty="0" smtClean="0"/>
              <a:t>. </a:t>
            </a:r>
            <a:r>
              <a:rPr lang="fr-FR" sz="2400" dirty="0" err="1" smtClean="0"/>
              <a:t>Kidney</a:t>
            </a:r>
            <a:r>
              <a:rPr lang="fr-FR" sz="2400" dirty="0" smtClean="0"/>
              <a:t> international 2013.84,192-197</a:t>
            </a:r>
          </a:p>
          <a:p>
            <a:r>
              <a:rPr lang="fr-FR" sz="2400" dirty="0" smtClean="0"/>
              <a:t>J.F. Dufour, P.A. </a:t>
            </a:r>
            <a:r>
              <a:rPr lang="fr-FR" sz="2400" dirty="0" err="1" smtClean="0"/>
              <a:t>Clavien</a:t>
            </a:r>
            <a:r>
              <a:rPr lang="fr-FR" sz="2400" dirty="0" smtClean="0"/>
              <a:t>. </a:t>
            </a:r>
            <a:r>
              <a:rPr lang="fr-FR" sz="2400" dirty="0" err="1" smtClean="0"/>
              <a:t>Signaling</a:t>
            </a:r>
            <a:r>
              <a:rPr lang="fr-FR" sz="2400" dirty="0" smtClean="0"/>
              <a:t> </a:t>
            </a:r>
            <a:r>
              <a:rPr lang="fr-FR" sz="2400" dirty="0" err="1" smtClean="0"/>
              <a:t>Pathways</a:t>
            </a:r>
            <a:r>
              <a:rPr lang="fr-FR" sz="2400" dirty="0" smtClean="0"/>
              <a:t> in </a:t>
            </a:r>
            <a:r>
              <a:rPr lang="fr-FR" sz="2400" dirty="0" err="1" smtClean="0"/>
              <a:t>Liver</a:t>
            </a:r>
            <a:r>
              <a:rPr lang="fr-FR" sz="2400" dirty="0" smtClean="0"/>
              <a:t> </a:t>
            </a:r>
            <a:r>
              <a:rPr lang="fr-FR" sz="2400" dirty="0" err="1" smtClean="0"/>
              <a:t>Diseases</a:t>
            </a:r>
            <a:r>
              <a:rPr lang="fr-FR" sz="2400" dirty="0" smtClean="0"/>
              <a:t>. Second Edition. Springer </a:t>
            </a:r>
            <a:r>
              <a:rPr lang="fr-FR" sz="2400" dirty="0" err="1" smtClean="0"/>
              <a:t>Verlag</a:t>
            </a:r>
            <a:r>
              <a:rPr lang="fr-FR" sz="2400" dirty="0" smtClean="0"/>
              <a:t> Berlin Heidelberg 2011</a:t>
            </a:r>
            <a:endParaRPr lang="fr-FR" sz="2400" dirty="0"/>
          </a:p>
          <a:p>
            <a:endParaRPr lang="fr-FR" sz="2400" dirty="0"/>
          </a:p>
          <a:p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95932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Times"/>
                <a:cs typeface="Times"/>
              </a:rPr>
              <a:t>The </a:t>
            </a:r>
            <a:r>
              <a:rPr lang="fr-FR" sz="3600" dirty="0" err="1">
                <a:latin typeface="Times"/>
                <a:cs typeface="Times"/>
              </a:rPr>
              <a:t>K</a:t>
            </a:r>
            <a:r>
              <a:rPr lang="fr-FR" sz="3600" dirty="0" err="1" smtClean="0">
                <a:latin typeface="Times"/>
                <a:cs typeface="Times"/>
              </a:rPr>
              <a:t>idney</a:t>
            </a:r>
            <a:r>
              <a:rPr lang="fr-FR" sz="3600" dirty="0" smtClean="0">
                <a:latin typeface="Times"/>
                <a:cs typeface="Times"/>
              </a:rPr>
              <a:t> in </a:t>
            </a:r>
            <a:r>
              <a:rPr lang="fr-FR" sz="3600" dirty="0" err="1" smtClean="0">
                <a:latin typeface="Times"/>
                <a:cs typeface="Times"/>
              </a:rPr>
              <a:t>Liver</a:t>
            </a:r>
            <a:r>
              <a:rPr lang="fr-FR" sz="3600" dirty="0" smtClean="0">
                <a:latin typeface="Times"/>
                <a:cs typeface="Times"/>
              </a:rPr>
              <a:t> </a:t>
            </a:r>
            <a:r>
              <a:rPr lang="fr-FR" sz="3600" dirty="0" err="1" smtClean="0">
                <a:latin typeface="Times"/>
                <a:cs typeface="Times"/>
              </a:rPr>
              <a:t>Disease</a:t>
            </a:r>
            <a:endParaRPr lang="fr-FR" sz="3600" dirty="0">
              <a:latin typeface="Times"/>
              <a:cs typeface="Time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2460"/>
            <a:ext cx="8432122" cy="4973703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Pivotal</a:t>
            </a:r>
            <a:r>
              <a:rPr lang="fr-FR" dirty="0" smtClean="0"/>
              <a:t> </a:t>
            </a:r>
            <a:r>
              <a:rPr lang="fr-FR" dirty="0" err="1" smtClean="0"/>
              <a:t>prognostic</a:t>
            </a:r>
            <a:r>
              <a:rPr lang="fr-FR" dirty="0" smtClean="0"/>
              <a:t> </a:t>
            </a:r>
            <a:r>
              <a:rPr lang="fr-FR" dirty="0" err="1" smtClean="0"/>
              <a:t>role</a:t>
            </a:r>
            <a:r>
              <a:rPr lang="fr-FR" dirty="0" smtClean="0"/>
              <a:t> of </a:t>
            </a:r>
            <a:r>
              <a:rPr lang="fr-FR" dirty="0" err="1" smtClean="0"/>
              <a:t>renal</a:t>
            </a:r>
            <a:r>
              <a:rPr lang="fr-FR" dirty="0" smtClean="0"/>
              <a:t> </a:t>
            </a:r>
            <a:r>
              <a:rPr lang="fr-FR" dirty="0" err="1" smtClean="0"/>
              <a:t>function</a:t>
            </a:r>
            <a:r>
              <a:rPr lang="fr-FR" dirty="0" smtClean="0"/>
              <a:t> in </a:t>
            </a:r>
            <a:r>
              <a:rPr lang="fr-FR" dirty="0" err="1" smtClean="0"/>
              <a:t>liver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endParaRPr lang="fr-FR" dirty="0" smtClean="0"/>
          </a:p>
          <a:p>
            <a:pPr>
              <a:buFont typeface="Wingdings" charset="0"/>
              <a:buChar char="à"/>
            </a:pPr>
            <a:r>
              <a:rPr lang="fr-FR" dirty="0" smtClean="0">
                <a:sym typeface="Wingdings"/>
              </a:rPr>
              <a:t>Inclusion of </a:t>
            </a:r>
            <a:r>
              <a:rPr lang="fr-FR" dirty="0" err="1" smtClean="0">
                <a:sym typeface="Wingdings"/>
              </a:rPr>
              <a:t>creatinine</a:t>
            </a:r>
            <a:r>
              <a:rPr lang="fr-FR" dirty="0" smtClean="0">
                <a:sym typeface="Wingdings"/>
              </a:rPr>
              <a:t> in the MELD Score</a:t>
            </a:r>
          </a:p>
          <a:p>
            <a:pPr marL="0" indent="0">
              <a:buNone/>
            </a:pPr>
            <a:endParaRPr lang="fr-FR" dirty="0" smtClean="0">
              <a:sym typeface="Wingdings"/>
            </a:endParaRPr>
          </a:p>
          <a:p>
            <a:r>
              <a:rPr lang="fr-FR" dirty="0" smtClean="0"/>
              <a:t>Acute </a:t>
            </a:r>
            <a:r>
              <a:rPr lang="fr-FR" dirty="0" err="1" smtClean="0"/>
              <a:t>kidney</a:t>
            </a:r>
            <a:r>
              <a:rPr lang="fr-FR" dirty="0" smtClean="0"/>
              <a:t> </a:t>
            </a:r>
            <a:r>
              <a:rPr lang="fr-FR" dirty="0" err="1" smtClean="0"/>
              <a:t>injury</a:t>
            </a:r>
            <a:r>
              <a:rPr lang="fr-FR" dirty="0" smtClean="0"/>
              <a:t> (AKI) </a:t>
            </a:r>
            <a:r>
              <a:rPr lang="fr-FR" dirty="0" err="1" smtClean="0"/>
              <a:t>is</a:t>
            </a:r>
            <a:r>
              <a:rPr lang="fr-FR" dirty="0" smtClean="0"/>
              <a:t> a major complication in patients </a:t>
            </a:r>
            <a:r>
              <a:rPr lang="fr-FR" dirty="0" err="1" smtClean="0"/>
              <a:t>with</a:t>
            </a:r>
            <a:r>
              <a:rPr lang="fr-FR" dirty="0" smtClean="0"/>
              <a:t> acute </a:t>
            </a:r>
            <a:r>
              <a:rPr lang="fr-FR" dirty="0" err="1" smtClean="0"/>
              <a:t>liver</a:t>
            </a:r>
            <a:r>
              <a:rPr lang="fr-FR" dirty="0" smtClean="0"/>
              <a:t> </a:t>
            </a:r>
            <a:r>
              <a:rPr lang="fr-FR" dirty="0" err="1" smtClean="0"/>
              <a:t>failure</a:t>
            </a:r>
            <a:r>
              <a:rPr lang="fr-FR" dirty="0" smtClean="0"/>
              <a:t> and </a:t>
            </a:r>
            <a:r>
              <a:rPr lang="fr-FR" dirty="0" err="1" smtClean="0"/>
              <a:t>chronic</a:t>
            </a:r>
            <a:r>
              <a:rPr lang="fr-FR" dirty="0" smtClean="0"/>
              <a:t> </a:t>
            </a:r>
            <a:r>
              <a:rPr lang="fr-FR" dirty="0" err="1" smtClean="0"/>
              <a:t>liver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endParaRPr lang="fr-FR" dirty="0" smtClean="0"/>
          </a:p>
          <a:p>
            <a:pPr>
              <a:buFont typeface="Wingdings" charset="0"/>
              <a:buChar char="à"/>
            </a:pPr>
            <a:r>
              <a:rPr lang="fr-FR" dirty="0" err="1" smtClean="0">
                <a:sym typeface="Wingdings"/>
              </a:rPr>
              <a:t>Hemodynamic</a:t>
            </a:r>
            <a:r>
              <a:rPr lang="fr-FR" dirty="0" smtClean="0">
                <a:sym typeface="Wingdings"/>
              </a:rPr>
              <a:t> changes: « </a:t>
            </a:r>
            <a:r>
              <a:rPr lang="fr-FR" i="1" dirty="0" err="1" smtClean="0">
                <a:sym typeface="Wingdings"/>
              </a:rPr>
              <a:t>functional</a:t>
            </a:r>
            <a:r>
              <a:rPr lang="fr-FR" i="1" dirty="0" smtClean="0">
                <a:sym typeface="Wingdings"/>
              </a:rPr>
              <a:t> » </a:t>
            </a:r>
            <a:r>
              <a:rPr lang="fr-FR" i="1" dirty="0" err="1" smtClean="0">
                <a:sym typeface="Wingdings"/>
              </a:rPr>
              <a:t>impairment</a:t>
            </a:r>
            <a:r>
              <a:rPr lang="fr-FR" i="1" dirty="0" smtClean="0">
                <a:sym typeface="Wingdings"/>
              </a:rPr>
              <a:t> of the </a:t>
            </a:r>
            <a:r>
              <a:rPr lang="fr-FR" i="1" dirty="0" err="1" smtClean="0">
                <a:sym typeface="Wingdings"/>
              </a:rPr>
              <a:t>kidneys</a:t>
            </a:r>
            <a:endParaRPr lang="fr-FR" i="1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fr-FR" sz="2600" dirty="0" err="1" smtClean="0">
                <a:sym typeface="Wingdings"/>
              </a:rPr>
              <a:t>Parenchymal</a:t>
            </a:r>
            <a:r>
              <a:rPr lang="fr-FR" sz="2600" dirty="0" smtClean="0">
                <a:sym typeface="Wingdings"/>
              </a:rPr>
              <a:t> </a:t>
            </a:r>
            <a:r>
              <a:rPr lang="fr-FR" sz="2600" dirty="0" err="1" smtClean="0">
                <a:sym typeface="Wingdings"/>
              </a:rPr>
              <a:t>renal</a:t>
            </a:r>
            <a:r>
              <a:rPr lang="fr-FR" sz="2600" dirty="0" smtClean="0">
                <a:sym typeface="Wingdings"/>
              </a:rPr>
              <a:t> </a:t>
            </a:r>
            <a:r>
              <a:rPr lang="fr-FR" sz="2600" dirty="0" err="1" smtClean="0">
                <a:sym typeface="Wingdings"/>
              </a:rPr>
              <a:t>diseases</a:t>
            </a:r>
            <a:endParaRPr lang="fr-FR" sz="26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fr-FR" sz="2600" dirty="0" smtClean="0">
                <a:sym typeface="Wingdings"/>
              </a:rPr>
              <a:t>« </a:t>
            </a:r>
            <a:r>
              <a:rPr lang="fr-FR" sz="2600" dirty="0" err="1" smtClean="0">
                <a:sym typeface="Wingdings"/>
              </a:rPr>
              <a:t>Cholemic</a:t>
            </a:r>
            <a:r>
              <a:rPr lang="fr-FR" sz="2600" dirty="0" smtClean="0">
                <a:sym typeface="Wingdings"/>
              </a:rPr>
              <a:t> </a:t>
            </a:r>
            <a:r>
              <a:rPr lang="fr-FR" sz="2600" dirty="0" err="1" smtClean="0">
                <a:sym typeface="Wingdings"/>
              </a:rPr>
              <a:t>nephropathy</a:t>
            </a:r>
            <a:r>
              <a:rPr lang="fr-FR" sz="2600" dirty="0" smtClean="0">
                <a:sym typeface="Wingdings"/>
              </a:rPr>
              <a:t> » </a:t>
            </a:r>
            <a:r>
              <a:rPr lang="fr-FR" sz="2600" i="1" dirty="0" err="1" smtClean="0">
                <a:sym typeface="Wingdings"/>
              </a:rPr>
              <a:t>with</a:t>
            </a:r>
            <a:r>
              <a:rPr lang="fr-FR" sz="2600" i="1" dirty="0" smtClean="0">
                <a:sym typeface="Wingdings"/>
              </a:rPr>
              <a:t> </a:t>
            </a:r>
            <a:r>
              <a:rPr lang="fr-FR" sz="2600" i="1" dirty="0" err="1" smtClean="0">
                <a:sym typeface="Wingdings"/>
              </a:rPr>
              <a:t>typical</a:t>
            </a:r>
            <a:r>
              <a:rPr lang="fr-FR" sz="2600" i="1" dirty="0" smtClean="0">
                <a:sym typeface="Wingdings"/>
              </a:rPr>
              <a:t> </a:t>
            </a:r>
            <a:r>
              <a:rPr lang="fr-FR" sz="2600" i="1" dirty="0" err="1" smtClean="0">
                <a:sym typeface="Wingdings"/>
              </a:rPr>
              <a:t>histological</a:t>
            </a:r>
            <a:r>
              <a:rPr lang="fr-FR" sz="2600" i="1" dirty="0" smtClean="0">
                <a:sym typeface="Wingdings"/>
              </a:rPr>
              <a:t> changes</a:t>
            </a:r>
            <a:endParaRPr lang="fr-FR" sz="26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457200" y="5708312"/>
            <a:ext cx="8111157" cy="53035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508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 descr="image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556" b="-52556"/>
          <a:stretch>
            <a:fillRect/>
          </a:stretch>
        </p:blipFill>
        <p:spPr>
          <a:xfrm>
            <a:off x="1493182" y="-757864"/>
            <a:ext cx="5906270" cy="3248221"/>
          </a:xfr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922" y="1806475"/>
            <a:ext cx="5191252" cy="1244600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4674917" y="1238199"/>
            <a:ext cx="1412767" cy="4666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4158584" y="2177254"/>
            <a:ext cx="2595626" cy="279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2232797" y="2344734"/>
            <a:ext cx="3753889" cy="279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91" y="3051075"/>
            <a:ext cx="6959600" cy="25654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620" y="5616475"/>
            <a:ext cx="4610924" cy="922001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3712024" y="3558972"/>
            <a:ext cx="348875" cy="307049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/>
          <p:cNvCxnSpPr/>
          <p:nvPr/>
        </p:nvCxnSpPr>
        <p:spPr>
          <a:xfrm flipV="1">
            <a:off x="3028230" y="5917664"/>
            <a:ext cx="4046944" cy="1395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2804951" y="6182842"/>
            <a:ext cx="42702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2804951" y="6426822"/>
            <a:ext cx="135363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3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1686"/>
          </a:xfrm>
        </p:spPr>
        <p:txBody>
          <a:bodyPr>
            <a:normAutofit/>
          </a:bodyPr>
          <a:lstStyle/>
          <a:p>
            <a:r>
              <a:rPr lang="fr-FR" sz="2000" u="sng" dirty="0" err="1" smtClean="0">
                <a:latin typeface="Times"/>
                <a:cs typeface="Times"/>
              </a:rPr>
              <a:t>Canalicular</a:t>
            </a:r>
            <a:r>
              <a:rPr lang="fr-FR" sz="2000" u="sng" dirty="0" smtClean="0">
                <a:latin typeface="Times"/>
                <a:cs typeface="Times"/>
              </a:rPr>
              <a:t> bile </a:t>
            </a:r>
            <a:r>
              <a:rPr lang="fr-FR" sz="2000" u="sng" dirty="0" err="1" smtClean="0">
                <a:latin typeface="Times"/>
                <a:cs typeface="Times"/>
              </a:rPr>
              <a:t>acid</a:t>
            </a:r>
            <a:r>
              <a:rPr lang="fr-FR" sz="2000" u="sng" dirty="0" smtClean="0">
                <a:latin typeface="Times"/>
                <a:cs typeface="Times"/>
              </a:rPr>
              <a:t> </a:t>
            </a:r>
            <a:r>
              <a:rPr lang="fr-FR" sz="2000" u="sng" dirty="0" err="1" smtClean="0">
                <a:latin typeface="Times"/>
                <a:cs typeface="Times"/>
              </a:rPr>
              <a:t>excretion</a:t>
            </a:r>
            <a:r>
              <a:rPr lang="fr-FR" sz="2000" u="sng" dirty="0" smtClean="0">
                <a:latin typeface="Times"/>
                <a:cs typeface="Times"/>
              </a:rPr>
              <a:t> and alternative </a:t>
            </a:r>
            <a:r>
              <a:rPr lang="fr-FR" sz="2000" u="sng" dirty="0" err="1" smtClean="0">
                <a:latin typeface="Times"/>
                <a:cs typeface="Times"/>
              </a:rPr>
              <a:t>basolateral</a:t>
            </a:r>
            <a:r>
              <a:rPr lang="fr-FR" sz="2000" u="sng" dirty="0" smtClean="0">
                <a:latin typeface="Times"/>
                <a:cs typeface="Times"/>
              </a:rPr>
              <a:t> bile </a:t>
            </a:r>
            <a:r>
              <a:rPr lang="fr-FR" sz="2000" u="sng" dirty="0" err="1" smtClean="0">
                <a:latin typeface="Times"/>
                <a:cs typeface="Times"/>
              </a:rPr>
              <a:t>acid</a:t>
            </a:r>
            <a:r>
              <a:rPr lang="fr-FR" sz="2000" u="sng" dirty="0" smtClean="0">
                <a:latin typeface="Times"/>
                <a:cs typeface="Times"/>
              </a:rPr>
              <a:t> export</a:t>
            </a:r>
            <a:endParaRPr lang="fr-FR" sz="2000" u="sng" dirty="0">
              <a:latin typeface="Times"/>
              <a:cs typeface="Times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1799" r="-11799"/>
          <a:stretch>
            <a:fillRect/>
          </a:stretch>
        </p:blipFill>
        <p:spPr>
          <a:xfrm>
            <a:off x="457199" y="1284022"/>
            <a:ext cx="8171616" cy="449407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019" y="6140972"/>
            <a:ext cx="4727331" cy="519844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665401" y="1186324"/>
            <a:ext cx="4005079" cy="1646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3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rcRect t="-29073" b="-29073"/>
          <a:stretch>
            <a:fillRect/>
          </a:stretch>
        </p:blipFill>
        <p:spPr>
          <a:xfrm>
            <a:off x="921029" y="-535182"/>
            <a:ext cx="6994759" cy="3846848"/>
          </a:xfrm>
        </p:spPr>
      </p:pic>
      <p:sp>
        <p:nvSpPr>
          <p:cNvPr id="8" name="ZoneTexte 7"/>
          <p:cNvSpPr txBox="1"/>
          <p:nvPr/>
        </p:nvSpPr>
        <p:spPr>
          <a:xfrm>
            <a:off x="334920" y="3311666"/>
            <a:ext cx="5233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Hypothesis</a:t>
            </a:r>
            <a:r>
              <a:rPr lang="fr-FR" sz="1600" dirty="0" smtClean="0"/>
              <a:t>: Accumulation and excessive alternative </a:t>
            </a:r>
            <a:r>
              <a:rPr lang="fr-FR" sz="1600" dirty="0" err="1" smtClean="0"/>
              <a:t>urinary</a:t>
            </a:r>
            <a:r>
              <a:rPr lang="fr-FR" sz="1600" dirty="0" smtClean="0"/>
              <a:t> </a:t>
            </a:r>
            <a:r>
              <a:rPr lang="fr-FR" sz="1600" dirty="0" err="1" smtClean="0"/>
              <a:t>elimination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potentially</a:t>
            </a:r>
            <a:r>
              <a:rPr lang="fr-FR" sz="1600" dirty="0" smtClean="0"/>
              <a:t> </a:t>
            </a:r>
            <a:r>
              <a:rPr lang="fr-FR" sz="1600" dirty="0" err="1" smtClean="0"/>
              <a:t>toxic</a:t>
            </a:r>
            <a:r>
              <a:rPr lang="fr-FR" sz="1600" dirty="0" smtClean="0"/>
              <a:t> bile </a:t>
            </a:r>
            <a:r>
              <a:rPr lang="fr-FR" sz="1600" dirty="0" err="1" smtClean="0"/>
              <a:t>acids</a:t>
            </a:r>
            <a:r>
              <a:rPr lang="fr-FR" sz="1600" dirty="0" smtClean="0"/>
              <a:t> </a:t>
            </a:r>
            <a:r>
              <a:rPr lang="fr-FR" sz="1600" dirty="0" err="1" smtClean="0"/>
              <a:t>may</a:t>
            </a:r>
            <a:r>
              <a:rPr lang="fr-FR" sz="1600" dirty="0" smtClean="0"/>
              <a:t> </a:t>
            </a:r>
            <a:r>
              <a:rPr lang="fr-FR" sz="1600" dirty="0" err="1" smtClean="0"/>
              <a:t>contribute</a:t>
            </a:r>
            <a:r>
              <a:rPr lang="fr-FR" sz="1600" dirty="0" smtClean="0"/>
              <a:t> to </a:t>
            </a:r>
            <a:r>
              <a:rPr lang="fr-FR" sz="1600" dirty="0" err="1" smtClean="0"/>
              <a:t>kidney</a:t>
            </a:r>
            <a:r>
              <a:rPr lang="fr-FR" sz="1600" dirty="0" smtClean="0"/>
              <a:t> </a:t>
            </a:r>
            <a:r>
              <a:rPr lang="fr-FR" sz="1600" dirty="0" err="1" smtClean="0"/>
              <a:t>injury</a:t>
            </a:r>
            <a:r>
              <a:rPr lang="fr-FR" sz="1600" dirty="0" smtClean="0"/>
              <a:t> in </a:t>
            </a:r>
            <a:r>
              <a:rPr lang="fr-FR" sz="1600" dirty="0" err="1" smtClean="0"/>
              <a:t>cholestasis</a:t>
            </a:r>
            <a:r>
              <a:rPr lang="fr-FR" sz="1600" dirty="0" smtClean="0"/>
              <a:t>.</a:t>
            </a:r>
          </a:p>
          <a:p>
            <a:r>
              <a:rPr lang="fr-FR" sz="1600" dirty="0" smtClean="0"/>
              <a:t>Mouse model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46" y="2777395"/>
            <a:ext cx="3192386" cy="34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9890" r="-19890"/>
          <a:stretch>
            <a:fillRect/>
          </a:stretch>
        </p:blipFill>
        <p:spPr>
          <a:xfrm>
            <a:off x="-854232" y="403058"/>
            <a:ext cx="10639882" cy="5851525"/>
          </a:xfrm>
        </p:spPr>
      </p:pic>
      <p:sp>
        <p:nvSpPr>
          <p:cNvPr id="3" name="Rectangle 2"/>
          <p:cNvSpPr/>
          <p:nvPr/>
        </p:nvSpPr>
        <p:spPr>
          <a:xfrm>
            <a:off x="3848957" y="627704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P. </a:t>
            </a:r>
            <a:r>
              <a:rPr lang="fr-FR" sz="1000" dirty="0" err="1"/>
              <a:t>Fickert</a:t>
            </a:r>
            <a:r>
              <a:rPr lang="fr-FR" sz="1000" dirty="0"/>
              <a:t>, E. </a:t>
            </a:r>
            <a:r>
              <a:rPr lang="fr-FR" sz="1000" dirty="0" err="1"/>
              <a:t>Krones</a:t>
            </a:r>
            <a:r>
              <a:rPr lang="fr-FR" sz="1000" dirty="0"/>
              <a:t> et al. Bile </a:t>
            </a:r>
            <a:r>
              <a:rPr lang="fr-FR" sz="1000" dirty="0" err="1"/>
              <a:t>Acids</a:t>
            </a:r>
            <a:r>
              <a:rPr lang="fr-FR" sz="1000" dirty="0"/>
              <a:t> Trigger </a:t>
            </a:r>
            <a:r>
              <a:rPr lang="fr-FR" sz="1000" dirty="0" err="1"/>
              <a:t>Cholemic</a:t>
            </a:r>
            <a:r>
              <a:rPr lang="fr-FR" sz="1000" dirty="0"/>
              <a:t> </a:t>
            </a:r>
            <a:r>
              <a:rPr lang="fr-FR" sz="1000" dirty="0" err="1"/>
              <a:t>Nephropathy</a:t>
            </a:r>
            <a:r>
              <a:rPr lang="fr-FR" sz="1000" dirty="0"/>
              <a:t> in Common Bile-</a:t>
            </a:r>
            <a:r>
              <a:rPr lang="fr-FR" sz="1000" dirty="0" err="1"/>
              <a:t>Duct</a:t>
            </a:r>
            <a:r>
              <a:rPr lang="fr-FR" sz="1000" dirty="0"/>
              <a:t>-</a:t>
            </a:r>
            <a:r>
              <a:rPr lang="fr-FR" sz="1000" dirty="0" err="1"/>
              <a:t>Ligated</a:t>
            </a:r>
            <a:r>
              <a:rPr lang="fr-FR" sz="1000" dirty="0"/>
              <a:t> </a:t>
            </a:r>
            <a:r>
              <a:rPr lang="fr-FR" sz="1000" dirty="0" err="1"/>
              <a:t>Mice</a:t>
            </a:r>
            <a:r>
              <a:rPr lang="fr-FR" sz="1000" dirty="0"/>
              <a:t>. </a:t>
            </a:r>
            <a:r>
              <a:rPr lang="fr-FR" sz="1000" dirty="0" err="1"/>
              <a:t>Hepatology</a:t>
            </a:r>
            <a:r>
              <a:rPr lang="fr-FR" sz="1000" dirty="0"/>
              <a:t>, 2013;58:2056-2069</a:t>
            </a:r>
          </a:p>
        </p:txBody>
      </p:sp>
    </p:spTree>
    <p:extLst>
      <p:ext uri="{BB962C8B-B14F-4D97-AF65-F5344CB8AC3E}">
        <p14:creationId xmlns:p14="http://schemas.microsoft.com/office/powerpoint/2010/main" val="20415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3122" b="13122"/>
          <a:stretch>
            <a:fillRect/>
          </a:stretch>
        </p:blipFill>
        <p:spPr>
          <a:xfrm>
            <a:off x="457200" y="1181497"/>
            <a:ext cx="8229600" cy="4525963"/>
          </a:xfrm>
        </p:spPr>
      </p:pic>
      <p:sp>
        <p:nvSpPr>
          <p:cNvPr id="2" name="Rectangle 1"/>
          <p:cNvSpPr/>
          <p:nvPr/>
        </p:nvSpPr>
        <p:spPr>
          <a:xfrm>
            <a:off x="4323427" y="612156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P. </a:t>
            </a:r>
            <a:r>
              <a:rPr lang="fr-FR" sz="1000" dirty="0" err="1"/>
              <a:t>Fickert</a:t>
            </a:r>
            <a:r>
              <a:rPr lang="fr-FR" sz="1000" dirty="0"/>
              <a:t>, E. </a:t>
            </a:r>
            <a:r>
              <a:rPr lang="fr-FR" sz="1000" dirty="0" err="1"/>
              <a:t>Krones</a:t>
            </a:r>
            <a:r>
              <a:rPr lang="fr-FR" sz="1000" dirty="0"/>
              <a:t> et al. Bile </a:t>
            </a:r>
            <a:r>
              <a:rPr lang="fr-FR" sz="1000" dirty="0" err="1"/>
              <a:t>Acids</a:t>
            </a:r>
            <a:r>
              <a:rPr lang="fr-FR" sz="1000" dirty="0"/>
              <a:t> Trigger </a:t>
            </a:r>
            <a:r>
              <a:rPr lang="fr-FR" sz="1000" dirty="0" err="1"/>
              <a:t>Cholemic</a:t>
            </a:r>
            <a:r>
              <a:rPr lang="fr-FR" sz="1000" dirty="0"/>
              <a:t> </a:t>
            </a:r>
            <a:r>
              <a:rPr lang="fr-FR" sz="1000" dirty="0" err="1"/>
              <a:t>Nephropathy</a:t>
            </a:r>
            <a:r>
              <a:rPr lang="fr-FR" sz="1000" dirty="0"/>
              <a:t> in Common Bile-</a:t>
            </a:r>
            <a:r>
              <a:rPr lang="fr-FR" sz="1000" dirty="0" err="1"/>
              <a:t>Duct</a:t>
            </a:r>
            <a:r>
              <a:rPr lang="fr-FR" sz="1000" dirty="0"/>
              <a:t>-</a:t>
            </a:r>
            <a:r>
              <a:rPr lang="fr-FR" sz="1000" dirty="0" err="1"/>
              <a:t>Ligated</a:t>
            </a:r>
            <a:r>
              <a:rPr lang="fr-FR" sz="1000" dirty="0"/>
              <a:t> </a:t>
            </a:r>
            <a:r>
              <a:rPr lang="fr-FR" sz="1000" dirty="0" err="1"/>
              <a:t>Mice</a:t>
            </a:r>
            <a:r>
              <a:rPr lang="fr-FR" sz="1000" dirty="0"/>
              <a:t>. </a:t>
            </a:r>
            <a:r>
              <a:rPr lang="fr-FR" sz="1000" dirty="0" err="1"/>
              <a:t>Hepatology</a:t>
            </a:r>
            <a:r>
              <a:rPr lang="fr-FR" sz="1000" dirty="0"/>
              <a:t>, 2013;58:2056-2069</a:t>
            </a:r>
          </a:p>
        </p:txBody>
      </p:sp>
    </p:spTree>
    <p:extLst>
      <p:ext uri="{BB962C8B-B14F-4D97-AF65-F5344CB8AC3E}">
        <p14:creationId xmlns:p14="http://schemas.microsoft.com/office/powerpoint/2010/main" val="41436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Pathogenetic</a:t>
            </a:r>
            <a:r>
              <a:rPr lang="fr-FR" dirty="0" smtClean="0"/>
              <a:t> model for </a:t>
            </a:r>
            <a:r>
              <a:rPr lang="fr-FR" dirty="0" err="1" smtClean="0"/>
              <a:t>cholemic</a:t>
            </a:r>
            <a:r>
              <a:rPr lang="fr-FR" dirty="0" smtClean="0"/>
              <a:t> </a:t>
            </a:r>
            <a:r>
              <a:rPr lang="fr-FR" dirty="0" err="1" smtClean="0"/>
              <a:t>nephropathy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 err="1" smtClean="0"/>
              <a:t>Severe</a:t>
            </a:r>
            <a:r>
              <a:rPr lang="fr-FR" sz="1800" dirty="0" smtClean="0"/>
              <a:t> </a:t>
            </a:r>
            <a:r>
              <a:rPr lang="fr-FR" sz="1800" dirty="0" err="1" smtClean="0"/>
              <a:t>forms</a:t>
            </a:r>
            <a:r>
              <a:rPr lang="fr-FR" sz="1800" dirty="0" smtClean="0"/>
              <a:t> of </a:t>
            </a:r>
            <a:r>
              <a:rPr lang="fr-FR" sz="1800" dirty="0" err="1" smtClean="0"/>
              <a:t>cholestasis</a:t>
            </a:r>
            <a:r>
              <a:rPr lang="fr-FR" sz="1800" dirty="0" smtClean="0"/>
              <a:t> </a:t>
            </a:r>
            <a:r>
              <a:rPr lang="fr-FR" sz="1800" dirty="0" err="1" smtClean="0"/>
              <a:t>may</a:t>
            </a:r>
            <a:r>
              <a:rPr lang="fr-FR" sz="1800" dirty="0" smtClean="0"/>
              <a:t> lead to excessive alternative </a:t>
            </a:r>
            <a:r>
              <a:rPr lang="fr-FR" sz="1800" dirty="0" err="1" smtClean="0"/>
              <a:t>renal</a:t>
            </a:r>
            <a:r>
              <a:rPr lang="fr-FR" sz="1800" dirty="0" smtClean="0"/>
              <a:t> </a:t>
            </a:r>
            <a:r>
              <a:rPr lang="fr-FR" sz="1800" dirty="0" err="1" smtClean="0"/>
              <a:t>excretion</a:t>
            </a:r>
            <a:r>
              <a:rPr lang="fr-FR" sz="1800" dirty="0" smtClean="0"/>
              <a:t> of </a:t>
            </a:r>
            <a:r>
              <a:rPr lang="fr-FR" sz="1800" dirty="0" err="1" smtClean="0"/>
              <a:t>cholephiles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endParaRPr lang="fr-FR" sz="1800" dirty="0" smtClean="0"/>
          </a:p>
          <a:p>
            <a:pPr marL="514350" indent="-514350">
              <a:buAutoNum type="arabicParenR"/>
            </a:pPr>
            <a:r>
              <a:rPr lang="fr-FR" sz="1800" dirty="0" err="1" smtClean="0"/>
              <a:t>Tubular</a:t>
            </a:r>
            <a:r>
              <a:rPr lang="fr-FR" sz="1800" dirty="0" smtClean="0"/>
              <a:t> </a:t>
            </a:r>
            <a:r>
              <a:rPr lang="fr-FR" sz="1800" dirty="0" err="1" smtClean="0"/>
              <a:t>epithelial</a:t>
            </a:r>
            <a:r>
              <a:rPr lang="fr-FR" sz="1800" dirty="0" smtClean="0"/>
              <a:t> </a:t>
            </a:r>
            <a:r>
              <a:rPr lang="fr-FR" sz="1800" dirty="0" err="1" smtClean="0"/>
              <a:t>injury</a:t>
            </a:r>
            <a:r>
              <a:rPr lang="fr-FR" sz="1800" dirty="0" smtClean="0"/>
              <a:t>, </a:t>
            </a:r>
            <a:r>
              <a:rPr lang="fr-FR" sz="1800" dirty="0" err="1" smtClean="0"/>
              <a:t>basement</a:t>
            </a:r>
            <a:r>
              <a:rPr lang="fr-FR" sz="1800" dirty="0" smtClean="0"/>
              <a:t> membrane </a:t>
            </a:r>
            <a:r>
              <a:rPr lang="fr-FR" sz="1800" dirty="0" err="1" smtClean="0"/>
              <a:t>alterations</a:t>
            </a:r>
            <a:r>
              <a:rPr lang="fr-FR" sz="1800" dirty="0" smtClean="0"/>
              <a:t> and </a:t>
            </a:r>
            <a:r>
              <a:rPr lang="fr-FR" sz="1800" dirty="0" err="1" smtClean="0"/>
              <a:t>leakage</a:t>
            </a:r>
            <a:r>
              <a:rPr lang="fr-FR" sz="1800" dirty="0" smtClean="0"/>
              <a:t> of urine </a:t>
            </a:r>
            <a:r>
              <a:rPr lang="fr-FR" sz="1800" dirty="0" err="1" smtClean="0"/>
              <a:t>into</a:t>
            </a:r>
            <a:r>
              <a:rPr lang="fr-FR" sz="1800" dirty="0" smtClean="0"/>
              <a:t> the </a:t>
            </a:r>
            <a:r>
              <a:rPr lang="fr-FR" sz="1800" dirty="0" err="1" smtClean="0"/>
              <a:t>kidney</a:t>
            </a:r>
            <a:r>
              <a:rPr lang="fr-FR" sz="1800" dirty="0" smtClean="0"/>
              <a:t> </a:t>
            </a:r>
            <a:r>
              <a:rPr lang="fr-FR" sz="1800" dirty="0" err="1" smtClean="0"/>
              <a:t>parenchyma</a:t>
            </a:r>
            <a:r>
              <a:rPr lang="fr-FR" sz="1800" dirty="0" smtClean="0"/>
              <a:t> and obstruction of </a:t>
            </a:r>
            <a:r>
              <a:rPr lang="fr-FR" sz="1800" dirty="0" err="1" smtClean="0"/>
              <a:t>collecting</a:t>
            </a:r>
            <a:r>
              <a:rPr lang="fr-FR" sz="1800" dirty="0" smtClean="0"/>
              <a:t> </a:t>
            </a:r>
            <a:r>
              <a:rPr lang="fr-FR" sz="1800" dirty="0" err="1" smtClean="0"/>
              <a:t>ducts</a:t>
            </a:r>
            <a:r>
              <a:rPr lang="fr-FR" sz="1800" dirty="0" smtClean="0"/>
              <a:t> </a:t>
            </a:r>
            <a:r>
              <a:rPr lang="fr-FR" sz="1800" dirty="0" err="1" smtClean="0"/>
              <a:t>resulting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</a:t>
            </a:r>
            <a:r>
              <a:rPr lang="fr-FR" sz="1800" dirty="0" err="1" smtClean="0"/>
              <a:t>cell</a:t>
            </a:r>
            <a:r>
              <a:rPr lang="fr-FR" sz="1800" dirty="0" smtClean="0"/>
              <a:t> </a:t>
            </a:r>
            <a:r>
              <a:rPr lang="fr-FR" sz="1800" dirty="0" err="1" smtClean="0"/>
              <a:t>detritus</a:t>
            </a:r>
            <a:r>
              <a:rPr lang="fr-FR" sz="1800" dirty="0" smtClean="0"/>
              <a:t> and </a:t>
            </a:r>
            <a:r>
              <a:rPr lang="fr-FR" sz="1800" dirty="0" err="1" smtClean="0"/>
              <a:t>protein</a:t>
            </a:r>
            <a:r>
              <a:rPr lang="fr-FR" sz="1800" dirty="0" smtClean="0"/>
              <a:t> </a:t>
            </a:r>
            <a:r>
              <a:rPr lang="fr-FR" sz="1800" dirty="0" err="1" smtClean="0"/>
              <a:t>casts</a:t>
            </a:r>
            <a:r>
              <a:rPr lang="fr-FR" sz="1800" dirty="0" smtClean="0"/>
              <a:t> </a:t>
            </a:r>
            <a:r>
              <a:rPr lang="fr-FR" sz="1800" dirty="0" smtClean="0">
                <a:sym typeface="Wingdings"/>
              </a:rPr>
              <a:t></a:t>
            </a:r>
          </a:p>
          <a:p>
            <a:pPr marL="514350" indent="-514350">
              <a:buAutoNum type="arabicParenR"/>
            </a:pPr>
            <a:r>
              <a:rPr lang="fr-FR" sz="1800" dirty="0" smtClean="0">
                <a:sym typeface="Wingdings"/>
              </a:rPr>
              <a:t>Induction of a </a:t>
            </a:r>
            <a:r>
              <a:rPr lang="fr-FR" sz="1800" dirty="0" err="1" smtClean="0">
                <a:sym typeface="Wingdings"/>
              </a:rPr>
              <a:t>reactive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phenotype</a:t>
            </a:r>
            <a:r>
              <a:rPr lang="fr-FR" sz="1800" dirty="0" smtClean="0">
                <a:sym typeface="Wingdings"/>
              </a:rPr>
              <a:t> of </a:t>
            </a:r>
            <a:r>
              <a:rPr lang="fr-FR" sz="1800" dirty="0" err="1" smtClean="0">
                <a:sym typeface="Wingdings"/>
              </a:rPr>
              <a:t>tubular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epithelial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cells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with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overexpression</a:t>
            </a:r>
            <a:r>
              <a:rPr lang="fr-FR" sz="1800" dirty="0" smtClean="0">
                <a:sym typeface="Wingdings"/>
              </a:rPr>
              <a:t> of </a:t>
            </a:r>
            <a:r>
              <a:rPr lang="fr-FR" sz="1800" dirty="0" err="1" smtClean="0">
                <a:sym typeface="Wingdings"/>
              </a:rPr>
              <a:t>proinflammatory</a:t>
            </a:r>
            <a:r>
              <a:rPr lang="fr-FR" sz="1800" dirty="0" smtClean="0">
                <a:sym typeface="Wingdings"/>
              </a:rPr>
              <a:t> and </a:t>
            </a:r>
            <a:r>
              <a:rPr lang="fr-FR" sz="1800" dirty="0" err="1" smtClean="0">
                <a:sym typeface="Wingdings"/>
              </a:rPr>
              <a:t>fibrogenetic</a:t>
            </a:r>
            <a:r>
              <a:rPr lang="fr-FR" sz="1800" dirty="0" smtClean="0">
                <a:sym typeface="Wingdings"/>
              </a:rPr>
              <a:t> cytokines </a:t>
            </a:r>
            <a:r>
              <a:rPr lang="fr-FR" sz="1800" dirty="0" err="1" smtClean="0">
                <a:sym typeface="Wingdings"/>
              </a:rPr>
              <a:t>resulting</a:t>
            </a:r>
            <a:r>
              <a:rPr lang="fr-FR" sz="1800" dirty="0" smtClean="0">
                <a:sym typeface="Wingdings"/>
              </a:rPr>
              <a:t> in </a:t>
            </a:r>
            <a:r>
              <a:rPr lang="fr-FR" sz="1800" dirty="0" err="1" smtClean="0">
                <a:sym typeface="Wingdings"/>
              </a:rPr>
              <a:t>interstitial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nephritis</a:t>
            </a:r>
            <a:r>
              <a:rPr lang="fr-FR" sz="1800" dirty="0" smtClean="0">
                <a:sym typeface="Wingdings"/>
              </a:rPr>
              <a:t> and  </a:t>
            </a:r>
          </a:p>
          <a:p>
            <a:pPr marL="514350" indent="-514350">
              <a:buAutoNum type="arabicParenR"/>
            </a:pPr>
            <a:r>
              <a:rPr lang="fr-FR" sz="1800" dirty="0" err="1" smtClean="0">
                <a:sym typeface="Wingdings"/>
              </a:rPr>
              <a:t>Tubulointerstitial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kidney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fibrosis</a:t>
            </a:r>
            <a:endParaRPr lang="fr-FR" sz="1800" dirty="0" smtClean="0">
              <a:sym typeface="Wingdings"/>
            </a:endParaRPr>
          </a:p>
          <a:p>
            <a:pPr marL="514350" indent="-514350">
              <a:buAutoNum type="arabicParenR"/>
            </a:pPr>
            <a:endParaRPr lang="fr-FR" sz="1800" dirty="0">
              <a:sym typeface="Wingdings"/>
            </a:endParaRPr>
          </a:p>
          <a:p>
            <a:r>
              <a:rPr lang="fr-FR" sz="1800" dirty="0" smtClean="0">
                <a:sym typeface="Wingdings"/>
              </a:rPr>
              <a:t>Alternative </a:t>
            </a:r>
            <a:r>
              <a:rPr lang="fr-FR" sz="1800" dirty="0" err="1" smtClean="0">
                <a:sym typeface="Wingdings"/>
              </a:rPr>
              <a:t>pathogenetic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factors</a:t>
            </a:r>
            <a:endParaRPr lang="fr-FR" sz="1800" dirty="0" smtClean="0">
              <a:sym typeface="Wingdings"/>
            </a:endParaRPr>
          </a:p>
          <a:p>
            <a:pPr marL="0" indent="0">
              <a:buNone/>
            </a:pPr>
            <a:r>
              <a:rPr lang="fr-FR" sz="1800" dirty="0" smtClean="0">
                <a:sym typeface="Wingdings"/>
              </a:rPr>
              <a:t>Production of </a:t>
            </a:r>
            <a:r>
              <a:rPr lang="fr-FR" sz="1800" dirty="0" err="1" smtClean="0">
                <a:sym typeface="Wingdings"/>
              </a:rPr>
              <a:t>vasoactive</a:t>
            </a:r>
            <a:r>
              <a:rPr lang="fr-FR" sz="1800" dirty="0" smtClean="0">
                <a:sym typeface="Wingdings"/>
              </a:rPr>
              <a:t> endothelin-1 by </a:t>
            </a:r>
            <a:r>
              <a:rPr lang="fr-FR" sz="1800" dirty="0" err="1" smtClean="0">
                <a:sym typeface="Wingdings"/>
              </a:rPr>
              <a:t>reactive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cholangiocytes</a:t>
            </a:r>
          </a:p>
          <a:p>
            <a:pPr marL="0" indent="0">
              <a:buNone/>
            </a:pPr>
            <a:r>
              <a:rPr lang="fr-FR" sz="1800" dirty="0" smtClean="0">
                <a:sym typeface="Wingdings"/>
              </a:rPr>
              <a:t>Activation of </a:t>
            </a:r>
            <a:r>
              <a:rPr lang="fr-FR" sz="1800" dirty="0" err="1" smtClean="0">
                <a:sym typeface="Wingdings"/>
              </a:rPr>
              <a:t>Toll-like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receptors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pathways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through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increased</a:t>
            </a:r>
            <a:r>
              <a:rPr lang="fr-FR" sz="1800" dirty="0" smtClean="0">
                <a:sym typeface="Wingdings"/>
              </a:rPr>
              <a:t> translocation of </a:t>
            </a:r>
            <a:r>
              <a:rPr lang="fr-FR" sz="1800" dirty="0" err="1" smtClean="0">
                <a:sym typeface="Wingdings"/>
              </a:rPr>
              <a:t>bacteria</a:t>
            </a:r>
            <a:r>
              <a:rPr lang="fr-FR" sz="1800" dirty="0" smtClean="0">
                <a:sym typeface="Wingdings"/>
              </a:rPr>
              <a:t> </a:t>
            </a:r>
            <a:r>
              <a:rPr lang="fr-FR" sz="1800" dirty="0" err="1" smtClean="0">
                <a:sym typeface="Wingdings"/>
              </a:rPr>
              <a:t>from</a:t>
            </a:r>
            <a:r>
              <a:rPr lang="fr-FR" sz="1800" dirty="0" smtClean="0">
                <a:sym typeface="Wingdings"/>
              </a:rPr>
              <a:t> the intestine due to </a:t>
            </a:r>
            <a:r>
              <a:rPr lang="fr-FR" sz="1800" dirty="0" err="1" smtClean="0">
                <a:sym typeface="Wingdings"/>
              </a:rPr>
              <a:t>lack</a:t>
            </a:r>
            <a:r>
              <a:rPr lang="fr-FR" sz="1800" dirty="0" smtClean="0">
                <a:sym typeface="Wingdings"/>
              </a:rPr>
              <a:t> of </a:t>
            </a:r>
            <a:r>
              <a:rPr lang="fr-FR" sz="1800" dirty="0" err="1" smtClean="0">
                <a:sym typeface="Wingdings"/>
              </a:rPr>
              <a:t>enteral</a:t>
            </a:r>
            <a:r>
              <a:rPr lang="fr-FR" sz="1800" dirty="0" smtClean="0">
                <a:sym typeface="Wingdings"/>
              </a:rPr>
              <a:t> bile </a:t>
            </a:r>
            <a:r>
              <a:rPr lang="fr-FR" sz="1800" dirty="0" err="1" smtClean="0">
                <a:sym typeface="Wingdings"/>
              </a:rPr>
              <a:t>acids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8718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385" b="6385"/>
          <a:stretch>
            <a:fillRect/>
          </a:stretch>
        </p:blipFill>
        <p:spPr>
          <a:xfrm>
            <a:off x="457200" y="1041930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4225742" y="619134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/>
              <a:t>E. </a:t>
            </a:r>
            <a:r>
              <a:rPr lang="fr-FR" sz="1200" dirty="0" err="1"/>
              <a:t>Krones</a:t>
            </a:r>
            <a:r>
              <a:rPr lang="fr-FR" sz="1200" dirty="0"/>
              <a:t>, M. Wagner et al. Bile </a:t>
            </a:r>
            <a:r>
              <a:rPr lang="fr-FR" sz="1200" dirty="0" err="1"/>
              <a:t>Acid-Induced</a:t>
            </a:r>
            <a:r>
              <a:rPr lang="fr-FR" sz="1200" dirty="0"/>
              <a:t> </a:t>
            </a:r>
            <a:r>
              <a:rPr lang="fr-FR" sz="1200" dirty="0" err="1"/>
              <a:t>Cholemic</a:t>
            </a:r>
            <a:r>
              <a:rPr lang="fr-FR" sz="1200" dirty="0"/>
              <a:t> </a:t>
            </a:r>
            <a:r>
              <a:rPr lang="fr-FR" sz="1200" dirty="0" err="1"/>
              <a:t>Nephropathy</a:t>
            </a:r>
            <a:r>
              <a:rPr lang="fr-FR" sz="1200" dirty="0"/>
              <a:t>. </a:t>
            </a:r>
            <a:r>
              <a:rPr lang="fr-FR" sz="1200" dirty="0" err="1"/>
              <a:t>Dig</a:t>
            </a:r>
            <a:r>
              <a:rPr lang="fr-FR" sz="1200" dirty="0"/>
              <a:t> Dis 2015;33:367-375</a:t>
            </a:r>
          </a:p>
        </p:txBody>
      </p:sp>
    </p:spTree>
    <p:extLst>
      <p:ext uri="{BB962C8B-B14F-4D97-AF65-F5344CB8AC3E}">
        <p14:creationId xmlns:p14="http://schemas.microsoft.com/office/powerpoint/2010/main" val="30877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e279edae-0fa2-4cc7-a10d-ec5155c1c6f7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</Words>
  <Application>Microsoft Office PowerPoint</Application>
  <PresentationFormat>Bildschirmpräsentation (4:3)</PresentationFormat>
  <Paragraphs>46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Thème Office</vt:lpstr>
      <vt:lpstr>Renal dysfunction in patients with jaundice</vt:lpstr>
      <vt:lpstr>The Kidney in Liver Disease</vt:lpstr>
      <vt:lpstr>PowerPoint-Präsentation</vt:lpstr>
      <vt:lpstr>Canalicular bile acid excretion and alternative basolateral bile acid export</vt:lpstr>
      <vt:lpstr>PowerPoint-Präsentation</vt:lpstr>
      <vt:lpstr>PowerPoint-Präsentation</vt:lpstr>
      <vt:lpstr>PowerPoint-Präsentation</vt:lpstr>
      <vt:lpstr>Pathogenetic model for cholemic nephropathy</vt:lpstr>
      <vt:lpstr>PowerPoint-Präsentation</vt:lpstr>
      <vt:lpstr>PowerPoint-Präsentation</vt:lpstr>
      <vt:lpstr>In a clinical setting?</vt:lpstr>
      <vt:lpstr>In Summary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dysfunction in patients with jaundice</dc:title>
  <dc:creator>Lucine Christe</dc:creator>
  <cp:lastModifiedBy>Cornels, Angelika</cp:lastModifiedBy>
  <cp:revision>42</cp:revision>
  <dcterms:created xsi:type="dcterms:W3CDTF">2015-11-30T08:19:55Z</dcterms:created>
  <dcterms:modified xsi:type="dcterms:W3CDTF">2016-05-30T06:59:50Z</dcterms:modified>
</cp:coreProperties>
</file>