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2" r:id="rId4"/>
    <p:sldId id="258" r:id="rId5"/>
    <p:sldId id="261" r:id="rId6"/>
    <p:sldId id="263" r:id="rId7"/>
    <p:sldId id="259" r:id="rId8"/>
  </p:sldIdLst>
  <p:sldSz cx="9144000" cy="6858000" type="screen4x3"/>
  <p:notesSz cx="6797675" cy="9926638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35" autoAdjust="0"/>
    <p:restoredTop sz="96114" autoAdjust="0"/>
  </p:normalViewPr>
  <p:slideViewPr>
    <p:cSldViewPr>
      <p:cViewPr>
        <p:scale>
          <a:sx n="112" d="100"/>
          <a:sy n="112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238D-6A91-4091-84D0-29E3297A08D5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71511-05AD-4D77-AF86-B2F40CBB732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70990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44141-EFC3-C446-9108-F1F8C2D713D9}" type="datetimeFigureOut">
              <a:rPr lang="de-DE" smtClean="0"/>
              <a:t>11.02.2016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325EFD-9236-9A4E-9602-79BFBFB7C4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660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819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089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4811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41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6300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8301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325EFD-9236-9A4E-9602-79BFBFB7C4A2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84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387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3136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196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3825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70560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13649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328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4648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864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6285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2330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B9A6-FB6B-4923-A63A-4934D27B856C}" type="datetimeFigureOut">
              <a:rPr lang="de-CH" smtClean="0"/>
              <a:t>11.02.2016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3F094-B014-4B81-8CED-DA663525026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932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>
            <a:normAutofit/>
          </a:bodyPr>
          <a:lstStyle/>
          <a:p>
            <a:r>
              <a:rPr lang="de-CH" sz="2000" dirty="0" smtClean="0"/>
              <a:t>Journal Club – </a:t>
            </a:r>
            <a:r>
              <a:rPr lang="de-CH" sz="2000" dirty="0" err="1" smtClean="0"/>
              <a:t>Hepa</a:t>
            </a:r>
            <a:r>
              <a:rPr lang="de-CH" sz="2000" dirty="0" smtClean="0"/>
              <a:t> Visite</a:t>
            </a:r>
          </a:p>
          <a:p>
            <a:r>
              <a:rPr lang="de-CH" sz="2000" dirty="0" smtClean="0"/>
              <a:t>10.02.2016</a:t>
            </a:r>
          </a:p>
          <a:p>
            <a:endParaRPr lang="de-CH" sz="2000" dirty="0"/>
          </a:p>
          <a:p>
            <a:r>
              <a:rPr lang="de-CH" sz="2000" dirty="0" smtClean="0"/>
              <a:t>Catharina </a:t>
            </a:r>
            <a:r>
              <a:rPr lang="de-CH" sz="2000" dirty="0" err="1" smtClean="0"/>
              <a:t>Zeuzem</a:t>
            </a:r>
            <a:endParaRPr lang="de-CH" sz="2000" dirty="0"/>
          </a:p>
        </p:txBody>
      </p:sp>
      <p:pic>
        <p:nvPicPr>
          <p:cNvPr id="2" name="Bild 1" descr="Bildschirmfoto 2016-02-09 um 22.20.3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424"/>
            <a:ext cx="9144000" cy="3626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72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1763688" y="1484784"/>
            <a:ext cx="5571507" cy="89255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CH" sz="2400" dirty="0" smtClean="0"/>
              <a:t>770 </a:t>
            </a:r>
            <a:r>
              <a:rPr lang="en-GB" sz="2400" dirty="0" smtClean="0"/>
              <a:t>patients</a:t>
            </a:r>
            <a:r>
              <a:rPr lang="de-CH" sz="2400" dirty="0" smtClean="0"/>
              <a:t> </a:t>
            </a:r>
            <a:r>
              <a:rPr lang="de-CH" sz="2400" dirty="0" err="1" smtClean="0"/>
              <a:t>with</a:t>
            </a:r>
            <a:r>
              <a:rPr lang="de-CH" sz="2400" dirty="0" smtClean="0"/>
              <a:t> </a:t>
            </a:r>
            <a:r>
              <a:rPr lang="de-CH" sz="2400" dirty="0" err="1" smtClean="0"/>
              <a:t>decompensated</a:t>
            </a:r>
            <a:r>
              <a:rPr lang="de-CH" sz="2400" dirty="0" smtClean="0"/>
              <a:t> </a:t>
            </a:r>
            <a:r>
              <a:rPr lang="de-CH" sz="2400" dirty="0" err="1" smtClean="0"/>
              <a:t>cirrhosis</a:t>
            </a:r>
            <a:endParaRPr lang="de-CH" sz="2400" dirty="0" smtClean="0"/>
          </a:p>
          <a:p>
            <a:pPr marL="285750" indent="-285750">
              <a:buFont typeface="Symbol" charset="2"/>
              <a:buChar char="-"/>
            </a:pPr>
            <a:r>
              <a:rPr lang="de-CH" sz="1400" dirty="0" smtClean="0"/>
              <a:t>23 </a:t>
            </a:r>
            <a:r>
              <a:rPr lang="de-CH" sz="1400" dirty="0" err="1" smtClean="0"/>
              <a:t>hospitals</a:t>
            </a:r>
            <a:r>
              <a:rPr lang="de-CH" sz="1400" dirty="0" smtClean="0"/>
              <a:t> in </a:t>
            </a:r>
            <a:r>
              <a:rPr lang="de-CH" sz="1400" dirty="0" err="1" smtClean="0"/>
              <a:t>Argentina</a:t>
            </a:r>
            <a:r>
              <a:rPr lang="de-CH" sz="1400" dirty="0" smtClean="0"/>
              <a:t>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400" dirty="0" err="1" smtClean="0"/>
              <a:t>From</a:t>
            </a:r>
            <a:r>
              <a:rPr lang="de-CH" sz="1400" dirty="0" smtClean="0"/>
              <a:t> March 2011 </a:t>
            </a:r>
            <a:r>
              <a:rPr lang="de-CH" sz="1400" dirty="0" err="1" smtClean="0"/>
              <a:t>to</a:t>
            </a:r>
            <a:r>
              <a:rPr lang="de-CH" sz="1400" dirty="0" smtClean="0"/>
              <a:t> April 2012</a:t>
            </a:r>
            <a:endParaRPr lang="de-CH" sz="1400" dirty="0"/>
          </a:p>
        </p:txBody>
      </p:sp>
      <p:sp>
        <p:nvSpPr>
          <p:cNvPr id="4" name="Textfeld 3"/>
          <p:cNvSpPr txBox="1"/>
          <p:nvPr/>
        </p:nvSpPr>
        <p:spPr>
          <a:xfrm>
            <a:off x="5652120" y="3435970"/>
            <a:ext cx="2936170" cy="1323439"/>
          </a:xfrm>
          <a:prstGeom prst="rect">
            <a:avLst/>
          </a:prstGeom>
          <a:noFill/>
          <a:ln w="3175">
            <a:noFill/>
          </a:ln>
        </p:spPr>
        <p:txBody>
          <a:bodyPr wrap="none" rtlCol="0">
            <a:spAutoFit/>
          </a:bodyPr>
          <a:lstStyle/>
          <a:p>
            <a:r>
              <a:rPr lang="de-CH" sz="2400" dirty="0" smtClean="0"/>
              <a:t>251 </a:t>
            </a:r>
            <a:r>
              <a:rPr lang="de-CH" sz="2400" dirty="0" err="1" smtClean="0"/>
              <a:t>patients</a:t>
            </a:r>
            <a:r>
              <a:rPr lang="de-CH" sz="2400" dirty="0" smtClean="0"/>
              <a:t> </a:t>
            </a:r>
            <a:r>
              <a:rPr lang="de-CH" sz="2400" dirty="0" err="1" smtClean="0"/>
              <a:t>excluded</a:t>
            </a:r>
            <a:r>
              <a:rPr lang="de-CH" sz="2400" dirty="0" smtClean="0"/>
              <a:t>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400" dirty="0" err="1" smtClean="0"/>
              <a:t>Active</a:t>
            </a:r>
            <a:r>
              <a:rPr lang="de-CH" sz="1400" dirty="0" smtClean="0"/>
              <a:t> GI </a:t>
            </a:r>
            <a:r>
              <a:rPr lang="de-CH" sz="1400" dirty="0" err="1" smtClean="0"/>
              <a:t>bleeding</a:t>
            </a:r>
            <a:r>
              <a:rPr lang="de-CH" sz="1400" dirty="0" smtClean="0"/>
              <a:t>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400" dirty="0" err="1" smtClean="0"/>
              <a:t>Antibiotic</a:t>
            </a:r>
            <a:r>
              <a:rPr lang="de-CH" sz="1400" dirty="0" smtClean="0"/>
              <a:t> </a:t>
            </a:r>
            <a:r>
              <a:rPr lang="de-CH" sz="1400" dirty="0" err="1" smtClean="0"/>
              <a:t>treatment</a:t>
            </a:r>
            <a:endParaRPr lang="de-CH" sz="1400" dirty="0" smtClean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400" dirty="0" smtClean="0"/>
              <a:t>HIV positive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sz="1400" dirty="0" err="1" smtClean="0"/>
              <a:t>Immunosuppressive</a:t>
            </a:r>
            <a:r>
              <a:rPr lang="de-CH" sz="1400" dirty="0" smtClean="0"/>
              <a:t> </a:t>
            </a:r>
            <a:r>
              <a:rPr lang="de-CH" sz="1400" dirty="0" err="1" smtClean="0"/>
              <a:t>therapy</a:t>
            </a:r>
            <a:endParaRPr lang="de-CH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1011714" y="3429000"/>
            <a:ext cx="3685624" cy="110799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de-CH" sz="2400" dirty="0" smtClean="0"/>
              <a:t>519 </a:t>
            </a:r>
            <a:r>
              <a:rPr lang="de-CH" sz="2400" dirty="0" err="1" smtClean="0"/>
              <a:t>patients</a:t>
            </a:r>
            <a:r>
              <a:rPr lang="de-CH" sz="2400" dirty="0" smtClean="0"/>
              <a:t> </a:t>
            </a:r>
            <a:r>
              <a:rPr lang="de-CH" sz="2400" dirty="0" err="1" smtClean="0"/>
              <a:t>included</a:t>
            </a:r>
            <a:endParaRPr lang="de-CH" sz="2400" dirty="0" smtClean="0"/>
          </a:p>
          <a:p>
            <a:pPr marL="285750" indent="-285750">
              <a:buFont typeface="Symbol" charset="2"/>
              <a:buChar char="-"/>
            </a:pPr>
            <a:r>
              <a:rPr lang="de-CH" sz="1400" dirty="0" smtClean="0"/>
              <a:t>Diagnosis </a:t>
            </a:r>
            <a:r>
              <a:rPr lang="de-CH" sz="1400" dirty="0" err="1" smtClean="0"/>
              <a:t>of</a:t>
            </a:r>
            <a:r>
              <a:rPr lang="de-CH" sz="1400" dirty="0" smtClean="0"/>
              <a:t> </a:t>
            </a:r>
            <a:r>
              <a:rPr lang="de-CH" sz="1400" dirty="0" err="1" smtClean="0"/>
              <a:t>cirrhosis</a:t>
            </a:r>
            <a:r>
              <a:rPr lang="de-CH" sz="1400" dirty="0" smtClean="0"/>
              <a:t> </a:t>
            </a:r>
          </a:p>
          <a:p>
            <a:pPr marL="285750" indent="-285750">
              <a:buFont typeface="Symbol" charset="2"/>
              <a:buChar char="-"/>
            </a:pPr>
            <a:r>
              <a:rPr lang="de-CH" sz="1400" dirty="0" smtClean="0"/>
              <a:t>? PPI in </a:t>
            </a:r>
            <a:r>
              <a:rPr lang="de-CH" sz="1400" dirty="0" err="1" smtClean="0"/>
              <a:t>the</a:t>
            </a:r>
            <a:r>
              <a:rPr lang="de-CH" sz="1400" dirty="0" smtClean="0"/>
              <a:t> 3 </a:t>
            </a:r>
            <a:r>
              <a:rPr lang="de-CH" sz="1400" dirty="0" err="1" smtClean="0"/>
              <a:t>months</a:t>
            </a:r>
            <a:r>
              <a:rPr lang="de-CH" sz="1400" dirty="0" smtClean="0"/>
              <a:t> </a:t>
            </a:r>
            <a:r>
              <a:rPr lang="de-CH" sz="1400" dirty="0" err="1" smtClean="0"/>
              <a:t>prior</a:t>
            </a:r>
            <a:r>
              <a:rPr lang="de-CH" sz="1400" dirty="0" smtClean="0"/>
              <a:t> </a:t>
            </a:r>
            <a:r>
              <a:rPr lang="de-CH" sz="1400" dirty="0" err="1" smtClean="0"/>
              <a:t>to</a:t>
            </a:r>
            <a:r>
              <a:rPr lang="de-CH" sz="1400" dirty="0" smtClean="0"/>
              <a:t> </a:t>
            </a:r>
            <a:r>
              <a:rPr lang="de-CH" sz="1400" dirty="0" err="1" smtClean="0"/>
              <a:t>hospitalisation</a:t>
            </a:r>
            <a:endParaRPr lang="de-CH" sz="1400" dirty="0" smtClean="0"/>
          </a:p>
          <a:p>
            <a:pPr marL="285750" indent="-285750">
              <a:buFont typeface="Symbol" charset="2"/>
              <a:buChar char="-"/>
            </a:pPr>
            <a:r>
              <a:rPr lang="de-CH" sz="1400" dirty="0" err="1" smtClean="0"/>
              <a:t>Classified</a:t>
            </a:r>
            <a:r>
              <a:rPr lang="de-CH" sz="1400" dirty="0" smtClean="0"/>
              <a:t> </a:t>
            </a:r>
            <a:r>
              <a:rPr lang="de-CH" sz="1400" dirty="0" err="1" smtClean="0"/>
              <a:t>as</a:t>
            </a:r>
            <a:r>
              <a:rPr lang="de-CH" sz="1400" dirty="0" smtClean="0"/>
              <a:t> PPI-users </a:t>
            </a:r>
            <a:r>
              <a:rPr lang="de-CH" sz="1400" dirty="0" err="1" smtClean="0"/>
              <a:t>or</a:t>
            </a:r>
            <a:r>
              <a:rPr lang="de-CH" sz="1400" dirty="0" smtClean="0"/>
              <a:t> non-PPI-users</a:t>
            </a:r>
            <a:endParaRPr lang="de-CH" sz="1400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4585008" y="2420888"/>
            <a:ext cx="1251242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H="1">
            <a:off x="3459986" y="2420888"/>
            <a:ext cx="1125022" cy="936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methods</a:t>
            </a:r>
            <a:endParaRPr lang="de-CH" dirty="0"/>
          </a:p>
        </p:txBody>
      </p:sp>
      <p:cxnSp>
        <p:nvCxnSpPr>
          <p:cNvPr id="8" name="Gerade Verbindung mit Pfeil 7"/>
          <p:cNvCxnSpPr/>
          <p:nvPr/>
        </p:nvCxnSpPr>
        <p:spPr>
          <a:xfrm>
            <a:off x="2600678" y="4653136"/>
            <a:ext cx="747186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 flipH="1">
            <a:off x="1907704" y="4653136"/>
            <a:ext cx="692974" cy="57606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83568" y="5301208"/>
            <a:ext cx="17281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226 patients received PPI therapy within the last 3 month</a:t>
            </a:r>
            <a:endParaRPr lang="en-GB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3419872" y="530120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293 patients did not receive PPI therapy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61350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296144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No</a:t>
            </a:r>
            <a:r>
              <a:rPr lang="de-DE" sz="3600" dirty="0" smtClean="0"/>
              <a:t> </a:t>
            </a:r>
            <a:r>
              <a:rPr lang="de-DE" sz="3600" dirty="0" err="1" smtClean="0"/>
              <a:t>difference</a:t>
            </a:r>
            <a:r>
              <a:rPr lang="de-DE" sz="3600" dirty="0" smtClean="0"/>
              <a:t> in </a:t>
            </a:r>
            <a:r>
              <a:rPr lang="de-DE" sz="3600" dirty="0" err="1" smtClean="0"/>
              <a:t>the</a:t>
            </a:r>
            <a:r>
              <a:rPr lang="de-DE" sz="3600" dirty="0" smtClean="0"/>
              <a:t> rate </a:t>
            </a:r>
            <a:r>
              <a:rPr lang="de-DE" sz="3600" dirty="0" err="1" smtClean="0"/>
              <a:t>of</a:t>
            </a:r>
            <a:r>
              <a:rPr lang="de-DE" sz="3600" dirty="0" smtClean="0"/>
              <a:t> PPI </a:t>
            </a:r>
            <a:r>
              <a:rPr lang="de-DE" sz="3600" dirty="0" err="1" smtClean="0"/>
              <a:t>consumption</a:t>
            </a:r>
            <a:r>
              <a:rPr lang="de-DE" sz="3600" dirty="0" smtClean="0"/>
              <a:t> </a:t>
            </a:r>
            <a:r>
              <a:rPr lang="de-DE" sz="3600" dirty="0" err="1" smtClean="0"/>
              <a:t>between</a:t>
            </a:r>
            <a:r>
              <a:rPr lang="de-DE" sz="3600" dirty="0" smtClean="0"/>
              <a:t> </a:t>
            </a:r>
            <a:r>
              <a:rPr lang="de-DE" sz="3600" dirty="0" err="1" smtClean="0"/>
              <a:t>infected</a:t>
            </a:r>
            <a:r>
              <a:rPr lang="de-DE" sz="3600" dirty="0" smtClean="0"/>
              <a:t> </a:t>
            </a:r>
            <a:r>
              <a:rPr lang="de-DE" sz="3600" dirty="0" err="1" smtClean="0"/>
              <a:t>and</a:t>
            </a:r>
            <a:r>
              <a:rPr lang="de-DE" sz="3600" dirty="0" smtClean="0"/>
              <a:t> non-</a:t>
            </a:r>
            <a:r>
              <a:rPr lang="de-DE" sz="3600" dirty="0" err="1" smtClean="0"/>
              <a:t>infected</a:t>
            </a:r>
            <a:r>
              <a:rPr lang="de-DE" sz="3600" dirty="0" smtClean="0"/>
              <a:t> </a:t>
            </a:r>
            <a:r>
              <a:rPr lang="de-DE" sz="3600" dirty="0" err="1" smtClean="0"/>
              <a:t>patients</a:t>
            </a:r>
            <a:endParaRPr lang="de-DE" sz="3600" dirty="0"/>
          </a:p>
        </p:txBody>
      </p:sp>
      <p:cxnSp>
        <p:nvCxnSpPr>
          <p:cNvPr id="4" name="Gerade Verbindung mit Pfeil 3"/>
          <p:cNvCxnSpPr/>
          <p:nvPr/>
        </p:nvCxnSpPr>
        <p:spPr>
          <a:xfrm>
            <a:off x="4572000" y="2306489"/>
            <a:ext cx="1008112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 flipH="1">
            <a:off x="3707904" y="2306489"/>
            <a:ext cx="864097" cy="7200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694964" y="1772816"/>
            <a:ext cx="1741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/>
              <a:t>519 </a:t>
            </a:r>
            <a:r>
              <a:rPr lang="de-DE" sz="2400" dirty="0" err="1" smtClean="0"/>
              <a:t>patients</a:t>
            </a:r>
            <a:endParaRPr lang="de-DE" sz="2400" dirty="0"/>
          </a:p>
        </p:txBody>
      </p:sp>
      <p:sp>
        <p:nvSpPr>
          <p:cNvPr id="8" name="Rechteck 7"/>
          <p:cNvSpPr/>
          <p:nvPr/>
        </p:nvSpPr>
        <p:spPr>
          <a:xfrm>
            <a:off x="539552" y="3026569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255 </a:t>
            </a:r>
            <a:r>
              <a:rPr lang="de-DE" dirty="0" err="1" smtClean="0">
                <a:solidFill>
                  <a:prstClr val="black"/>
                </a:solidFill>
              </a:rPr>
              <a:t>with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bacterial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infections</a:t>
            </a:r>
            <a:endParaRPr lang="de-DE" dirty="0" smtClean="0">
              <a:solidFill>
                <a:prstClr val="black"/>
              </a:solidFill>
            </a:endParaRPr>
          </a:p>
          <a:p>
            <a:r>
              <a:rPr lang="de-DE" dirty="0" smtClean="0">
                <a:solidFill>
                  <a:prstClr val="black"/>
                </a:solidFill>
                <a:sym typeface="Wingdings"/>
              </a:rPr>
              <a:t> </a:t>
            </a:r>
            <a:r>
              <a:rPr lang="de-DE" dirty="0" smtClean="0">
                <a:solidFill>
                  <a:prstClr val="black"/>
                </a:solidFill>
              </a:rPr>
              <a:t>114 (44,3%) </a:t>
            </a:r>
            <a:r>
              <a:rPr lang="de-DE" dirty="0" err="1" smtClean="0">
                <a:solidFill>
                  <a:prstClr val="black"/>
                </a:solidFill>
              </a:rPr>
              <a:t>w</a:t>
            </a:r>
            <a:r>
              <a:rPr lang="de-DE" dirty="0" smtClean="0">
                <a:solidFill>
                  <a:prstClr val="black"/>
                </a:solidFill>
              </a:rPr>
              <a:t>/ PPI </a:t>
            </a:r>
            <a:r>
              <a:rPr lang="de-DE" dirty="0" err="1" smtClean="0">
                <a:solidFill>
                  <a:prstClr val="black"/>
                </a:solidFill>
              </a:rPr>
              <a:t>consumption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5292080" y="3026569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prstClr val="black"/>
                </a:solidFill>
              </a:rPr>
              <a:t>264 </a:t>
            </a:r>
            <a:r>
              <a:rPr lang="de-DE" dirty="0" err="1" smtClean="0">
                <a:solidFill>
                  <a:prstClr val="black"/>
                </a:solidFill>
              </a:rPr>
              <a:t>without</a:t>
            </a:r>
            <a:r>
              <a:rPr lang="de-DE" dirty="0" smtClean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bacterial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 smtClean="0">
                <a:solidFill>
                  <a:prstClr val="black"/>
                </a:solidFill>
              </a:rPr>
              <a:t>infections</a:t>
            </a:r>
            <a:endParaRPr lang="de-DE" dirty="0" smtClean="0">
              <a:solidFill>
                <a:prstClr val="black"/>
              </a:solidFill>
            </a:endParaRPr>
          </a:p>
          <a:p>
            <a:r>
              <a:rPr lang="de-DE" dirty="0" smtClean="0">
                <a:solidFill>
                  <a:prstClr val="black"/>
                </a:solidFill>
                <a:sym typeface="Wingdings"/>
              </a:rPr>
              <a:t> </a:t>
            </a:r>
            <a:r>
              <a:rPr lang="de-DE" dirty="0" smtClean="0">
                <a:solidFill>
                  <a:prstClr val="black"/>
                </a:solidFill>
              </a:rPr>
              <a:t>112 (42,8%) </a:t>
            </a:r>
            <a:r>
              <a:rPr lang="de-DE" dirty="0" err="1" smtClean="0">
                <a:solidFill>
                  <a:prstClr val="black"/>
                </a:solidFill>
              </a:rPr>
              <a:t>w</a:t>
            </a:r>
            <a:r>
              <a:rPr lang="de-DE" dirty="0" smtClean="0">
                <a:solidFill>
                  <a:prstClr val="black"/>
                </a:solidFill>
              </a:rPr>
              <a:t>/ PPI </a:t>
            </a:r>
            <a:r>
              <a:rPr lang="de-DE" dirty="0" err="1" smtClean="0">
                <a:solidFill>
                  <a:prstClr val="black"/>
                </a:solidFill>
              </a:rPr>
              <a:t>consumption</a:t>
            </a:r>
            <a:endParaRPr lang="de-DE" dirty="0"/>
          </a:p>
        </p:txBody>
      </p:sp>
      <p:pic>
        <p:nvPicPr>
          <p:cNvPr id="17" name="Bild 16" descr="Bildschirmfoto 2016-02-09 um 20.54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4782"/>
            <a:ext cx="5276800" cy="204851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39552" y="6021288"/>
            <a:ext cx="81995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 smtClean="0">
                <a:sym typeface="Wingdings"/>
              </a:rPr>
              <a:t> </a:t>
            </a:r>
            <a:r>
              <a:rPr lang="de-DE" sz="2000" dirty="0" smtClean="0"/>
              <a:t>PPI </a:t>
            </a:r>
            <a:r>
              <a:rPr lang="de-DE" sz="2000" dirty="0" err="1"/>
              <a:t>consumption</a:t>
            </a:r>
            <a:r>
              <a:rPr lang="de-DE" sz="2000" dirty="0"/>
              <a:t> </a:t>
            </a:r>
            <a:r>
              <a:rPr lang="de-DE" sz="2000" dirty="0" err="1"/>
              <a:t>has</a:t>
            </a:r>
            <a:r>
              <a:rPr lang="de-DE" sz="2000" dirty="0"/>
              <a:t> </a:t>
            </a:r>
            <a:r>
              <a:rPr lang="de-DE" sz="2000" dirty="0" err="1"/>
              <a:t>no</a:t>
            </a:r>
            <a:r>
              <a:rPr lang="de-DE" sz="2000" dirty="0"/>
              <a:t> </a:t>
            </a:r>
            <a:r>
              <a:rPr lang="de-DE" sz="2000" dirty="0" err="1"/>
              <a:t>impact</a:t>
            </a:r>
            <a:r>
              <a:rPr lang="de-DE" sz="2000" dirty="0"/>
              <a:t> on </a:t>
            </a:r>
            <a:r>
              <a:rPr lang="de-DE" sz="2000" dirty="0" err="1"/>
              <a:t>bacterial</a:t>
            </a:r>
            <a:r>
              <a:rPr lang="de-DE" sz="2000" dirty="0"/>
              <a:t> </a:t>
            </a:r>
            <a:r>
              <a:rPr lang="de-DE" sz="2000" dirty="0" err="1"/>
              <a:t>infections</a:t>
            </a:r>
            <a:r>
              <a:rPr lang="de-DE" sz="2000" dirty="0"/>
              <a:t> in </a:t>
            </a:r>
            <a:r>
              <a:rPr lang="de-DE" sz="2000" dirty="0" err="1"/>
              <a:t>cirrhotic</a:t>
            </a:r>
            <a:r>
              <a:rPr lang="de-DE" sz="2000" dirty="0"/>
              <a:t> </a:t>
            </a:r>
            <a:r>
              <a:rPr lang="de-DE" sz="2000" dirty="0" err="1"/>
              <a:t>patients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501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CH" sz="3200" dirty="0" err="1" smtClean="0"/>
              <a:t>No</a:t>
            </a:r>
            <a:r>
              <a:rPr lang="de-CH" sz="3200" dirty="0" smtClean="0"/>
              <a:t> </a:t>
            </a:r>
            <a:r>
              <a:rPr lang="de-CH" sz="3200" dirty="0" err="1" smtClean="0"/>
              <a:t>difference</a:t>
            </a:r>
            <a:r>
              <a:rPr lang="de-CH" sz="3200" dirty="0" smtClean="0"/>
              <a:t> in PPI </a:t>
            </a:r>
            <a:r>
              <a:rPr lang="de-CH" sz="3200" dirty="0" err="1" smtClean="0"/>
              <a:t>consumption</a:t>
            </a:r>
            <a:r>
              <a:rPr lang="de-CH" sz="3200" dirty="0" smtClean="0"/>
              <a:t> </a:t>
            </a:r>
            <a:r>
              <a:rPr lang="de-CH" sz="3200" dirty="0" err="1" smtClean="0"/>
              <a:t>between</a:t>
            </a:r>
            <a:r>
              <a:rPr lang="de-CH" sz="3200" dirty="0" smtClean="0"/>
              <a:t> </a:t>
            </a:r>
            <a:r>
              <a:rPr lang="de-CH" sz="3200" dirty="0" err="1" smtClean="0"/>
              <a:t>patients</a:t>
            </a:r>
            <a:r>
              <a:rPr lang="de-CH" sz="3200" dirty="0" smtClean="0"/>
              <a:t> </a:t>
            </a:r>
            <a:r>
              <a:rPr lang="de-CH" sz="3200" dirty="0" err="1" smtClean="0"/>
              <a:t>with</a:t>
            </a:r>
            <a:r>
              <a:rPr lang="de-CH" sz="3200" dirty="0" smtClean="0"/>
              <a:t> </a:t>
            </a:r>
            <a:r>
              <a:rPr lang="de-CH" sz="3200" dirty="0" err="1" smtClean="0"/>
              <a:t>or</a:t>
            </a:r>
            <a:r>
              <a:rPr lang="de-CH" sz="3200" dirty="0" smtClean="0"/>
              <a:t> </a:t>
            </a:r>
            <a:r>
              <a:rPr lang="de-CH" sz="3200" dirty="0" err="1" smtClean="0"/>
              <a:t>without</a:t>
            </a:r>
            <a:r>
              <a:rPr lang="de-CH" sz="3200" dirty="0" smtClean="0"/>
              <a:t> SBP</a:t>
            </a:r>
            <a:endParaRPr lang="de-CH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8667" y="1718124"/>
            <a:ext cx="4451805" cy="466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251520" y="1988840"/>
            <a:ext cx="36814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384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had</a:t>
            </a:r>
            <a:r>
              <a:rPr lang="de-CH" dirty="0" smtClean="0"/>
              <a:t> </a:t>
            </a:r>
            <a:r>
              <a:rPr lang="de-CH" dirty="0" err="1" smtClean="0"/>
              <a:t>ascites</a:t>
            </a:r>
            <a:r>
              <a:rPr lang="de-CH" dirty="0" smtClean="0"/>
              <a:t> at </a:t>
            </a:r>
            <a:r>
              <a:rPr lang="de-CH" dirty="0" err="1" smtClean="0"/>
              <a:t>admission</a:t>
            </a:r>
            <a:endParaRPr lang="de-CH" u="sng" dirty="0" smtClean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CH" dirty="0"/>
              <a:t>95 </a:t>
            </a:r>
            <a:r>
              <a:rPr lang="de-CH" dirty="0" err="1"/>
              <a:t>with</a:t>
            </a:r>
            <a:r>
              <a:rPr lang="de-CH" dirty="0"/>
              <a:t> SBP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CH" dirty="0" smtClean="0"/>
              <a:t>289 </a:t>
            </a:r>
            <a:r>
              <a:rPr lang="de-CH" dirty="0" err="1"/>
              <a:t>without</a:t>
            </a:r>
            <a:r>
              <a:rPr lang="de-CH" dirty="0"/>
              <a:t> </a:t>
            </a:r>
            <a:r>
              <a:rPr lang="de-CH" dirty="0" smtClean="0"/>
              <a:t>SBP</a:t>
            </a:r>
            <a:endParaRPr lang="de-CH" dirty="0"/>
          </a:p>
        </p:txBody>
      </p:sp>
      <p:sp>
        <p:nvSpPr>
          <p:cNvPr id="7" name="Rechteck 6"/>
          <p:cNvSpPr/>
          <p:nvPr/>
        </p:nvSpPr>
        <p:spPr>
          <a:xfrm>
            <a:off x="4499992" y="2564904"/>
            <a:ext cx="4073185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2" name="Rechteck 11"/>
          <p:cNvSpPr/>
          <p:nvPr/>
        </p:nvSpPr>
        <p:spPr>
          <a:xfrm>
            <a:off x="4499992" y="3501008"/>
            <a:ext cx="4073185" cy="43204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3" name="Rechteck 12"/>
          <p:cNvSpPr/>
          <p:nvPr/>
        </p:nvSpPr>
        <p:spPr>
          <a:xfrm>
            <a:off x="4499992" y="4725144"/>
            <a:ext cx="4073185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4" name="Rechteck 13"/>
          <p:cNvSpPr/>
          <p:nvPr/>
        </p:nvSpPr>
        <p:spPr>
          <a:xfrm>
            <a:off x="4499992" y="5301208"/>
            <a:ext cx="4073185" cy="216024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5" name="Rechteck 14"/>
          <p:cNvSpPr/>
          <p:nvPr/>
        </p:nvSpPr>
        <p:spPr>
          <a:xfrm>
            <a:off x="4499992" y="5949280"/>
            <a:ext cx="4073185" cy="2160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9" name="Rechteck 8"/>
          <p:cNvSpPr/>
          <p:nvPr/>
        </p:nvSpPr>
        <p:spPr>
          <a:xfrm>
            <a:off x="251520" y="3197875"/>
            <a:ext cx="4104456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CH" dirty="0" err="1"/>
              <a:t>Patients</a:t>
            </a:r>
            <a:r>
              <a:rPr lang="de-CH" dirty="0"/>
              <a:t> </a:t>
            </a:r>
            <a:r>
              <a:rPr lang="de-CH" dirty="0" err="1"/>
              <a:t>with</a:t>
            </a:r>
            <a:r>
              <a:rPr lang="de-CH" dirty="0"/>
              <a:t> SBP </a:t>
            </a:r>
            <a:r>
              <a:rPr lang="de-CH" dirty="0" err="1"/>
              <a:t>have</a:t>
            </a: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Higher MELD Score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More </a:t>
            </a:r>
            <a:r>
              <a:rPr lang="de-CH" dirty="0" err="1"/>
              <a:t>Enzephalopathy</a:t>
            </a: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More HBV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Higher Serum </a:t>
            </a:r>
            <a:r>
              <a:rPr lang="de-CH" dirty="0" err="1"/>
              <a:t>Creatinine</a:t>
            </a:r>
            <a:endParaRPr lang="de-CH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/>
              <a:t>Higher </a:t>
            </a:r>
            <a:r>
              <a:rPr lang="de-CH" dirty="0" err="1"/>
              <a:t>peripheral</a:t>
            </a:r>
            <a:r>
              <a:rPr lang="de-CH" dirty="0"/>
              <a:t> </a:t>
            </a:r>
            <a:r>
              <a:rPr lang="de-CH" dirty="0" err="1"/>
              <a:t>leukocyte</a:t>
            </a:r>
            <a:r>
              <a:rPr lang="de-CH" dirty="0"/>
              <a:t> </a:t>
            </a:r>
            <a:r>
              <a:rPr lang="de-CH" dirty="0" err="1" smtClean="0"/>
              <a:t>count</a:t>
            </a:r>
            <a:endParaRPr lang="de-CH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30906" y="5373216"/>
            <a:ext cx="34210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b="1" dirty="0" err="1" smtClean="0"/>
              <a:t>No</a:t>
            </a:r>
            <a:r>
              <a:rPr lang="de-CH" dirty="0" smtClean="0"/>
              <a:t> </a:t>
            </a:r>
            <a:r>
              <a:rPr lang="de-CH" b="1" dirty="0" err="1" smtClean="0"/>
              <a:t>significant</a:t>
            </a:r>
            <a:r>
              <a:rPr lang="de-CH" b="1" dirty="0" smtClean="0"/>
              <a:t> </a:t>
            </a:r>
            <a:r>
              <a:rPr lang="de-CH" b="1" dirty="0" err="1"/>
              <a:t>difference</a:t>
            </a:r>
            <a:r>
              <a:rPr lang="de-CH" b="1" dirty="0"/>
              <a:t> </a:t>
            </a:r>
            <a:r>
              <a:rPr lang="de-CH" dirty="0"/>
              <a:t>in PPI </a:t>
            </a:r>
            <a:r>
              <a:rPr lang="de-CH" dirty="0" err="1"/>
              <a:t>consumption</a:t>
            </a:r>
            <a:r>
              <a:rPr lang="de-CH" dirty="0"/>
              <a:t> </a:t>
            </a:r>
            <a:r>
              <a:rPr lang="de-CH" dirty="0" smtClean="0"/>
              <a:t>rate.</a:t>
            </a:r>
            <a:endParaRPr lang="de-CH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12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15" grpId="0" animBg="1"/>
      <p:bldP spid="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pic>
        <p:nvPicPr>
          <p:cNvPr id="4" name="Bild 3" descr="Bildschirmfoto 2016-02-09 um 21.21.3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1556792"/>
            <a:ext cx="4680520" cy="5033028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995936" y="6093296"/>
            <a:ext cx="4392488" cy="216024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539552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3200" dirty="0" smtClean="0"/>
              <a:t>SBP rate </a:t>
            </a:r>
            <a:r>
              <a:rPr lang="de-CH" sz="3200" dirty="0" err="1" smtClean="0"/>
              <a:t>is</a:t>
            </a:r>
            <a:r>
              <a:rPr lang="de-CH" sz="3200" dirty="0" smtClean="0"/>
              <a:t> </a:t>
            </a:r>
            <a:r>
              <a:rPr lang="de-CH" sz="3200" dirty="0" err="1" smtClean="0"/>
              <a:t>similar</a:t>
            </a:r>
            <a:r>
              <a:rPr lang="de-CH" sz="3200" dirty="0" smtClean="0"/>
              <a:t> in PPI-users </a:t>
            </a:r>
            <a:r>
              <a:rPr lang="de-CH" sz="3200" dirty="0" err="1" smtClean="0"/>
              <a:t>and</a:t>
            </a:r>
            <a:r>
              <a:rPr lang="de-CH" sz="3200" dirty="0" smtClean="0"/>
              <a:t> non-PPI-users</a:t>
            </a:r>
            <a:endParaRPr lang="de-CH" sz="3200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3212976"/>
            <a:ext cx="36728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 smtClean="0"/>
              <a:t>384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ascites</a:t>
            </a:r>
            <a:r>
              <a:rPr lang="de-CH" dirty="0" smtClean="0"/>
              <a:t> </a:t>
            </a:r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CH" dirty="0" smtClean="0"/>
              <a:t>165 </a:t>
            </a:r>
            <a:r>
              <a:rPr lang="de-CH" dirty="0" err="1" smtClean="0"/>
              <a:t>with</a:t>
            </a:r>
            <a:r>
              <a:rPr lang="de-CH" dirty="0" smtClean="0"/>
              <a:t> PPI </a:t>
            </a:r>
            <a:r>
              <a:rPr lang="de-CH" dirty="0" err="1" smtClean="0"/>
              <a:t>consumption</a:t>
            </a:r>
            <a:endParaRPr lang="de-CH" dirty="0"/>
          </a:p>
          <a:p>
            <a:pPr marL="742950" lvl="1" indent="-285750">
              <a:buFont typeface="Symbol" panose="05050102010706020507" pitchFamily="18" charset="2"/>
              <a:buChar char="-"/>
            </a:pPr>
            <a:r>
              <a:rPr lang="de-CH" dirty="0" smtClean="0"/>
              <a:t>219 </a:t>
            </a:r>
            <a:r>
              <a:rPr lang="de-CH" dirty="0" err="1" smtClean="0"/>
              <a:t>without</a:t>
            </a:r>
            <a:r>
              <a:rPr lang="de-CH" dirty="0" smtClean="0"/>
              <a:t> PPI </a:t>
            </a:r>
            <a:r>
              <a:rPr lang="de-CH" dirty="0" err="1" smtClean="0"/>
              <a:t>consumption</a:t>
            </a:r>
            <a:endParaRPr lang="de-CH" dirty="0" smtClean="0"/>
          </a:p>
        </p:txBody>
      </p:sp>
    </p:spTree>
    <p:extLst>
      <p:ext uri="{BB962C8B-B14F-4D97-AF65-F5344CB8AC3E}">
        <p14:creationId xmlns:p14="http://schemas.microsoft.com/office/powerpoint/2010/main" val="357858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>
            <a:normAutofit/>
          </a:bodyPr>
          <a:lstStyle/>
          <a:p>
            <a:r>
              <a:rPr lang="de-CH" sz="3200" dirty="0" err="1" smtClean="0"/>
              <a:t>No</a:t>
            </a:r>
            <a:r>
              <a:rPr lang="de-CH" sz="3200" dirty="0" smtClean="0"/>
              <a:t> </a:t>
            </a:r>
            <a:r>
              <a:rPr lang="de-CH" sz="3200" dirty="0" err="1" smtClean="0"/>
              <a:t>significant</a:t>
            </a:r>
            <a:r>
              <a:rPr lang="de-CH" sz="3200" dirty="0" smtClean="0"/>
              <a:t> </a:t>
            </a:r>
            <a:r>
              <a:rPr lang="de-CH" sz="3200" dirty="0" err="1" smtClean="0"/>
              <a:t>difference</a:t>
            </a:r>
            <a:r>
              <a:rPr lang="de-CH" sz="3200" dirty="0" smtClean="0"/>
              <a:t> </a:t>
            </a:r>
            <a:r>
              <a:rPr lang="de-CH" sz="3200" dirty="0" err="1" smtClean="0"/>
              <a:t>of</a:t>
            </a:r>
            <a:r>
              <a:rPr lang="de-CH" sz="3200" dirty="0" smtClean="0"/>
              <a:t> </a:t>
            </a:r>
            <a:r>
              <a:rPr lang="de-CH" sz="3200" dirty="0" err="1" smtClean="0"/>
              <a:t>the</a:t>
            </a:r>
            <a:r>
              <a:rPr lang="de-CH" sz="3200" dirty="0" smtClean="0"/>
              <a:t> </a:t>
            </a:r>
            <a:r>
              <a:rPr lang="de-CH" sz="3200" dirty="0" err="1" smtClean="0"/>
              <a:t>bacteria</a:t>
            </a:r>
            <a:r>
              <a:rPr lang="de-CH" sz="3200" dirty="0" smtClean="0"/>
              <a:t> in SBP </a:t>
            </a:r>
            <a:r>
              <a:rPr lang="de-CH" sz="3200" dirty="0" err="1" smtClean="0"/>
              <a:t>patients</a:t>
            </a:r>
            <a:r>
              <a:rPr lang="de-CH" sz="3200" dirty="0" smtClean="0"/>
              <a:t> </a:t>
            </a:r>
            <a:r>
              <a:rPr lang="de-CH" sz="3200" dirty="0" err="1" smtClean="0"/>
              <a:t>with</a:t>
            </a:r>
            <a:r>
              <a:rPr lang="de-CH" sz="3200" dirty="0" smtClean="0"/>
              <a:t> </a:t>
            </a:r>
            <a:r>
              <a:rPr lang="de-CH" sz="3200" dirty="0" err="1" smtClean="0"/>
              <a:t>or</a:t>
            </a:r>
            <a:r>
              <a:rPr lang="de-CH" sz="3200" dirty="0" smtClean="0"/>
              <a:t> </a:t>
            </a:r>
            <a:r>
              <a:rPr lang="de-CH" sz="3200" dirty="0" err="1" smtClean="0"/>
              <a:t>without</a:t>
            </a:r>
            <a:r>
              <a:rPr lang="de-CH" sz="3200" dirty="0" smtClean="0"/>
              <a:t> PPI </a:t>
            </a:r>
            <a:r>
              <a:rPr lang="de-CH" sz="3200" dirty="0" err="1" smtClean="0"/>
              <a:t>use</a:t>
            </a:r>
            <a:endParaRPr lang="de-CH" sz="32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132856"/>
            <a:ext cx="5256584" cy="3018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83569" y="220486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95 </a:t>
            </a:r>
            <a:r>
              <a:rPr lang="de-CH" dirty="0" err="1" smtClean="0"/>
              <a:t>patients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SBP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CH" dirty="0" smtClean="0"/>
              <a:t>Positive </a:t>
            </a:r>
            <a:r>
              <a:rPr lang="de-CH" dirty="0" err="1" smtClean="0"/>
              <a:t>cultures</a:t>
            </a:r>
            <a:r>
              <a:rPr lang="de-CH" dirty="0" smtClean="0"/>
              <a:t> in 33 </a:t>
            </a:r>
            <a:r>
              <a:rPr lang="de-CH" dirty="0" err="1" smtClean="0"/>
              <a:t>patients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58244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Discussion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Symbol" charset="2"/>
              <a:buChar char="-"/>
            </a:pPr>
            <a:r>
              <a:rPr lang="de-DE" sz="2400" dirty="0" err="1" smtClean="0"/>
              <a:t>Result</a:t>
            </a:r>
            <a:r>
              <a:rPr lang="de-DE" sz="2400" dirty="0" smtClean="0"/>
              <a:t>: PPI </a:t>
            </a:r>
            <a:r>
              <a:rPr lang="de-DE" sz="2400" dirty="0" err="1" smtClean="0"/>
              <a:t>use</a:t>
            </a:r>
            <a:r>
              <a:rPr lang="de-DE" sz="2400" dirty="0" smtClean="0"/>
              <a:t> </a:t>
            </a:r>
            <a:r>
              <a:rPr lang="de-DE" sz="2400" dirty="0" err="1" smtClean="0"/>
              <a:t>does</a:t>
            </a:r>
            <a:r>
              <a:rPr lang="de-DE" sz="2400" dirty="0" smtClean="0"/>
              <a:t> not </a:t>
            </a:r>
            <a:r>
              <a:rPr lang="de-DE" sz="2400" dirty="0" err="1" smtClean="0"/>
              <a:t>increase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incidence</a:t>
            </a:r>
            <a:r>
              <a:rPr lang="de-DE" sz="2400" dirty="0" smtClean="0"/>
              <a:t> </a:t>
            </a:r>
            <a:r>
              <a:rPr lang="de-DE" sz="2400" dirty="0" err="1" smtClean="0"/>
              <a:t>of</a:t>
            </a:r>
            <a:r>
              <a:rPr lang="de-DE" sz="2400" dirty="0" smtClean="0"/>
              <a:t> SBP in </a:t>
            </a:r>
            <a:r>
              <a:rPr lang="de-DE" sz="2400" dirty="0" err="1" smtClean="0"/>
              <a:t>decompensated</a:t>
            </a:r>
            <a:r>
              <a:rPr lang="de-DE" sz="2400" dirty="0" smtClean="0"/>
              <a:t> </a:t>
            </a:r>
            <a:r>
              <a:rPr lang="de-DE" sz="2400" dirty="0" err="1" smtClean="0"/>
              <a:t>cirrhotic</a:t>
            </a:r>
            <a:r>
              <a:rPr lang="de-DE" sz="2400" dirty="0" smtClean="0"/>
              <a:t> </a:t>
            </a:r>
            <a:r>
              <a:rPr lang="de-DE" sz="2400" dirty="0" err="1" smtClean="0"/>
              <a:t>patients</a:t>
            </a:r>
            <a:endParaRPr lang="de-DE" sz="2400" dirty="0" smtClean="0"/>
          </a:p>
          <a:p>
            <a:pPr>
              <a:buFont typeface="Symbol" charset="2"/>
              <a:buChar char="-"/>
            </a:pPr>
            <a:endParaRPr lang="de-DE" sz="2400" dirty="0"/>
          </a:p>
          <a:p>
            <a:pPr>
              <a:buFont typeface="Symbol" charset="2"/>
              <a:buChar char="-"/>
            </a:pPr>
            <a:r>
              <a:rPr lang="de-DE" sz="2400" dirty="0" err="1" smtClean="0"/>
              <a:t>Controversial</a:t>
            </a:r>
            <a:r>
              <a:rPr lang="de-DE" sz="2400" dirty="0" smtClean="0"/>
              <a:t> </a:t>
            </a:r>
            <a:r>
              <a:rPr lang="de-DE" sz="2400" dirty="0" err="1" smtClean="0"/>
              <a:t>results</a:t>
            </a:r>
            <a:r>
              <a:rPr lang="de-DE" sz="2400" dirty="0" smtClean="0"/>
              <a:t> in </a:t>
            </a:r>
            <a:r>
              <a:rPr lang="de-DE" sz="2400" dirty="0" err="1" smtClean="0"/>
              <a:t>previous</a:t>
            </a:r>
            <a:r>
              <a:rPr lang="de-DE" sz="2400" dirty="0" smtClean="0"/>
              <a:t> </a:t>
            </a:r>
            <a:r>
              <a:rPr lang="de-DE" sz="2400" dirty="0" err="1" smtClean="0"/>
              <a:t>studies</a:t>
            </a:r>
            <a:r>
              <a:rPr lang="de-DE" sz="2400" dirty="0" smtClean="0"/>
              <a:t> (6 + 1 meta-analysis)</a:t>
            </a:r>
          </a:p>
          <a:p>
            <a:pPr lvl="1">
              <a:buFont typeface="Symbol" charset="2"/>
              <a:buChar char="-"/>
            </a:pPr>
            <a:r>
              <a:rPr lang="de-DE" sz="2000" dirty="0" smtClean="0"/>
              <a:t>Design </a:t>
            </a:r>
            <a:r>
              <a:rPr lang="de-DE" sz="2000" dirty="0" err="1" smtClean="0"/>
              <a:t>of</a:t>
            </a:r>
            <a:r>
              <a:rPr lang="de-DE" sz="2000" dirty="0" smtClean="0"/>
              <a:t> all </a:t>
            </a:r>
            <a:r>
              <a:rPr lang="de-DE" sz="2000" dirty="0" err="1" smtClean="0"/>
              <a:t>these</a:t>
            </a:r>
            <a:r>
              <a:rPr lang="de-DE" sz="2000" dirty="0" smtClean="0"/>
              <a:t> </a:t>
            </a:r>
            <a:r>
              <a:rPr lang="de-DE" sz="2000" dirty="0" err="1" smtClean="0"/>
              <a:t>studies</a:t>
            </a:r>
            <a:r>
              <a:rPr lang="de-DE" sz="2000" dirty="0" smtClean="0"/>
              <a:t> was </a:t>
            </a:r>
            <a:r>
              <a:rPr lang="de-DE" sz="2000" dirty="0" err="1" smtClean="0"/>
              <a:t>identical</a:t>
            </a:r>
            <a:r>
              <a:rPr lang="de-DE" sz="2000" dirty="0" smtClean="0"/>
              <a:t> </a:t>
            </a:r>
          </a:p>
          <a:p>
            <a:pPr lvl="2">
              <a:buFont typeface="Wingdings" charset="0"/>
              <a:buChar char="à"/>
            </a:pPr>
            <a:r>
              <a:rPr lang="de-DE" sz="2000" dirty="0" err="1" smtClean="0"/>
              <a:t>Retrospectively</a:t>
            </a:r>
            <a:r>
              <a:rPr lang="de-DE" sz="2000" dirty="0" smtClean="0"/>
              <a:t> </a:t>
            </a:r>
            <a:r>
              <a:rPr lang="de-DE" sz="2000" dirty="0" err="1" smtClean="0"/>
              <a:t>reviewed</a:t>
            </a:r>
            <a:r>
              <a:rPr lang="de-DE" sz="2000" dirty="0" smtClean="0"/>
              <a:t> </a:t>
            </a:r>
            <a:r>
              <a:rPr lang="de-DE" sz="2000" dirty="0" err="1" smtClean="0"/>
              <a:t>the</a:t>
            </a:r>
            <a:r>
              <a:rPr lang="de-DE" sz="2000" dirty="0" smtClean="0"/>
              <a:t> </a:t>
            </a:r>
            <a:r>
              <a:rPr lang="de-DE" sz="2000" dirty="0" err="1" smtClean="0"/>
              <a:t>list</a:t>
            </a:r>
            <a:r>
              <a:rPr lang="de-DE" sz="2000" dirty="0" smtClean="0"/>
              <a:t> </a:t>
            </a:r>
            <a:r>
              <a:rPr lang="de-DE" sz="2000" dirty="0" err="1" smtClean="0"/>
              <a:t>of</a:t>
            </a:r>
            <a:r>
              <a:rPr lang="de-DE" sz="2000" dirty="0" smtClean="0"/>
              <a:t> </a:t>
            </a:r>
            <a:r>
              <a:rPr lang="de-DE" sz="2000" dirty="0" err="1" smtClean="0"/>
              <a:t>medications</a:t>
            </a:r>
            <a:endParaRPr lang="de-DE" sz="2000" dirty="0">
              <a:sym typeface="Wingdings"/>
            </a:endParaRPr>
          </a:p>
          <a:p>
            <a:pPr lvl="2">
              <a:buFont typeface="Wingdings" charset="0"/>
              <a:buChar char="à"/>
            </a:pPr>
            <a:r>
              <a:rPr lang="de-DE" sz="2000" dirty="0" err="1" smtClean="0">
                <a:sym typeface="Wingdings"/>
              </a:rPr>
              <a:t>heterogeneity</a:t>
            </a:r>
            <a:r>
              <a:rPr lang="de-DE" sz="2000" dirty="0" smtClean="0">
                <a:sym typeface="Wingdings"/>
              </a:rPr>
              <a:t> in </a:t>
            </a:r>
            <a:r>
              <a:rPr lang="de-DE" sz="2000" dirty="0" err="1" smtClean="0">
                <a:sym typeface="Wingdings"/>
              </a:rPr>
              <a:t>the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inclusion</a:t>
            </a:r>
            <a:r>
              <a:rPr lang="de-DE" sz="2000" dirty="0" smtClean="0">
                <a:sym typeface="Wingdings"/>
              </a:rPr>
              <a:t> </a:t>
            </a:r>
            <a:r>
              <a:rPr lang="de-DE" sz="2000" dirty="0" err="1" smtClean="0">
                <a:sym typeface="Wingdings"/>
              </a:rPr>
              <a:t>criteria</a:t>
            </a:r>
            <a:endParaRPr lang="de-DE" sz="2000" dirty="0" smtClean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25506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7e21300-6da9-488e-bf25-46961a81f28d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Bildschirmpräsentation (4:3)</PresentationFormat>
  <Paragraphs>60</Paragraphs>
  <Slides>7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PowerPoint-Präsentation</vt:lpstr>
      <vt:lpstr>Patients and methods</vt:lpstr>
      <vt:lpstr>No difference in the rate of PPI consumption between infected and non-infected patients</vt:lpstr>
      <vt:lpstr>No difference in PPI consumption between patients with or without SBP</vt:lpstr>
      <vt:lpstr> </vt:lpstr>
      <vt:lpstr>No significant difference of the bacteria in SBP patients with or without PPI use</vt:lpstr>
      <vt:lpstr>Discussion</vt:lpstr>
    </vt:vector>
  </TitlesOfParts>
  <Company>Inselspital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Zeuzem, Catharina</dc:creator>
  <cp:lastModifiedBy>Zeuzem, Catharina</cp:lastModifiedBy>
  <cp:revision>38</cp:revision>
  <cp:lastPrinted>2016-02-10T08:51:14Z</cp:lastPrinted>
  <dcterms:created xsi:type="dcterms:W3CDTF">2016-02-09T12:04:51Z</dcterms:created>
  <dcterms:modified xsi:type="dcterms:W3CDTF">2016-02-11T08:09:13Z</dcterms:modified>
</cp:coreProperties>
</file>