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1" r:id="rId8"/>
    <p:sldId id="260" r:id="rId9"/>
    <p:sldId id="263" r:id="rId10"/>
  </p:sldIdLst>
  <p:sldSz cx="9144000" cy="6858000" type="screen4x3"/>
  <p:notesSz cx="6797675" cy="9926638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347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264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967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5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176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750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493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222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979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60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64F8-B97E-4830-97A8-1706E229761E}" type="datetimeFigureOut">
              <a:rPr lang="de-CH" smtClean="0"/>
              <a:t>13.08.2015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82CE-A48B-4403-9D74-EE20CDDBEC1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14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CH" sz="4000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Imaging Reporting </a:t>
            </a:r>
            <a:r>
              <a:rPr lang="de-CH" sz="4000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Data System </a:t>
            </a:r>
            <a:r>
              <a:rPr lang="de-CH" sz="4000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MR Imaging: 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Evaluation in </a:t>
            </a:r>
            <a:r>
              <a:rPr lang="de-CH" sz="4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20 mm </a:t>
            </a:r>
            <a:r>
              <a:rPr lang="de-CH" sz="4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Smaller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Detected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sz="4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Cirrhosis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at Screening US</a:t>
            </a:r>
            <a:endParaRPr lang="de-C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de-CH" sz="1400" dirty="0" smtClean="0"/>
          </a:p>
          <a:p>
            <a:pPr algn="r"/>
            <a:endParaRPr lang="de-CH" sz="1400" dirty="0" smtClean="0"/>
          </a:p>
          <a:p>
            <a:pPr algn="r"/>
            <a:endParaRPr lang="de-CH" sz="1400" dirty="0"/>
          </a:p>
          <a:p>
            <a:pPr algn="r"/>
            <a:endParaRPr lang="de-CH" sz="14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r"/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Radiology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2015; 275:698-707</a:t>
            </a:r>
          </a:p>
          <a:p>
            <a:pPr algn="r"/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Anna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Darnell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MD, Alejandro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Forner, MD,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PhD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Jordi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Rimola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MD,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PhD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María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Reig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MD,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PhD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</a:p>
          <a:p>
            <a:pPr algn="r"/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Ángeles 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García-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Criado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MD,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PhD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Carmen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Ayuso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MD, </a:t>
            </a:r>
            <a:r>
              <a:rPr lang="de-CH" sz="1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PhD</a:t>
            </a:r>
            <a:r>
              <a:rPr lang="de-CH" sz="1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Jordi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Bruix</a:t>
            </a:r>
            <a:r>
              <a:rPr lang="de-CH" sz="1400" dirty="0">
                <a:latin typeface="AngsanaUPC" panose="02020603050405020304" pitchFamily="18" charset="-34"/>
                <a:cs typeface="AngsanaUPC" panose="02020603050405020304" pitchFamily="18" charset="-34"/>
              </a:rPr>
              <a:t>, MD, </a:t>
            </a:r>
            <a:r>
              <a:rPr lang="de-CH" sz="14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PhD</a:t>
            </a:r>
            <a:endParaRPr lang="de-CH" sz="1400" dirty="0">
              <a:solidFill>
                <a:srgbClr val="FFFF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25131" y="1709354"/>
            <a:ext cx="813690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025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Diagnosis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HCC: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nodule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≥10 mm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exhibits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specific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vascular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profile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-&gt;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imaging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relies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on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experienced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radiologists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together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state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-art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hardware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software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CT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MRI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standardized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dynamic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contrast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material-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enhanced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imaging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protocols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False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HCC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diagnosis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heterogeneous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reporting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 in 21%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given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priority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transplantation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Aim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: Evaluation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diagnostic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accuracy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the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Liver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Imaging Reporting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Data System (LI-RADS)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MRI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hepatic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≤20 mm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during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ultrasonographic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surveillance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in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cirrhosis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high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risk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developing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HCC</a:t>
            </a:r>
          </a:p>
          <a:p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sz="2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Background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52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Study 2003-2010</a:t>
            </a:r>
          </a:p>
          <a:p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newly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detected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solitary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nodule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underwent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MRI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fine-needle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biopsy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  <a:p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without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pathologic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confirmation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were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followed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up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MRI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every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6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months</a:t>
            </a:r>
            <a:endParaRPr lang="de-CH" sz="26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a LI-RADS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was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retrospectively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assigned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seen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at MRI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 marL="0" indent="0">
              <a:buNone/>
            </a:pP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-&gt;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definitely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benign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), </a:t>
            </a:r>
            <a:r>
              <a:rPr lang="de-C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probably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benign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), </a:t>
            </a:r>
            <a:r>
              <a:rPr lang="de-C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(intermediate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probability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b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HCC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),   </a:t>
            </a:r>
            <a:r>
              <a:rPr lang="de-CH" sz="2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probably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HCC), </a:t>
            </a:r>
            <a:r>
              <a:rPr lang="de-CH" sz="2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5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definitely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HCC), 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"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other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malignancies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" (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other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b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</a:t>
            </a:r>
            <a:r>
              <a:rPr lang="de-CH" sz="2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than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HCC</a:t>
            </a:r>
            <a:r>
              <a:rPr lang="de-CH" sz="2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Diagnostic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accuracy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each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LI-RADS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described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by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sensitivity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specificity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positive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negative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predictive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values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95%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confidence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2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intervals</a:t>
            </a:r>
            <a:r>
              <a:rPr lang="de-CH" sz="2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Materials 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Methods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2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" y="529777"/>
            <a:ext cx="7857143" cy="55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07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u="sng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Inclusion</a:t>
            </a:r>
            <a:r>
              <a:rPr lang="de-CH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u="sng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cirrhosis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(CHILD A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B)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history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HCC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newly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US-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detected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solitary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hepatic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nodule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≤20 mm 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≤10 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mm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rarely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malignant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-&gt;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cutoff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was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set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at 10 mm</a:t>
            </a: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de-CH" u="sng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Eclusion</a:t>
            </a:r>
            <a:r>
              <a:rPr lang="de-CH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u="sng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u="sng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</a:p>
          <a:p>
            <a:pPr>
              <a:buFontTx/>
              <a:buChar char="-"/>
            </a:pP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contraindications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MRI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fine-needle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biopsy</a:t>
            </a: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In/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exclusion</a:t>
            </a:r>
            <a:r>
              <a:rPr lang="de-CH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73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4525963"/>
          </a:xfrm>
        </p:spPr>
        <p:txBody>
          <a:bodyPr>
            <a:normAutofit/>
          </a:bodyPr>
          <a:lstStyle/>
          <a:p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Final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133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159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102 HCCs, 3 ICCs, 1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metastasis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NET, 27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benign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lesions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(median 95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months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follow-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up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Results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6120680" cy="336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2915816" y="56691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133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4067944" y="56691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102</a:t>
            </a:r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5076056" y="56725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4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560741" y="56554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27</a:t>
            </a:r>
            <a:endParaRPr lang="de-CH" dirty="0"/>
          </a:p>
        </p:txBody>
      </p:sp>
      <p:sp>
        <p:nvSpPr>
          <p:cNvPr id="13" name="Textfeld 12"/>
          <p:cNvSpPr txBox="1"/>
          <p:nvPr/>
        </p:nvSpPr>
        <p:spPr>
          <a:xfrm>
            <a:off x="1356991" y="4149079"/>
            <a:ext cx="635800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  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51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LI-RADS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4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effective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5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criteria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HCC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diagnosis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Combining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both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categories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would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improve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sensitivity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without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impairing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specificity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positive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negative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predictive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value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HCC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diagnosis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de-C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Results</a:t>
            </a:r>
            <a:endParaRPr lang="de-DE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745082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277062" y="5121188"/>
            <a:ext cx="57606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Pfeil nach links 6"/>
          <p:cNvSpPr/>
          <p:nvPr/>
        </p:nvSpPr>
        <p:spPr>
          <a:xfrm>
            <a:off x="8406119" y="5085268"/>
            <a:ext cx="597406" cy="2159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/>
          <p:cNvSpPr txBox="1"/>
          <p:nvPr/>
        </p:nvSpPr>
        <p:spPr>
          <a:xfrm>
            <a:off x="853126" y="1556792"/>
            <a:ext cx="796734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9" name="Textfeld 8"/>
          <p:cNvSpPr txBox="1"/>
          <p:nvPr/>
        </p:nvSpPr>
        <p:spPr>
          <a:xfrm>
            <a:off x="853126" y="2852936"/>
            <a:ext cx="796734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562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i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cirrhosis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with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US-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detected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nodules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≤20 mm,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both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LI-RADS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4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and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5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have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high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specificity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HCC</a:t>
            </a:r>
          </a:p>
          <a:p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relevant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proportion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of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lesions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categorized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LI-RADS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category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3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other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malignancies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were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HCCs</a:t>
            </a:r>
          </a:p>
          <a:p>
            <a:pPr marL="0" indent="0">
              <a:buNone/>
            </a:pP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-&gt;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active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diagnostic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work-up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including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biopsy</a:t>
            </a:r>
            <a:r>
              <a:rPr lang="de-C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to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allow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prompt 	    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treatment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is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recommended</a:t>
            </a:r>
            <a:r>
              <a:rPr lang="de-C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in such </a:t>
            </a:r>
            <a:r>
              <a:rPr lang="de-C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patients</a:t>
            </a: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Conclusions</a:t>
            </a:r>
            <a:endParaRPr lang="de-CH" sz="6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25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3412"/>
            <a:ext cx="27352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35896" y="614287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B. </a:t>
            </a:r>
            <a:r>
              <a:rPr lang="de-CH" sz="1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Taskin, Bern 12.08.2015</a:t>
            </a:r>
            <a:endParaRPr lang="de-CH" sz="1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de-CH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de-C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ctr">
              <a:buNone/>
            </a:pPr>
            <a:r>
              <a:rPr lang="de-CH" sz="4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Thank</a:t>
            </a:r>
            <a:r>
              <a:rPr lang="de-C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you</a:t>
            </a:r>
            <a:r>
              <a:rPr lang="de-C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for</a:t>
            </a:r>
            <a:r>
              <a:rPr lang="de-C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your</a:t>
            </a:r>
            <a:r>
              <a:rPr lang="de-C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de-CH" sz="40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attention</a:t>
            </a:r>
            <a:r>
              <a:rPr lang="de-C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!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722" y="3789040"/>
            <a:ext cx="129832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f0efd7e-6f4c-41fe-9705-64bf6d49d494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Bildschirmpräsentation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Liver Imaging Reporting and Data System with MR Imaging: Evaluation in Nodules 20 mm or Smaller Detected in Cirrhosis at Screening US</vt:lpstr>
      <vt:lpstr>Background</vt:lpstr>
      <vt:lpstr>Materials and Methods</vt:lpstr>
      <vt:lpstr>PowerPoint-Präsentation</vt:lpstr>
      <vt:lpstr>In/exclusion criteria</vt:lpstr>
      <vt:lpstr>Results</vt:lpstr>
      <vt:lpstr>Results</vt:lpstr>
      <vt:lpstr>Conclusions</vt:lpstr>
      <vt:lpstr>PowerPoint-Präsentation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Imaging Reporting and Data System with MR Imaging: Evaluation in Nodules 20 mm or Smaller Detected in Cirrhosis at Screening US</dc:title>
  <dc:creator>Hechler, Veronika</dc:creator>
  <cp:lastModifiedBy>Taskin, Billurvan</cp:lastModifiedBy>
  <cp:revision>28</cp:revision>
  <cp:lastPrinted>2015-08-11T15:46:12Z</cp:lastPrinted>
  <dcterms:created xsi:type="dcterms:W3CDTF">2015-08-11T07:01:07Z</dcterms:created>
  <dcterms:modified xsi:type="dcterms:W3CDTF">2015-08-13T08:57:02Z</dcterms:modified>
</cp:coreProperties>
</file>