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58" r:id="rId3"/>
    <p:sldId id="259" r:id="rId4"/>
    <p:sldId id="262" r:id="rId5"/>
    <p:sldId id="261" r:id="rId6"/>
    <p:sldId id="264" r:id="rId7"/>
    <p:sldId id="274" r:id="rId8"/>
    <p:sldId id="266" r:id="rId9"/>
    <p:sldId id="267" r:id="rId10"/>
    <p:sldId id="268" r:id="rId11"/>
    <p:sldId id="269" r:id="rId12"/>
    <p:sldId id="270" r:id="rId13"/>
    <p:sldId id="271" r:id="rId14"/>
    <p:sldId id="273" r:id="rId15"/>
    <p:sldId id="272"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4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E525F2-17EB-40E2-8E43-EEEF04D756BF}" type="datetimeFigureOut">
              <a:rPr lang="de-DE" smtClean="0"/>
              <a:t>23.09.2019</a:t>
            </a:fld>
            <a:endParaRPr lang="de-DE"/>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1871B9-1F98-4B0F-B03E-6B565FB5158C}" type="slidenum">
              <a:rPr lang="de-DE" smtClean="0"/>
              <a:t>‹Nr.›</a:t>
            </a:fld>
            <a:endParaRPr lang="de-DE"/>
          </a:p>
        </p:txBody>
      </p:sp>
    </p:spTree>
    <p:extLst>
      <p:ext uri="{BB962C8B-B14F-4D97-AF65-F5344CB8AC3E}">
        <p14:creationId xmlns:p14="http://schemas.microsoft.com/office/powerpoint/2010/main" val="3700127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E25872-12A0-4A85-A368-68514EB0B5AF}" type="datetimeFigureOut">
              <a:rPr lang="de-DE" smtClean="0"/>
              <a:t>23.09.2019</a:t>
            </a:fld>
            <a:endParaRPr lang="de-DE"/>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de-DE"/>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9E3A6D-A98A-4133-9108-CA4680E61495}" type="slidenum">
              <a:rPr lang="de-DE" smtClean="0"/>
              <a:t>‹Nr.›</a:t>
            </a:fld>
            <a:endParaRPr lang="de-DE"/>
          </a:p>
        </p:txBody>
      </p:sp>
    </p:spTree>
    <p:extLst>
      <p:ext uri="{BB962C8B-B14F-4D97-AF65-F5344CB8AC3E}">
        <p14:creationId xmlns:p14="http://schemas.microsoft.com/office/powerpoint/2010/main" val="1152698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de-DE"/>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de-DE"/>
          </a:p>
        </p:txBody>
      </p:sp>
      <p:sp>
        <p:nvSpPr>
          <p:cNvPr id="4" name="Segnaposto data 3"/>
          <p:cNvSpPr>
            <a:spLocks noGrp="1"/>
          </p:cNvSpPr>
          <p:nvPr>
            <p:ph type="dt" sz="half" idx="10"/>
          </p:nvPr>
        </p:nvSpPr>
        <p:spPr/>
        <p:txBody>
          <a:bodyPr/>
          <a:lstStyle/>
          <a:p>
            <a:fld id="{04E17FB0-D182-4C2B-99C4-32B876DA2074}" type="datetimeFigureOut">
              <a:rPr lang="de-DE" smtClean="0"/>
              <a:t>23.09.2019</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7D027FB7-D77A-4CB0-BAF8-6DCAC78EC55E}" type="slidenum">
              <a:rPr lang="de-DE" smtClean="0"/>
              <a:t>‹Nr.›</a:t>
            </a:fld>
            <a:endParaRPr lang="de-DE"/>
          </a:p>
        </p:txBody>
      </p:sp>
    </p:spTree>
    <p:extLst>
      <p:ext uri="{BB962C8B-B14F-4D97-AF65-F5344CB8AC3E}">
        <p14:creationId xmlns:p14="http://schemas.microsoft.com/office/powerpoint/2010/main" val="3728294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de-DE"/>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de-DE"/>
          </a:p>
        </p:txBody>
      </p:sp>
      <p:sp>
        <p:nvSpPr>
          <p:cNvPr id="4" name="Segnaposto data 3"/>
          <p:cNvSpPr>
            <a:spLocks noGrp="1"/>
          </p:cNvSpPr>
          <p:nvPr>
            <p:ph type="dt" sz="half" idx="10"/>
          </p:nvPr>
        </p:nvSpPr>
        <p:spPr/>
        <p:txBody>
          <a:bodyPr/>
          <a:lstStyle/>
          <a:p>
            <a:fld id="{04E17FB0-D182-4C2B-99C4-32B876DA2074}" type="datetimeFigureOut">
              <a:rPr lang="de-DE" smtClean="0"/>
              <a:t>23.09.2019</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7D027FB7-D77A-4CB0-BAF8-6DCAC78EC55E}" type="slidenum">
              <a:rPr lang="de-DE" smtClean="0"/>
              <a:t>‹Nr.›</a:t>
            </a:fld>
            <a:endParaRPr lang="de-DE"/>
          </a:p>
        </p:txBody>
      </p:sp>
    </p:spTree>
    <p:extLst>
      <p:ext uri="{BB962C8B-B14F-4D97-AF65-F5344CB8AC3E}">
        <p14:creationId xmlns:p14="http://schemas.microsoft.com/office/powerpoint/2010/main" val="2568712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de-DE"/>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de-DE"/>
          </a:p>
        </p:txBody>
      </p:sp>
      <p:sp>
        <p:nvSpPr>
          <p:cNvPr id="4" name="Segnaposto data 3"/>
          <p:cNvSpPr>
            <a:spLocks noGrp="1"/>
          </p:cNvSpPr>
          <p:nvPr>
            <p:ph type="dt" sz="half" idx="10"/>
          </p:nvPr>
        </p:nvSpPr>
        <p:spPr/>
        <p:txBody>
          <a:bodyPr/>
          <a:lstStyle/>
          <a:p>
            <a:fld id="{04E17FB0-D182-4C2B-99C4-32B876DA2074}" type="datetimeFigureOut">
              <a:rPr lang="de-DE" smtClean="0"/>
              <a:t>23.09.2019</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7D027FB7-D77A-4CB0-BAF8-6DCAC78EC55E}" type="slidenum">
              <a:rPr lang="de-DE" smtClean="0"/>
              <a:t>‹Nr.›</a:t>
            </a:fld>
            <a:endParaRPr lang="de-DE"/>
          </a:p>
        </p:txBody>
      </p:sp>
    </p:spTree>
    <p:extLst>
      <p:ext uri="{BB962C8B-B14F-4D97-AF65-F5344CB8AC3E}">
        <p14:creationId xmlns:p14="http://schemas.microsoft.com/office/powerpoint/2010/main" val="3170177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de-DE"/>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de-DE"/>
          </a:p>
        </p:txBody>
      </p:sp>
      <p:sp>
        <p:nvSpPr>
          <p:cNvPr id="4" name="Segnaposto data 3"/>
          <p:cNvSpPr>
            <a:spLocks noGrp="1"/>
          </p:cNvSpPr>
          <p:nvPr>
            <p:ph type="dt" sz="half" idx="10"/>
          </p:nvPr>
        </p:nvSpPr>
        <p:spPr/>
        <p:txBody>
          <a:bodyPr/>
          <a:lstStyle/>
          <a:p>
            <a:fld id="{04E17FB0-D182-4C2B-99C4-32B876DA2074}" type="datetimeFigureOut">
              <a:rPr lang="de-DE" smtClean="0"/>
              <a:t>23.09.2019</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7D027FB7-D77A-4CB0-BAF8-6DCAC78EC55E}" type="slidenum">
              <a:rPr lang="de-DE" smtClean="0"/>
              <a:t>‹Nr.›</a:t>
            </a:fld>
            <a:endParaRPr lang="de-DE"/>
          </a:p>
        </p:txBody>
      </p:sp>
    </p:spTree>
    <p:extLst>
      <p:ext uri="{BB962C8B-B14F-4D97-AF65-F5344CB8AC3E}">
        <p14:creationId xmlns:p14="http://schemas.microsoft.com/office/powerpoint/2010/main" val="79180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de-DE"/>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04E17FB0-D182-4C2B-99C4-32B876DA2074}" type="datetimeFigureOut">
              <a:rPr lang="de-DE" smtClean="0"/>
              <a:t>23.09.2019</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7D027FB7-D77A-4CB0-BAF8-6DCAC78EC55E}" type="slidenum">
              <a:rPr lang="de-DE" smtClean="0"/>
              <a:t>‹Nr.›</a:t>
            </a:fld>
            <a:endParaRPr lang="de-DE"/>
          </a:p>
        </p:txBody>
      </p:sp>
    </p:spTree>
    <p:extLst>
      <p:ext uri="{BB962C8B-B14F-4D97-AF65-F5344CB8AC3E}">
        <p14:creationId xmlns:p14="http://schemas.microsoft.com/office/powerpoint/2010/main" val="383181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de-DE"/>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de-DE"/>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de-DE"/>
          </a:p>
        </p:txBody>
      </p:sp>
      <p:sp>
        <p:nvSpPr>
          <p:cNvPr id="5" name="Segnaposto data 4"/>
          <p:cNvSpPr>
            <a:spLocks noGrp="1"/>
          </p:cNvSpPr>
          <p:nvPr>
            <p:ph type="dt" sz="half" idx="10"/>
          </p:nvPr>
        </p:nvSpPr>
        <p:spPr/>
        <p:txBody>
          <a:bodyPr/>
          <a:lstStyle/>
          <a:p>
            <a:fld id="{04E17FB0-D182-4C2B-99C4-32B876DA2074}" type="datetimeFigureOut">
              <a:rPr lang="de-DE" smtClean="0"/>
              <a:t>23.09.2019</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7D027FB7-D77A-4CB0-BAF8-6DCAC78EC55E}" type="slidenum">
              <a:rPr lang="de-DE" smtClean="0"/>
              <a:t>‹Nr.›</a:t>
            </a:fld>
            <a:endParaRPr lang="de-DE"/>
          </a:p>
        </p:txBody>
      </p:sp>
    </p:spTree>
    <p:extLst>
      <p:ext uri="{BB962C8B-B14F-4D97-AF65-F5344CB8AC3E}">
        <p14:creationId xmlns:p14="http://schemas.microsoft.com/office/powerpoint/2010/main" val="2998569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de-DE"/>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de-DE"/>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de-DE"/>
          </a:p>
        </p:txBody>
      </p:sp>
      <p:sp>
        <p:nvSpPr>
          <p:cNvPr id="7" name="Segnaposto data 6"/>
          <p:cNvSpPr>
            <a:spLocks noGrp="1"/>
          </p:cNvSpPr>
          <p:nvPr>
            <p:ph type="dt" sz="half" idx="10"/>
          </p:nvPr>
        </p:nvSpPr>
        <p:spPr/>
        <p:txBody>
          <a:bodyPr/>
          <a:lstStyle/>
          <a:p>
            <a:fld id="{04E17FB0-D182-4C2B-99C4-32B876DA2074}" type="datetimeFigureOut">
              <a:rPr lang="de-DE" smtClean="0"/>
              <a:t>23.09.2019</a:t>
            </a:fld>
            <a:endParaRPr lang="de-DE"/>
          </a:p>
        </p:txBody>
      </p:sp>
      <p:sp>
        <p:nvSpPr>
          <p:cNvPr id="8" name="Segnaposto piè di pagina 7"/>
          <p:cNvSpPr>
            <a:spLocks noGrp="1"/>
          </p:cNvSpPr>
          <p:nvPr>
            <p:ph type="ftr" sz="quarter" idx="11"/>
          </p:nvPr>
        </p:nvSpPr>
        <p:spPr/>
        <p:txBody>
          <a:bodyPr/>
          <a:lstStyle/>
          <a:p>
            <a:endParaRPr lang="de-DE"/>
          </a:p>
        </p:txBody>
      </p:sp>
      <p:sp>
        <p:nvSpPr>
          <p:cNvPr id="9" name="Segnaposto numero diapositiva 8"/>
          <p:cNvSpPr>
            <a:spLocks noGrp="1"/>
          </p:cNvSpPr>
          <p:nvPr>
            <p:ph type="sldNum" sz="quarter" idx="12"/>
          </p:nvPr>
        </p:nvSpPr>
        <p:spPr/>
        <p:txBody>
          <a:bodyPr/>
          <a:lstStyle/>
          <a:p>
            <a:fld id="{7D027FB7-D77A-4CB0-BAF8-6DCAC78EC55E}" type="slidenum">
              <a:rPr lang="de-DE" smtClean="0"/>
              <a:t>‹Nr.›</a:t>
            </a:fld>
            <a:endParaRPr lang="de-DE"/>
          </a:p>
        </p:txBody>
      </p:sp>
    </p:spTree>
    <p:extLst>
      <p:ext uri="{BB962C8B-B14F-4D97-AF65-F5344CB8AC3E}">
        <p14:creationId xmlns:p14="http://schemas.microsoft.com/office/powerpoint/2010/main" val="3601879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de-DE"/>
          </a:p>
        </p:txBody>
      </p:sp>
      <p:sp>
        <p:nvSpPr>
          <p:cNvPr id="3" name="Segnaposto data 2"/>
          <p:cNvSpPr>
            <a:spLocks noGrp="1"/>
          </p:cNvSpPr>
          <p:nvPr>
            <p:ph type="dt" sz="half" idx="10"/>
          </p:nvPr>
        </p:nvSpPr>
        <p:spPr/>
        <p:txBody>
          <a:bodyPr/>
          <a:lstStyle/>
          <a:p>
            <a:fld id="{04E17FB0-D182-4C2B-99C4-32B876DA2074}" type="datetimeFigureOut">
              <a:rPr lang="de-DE" smtClean="0"/>
              <a:t>23.09.2019</a:t>
            </a:fld>
            <a:endParaRPr lang="de-DE"/>
          </a:p>
        </p:txBody>
      </p:sp>
      <p:sp>
        <p:nvSpPr>
          <p:cNvPr id="4" name="Segnaposto piè di pagina 3"/>
          <p:cNvSpPr>
            <a:spLocks noGrp="1"/>
          </p:cNvSpPr>
          <p:nvPr>
            <p:ph type="ftr" sz="quarter" idx="11"/>
          </p:nvPr>
        </p:nvSpPr>
        <p:spPr/>
        <p:txBody>
          <a:bodyPr/>
          <a:lstStyle/>
          <a:p>
            <a:endParaRPr lang="de-DE"/>
          </a:p>
        </p:txBody>
      </p:sp>
      <p:sp>
        <p:nvSpPr>
          <p:cNvPr id="5" name="Segnaposto numero diapositiva 4"/>
          <p:cNvSpPr>
            <a:spLocks noGrp="1"/>
          </p:cNvSpPr>
          <p:nvPr>
            <p:ph type="sldNum" sz="quarter" idx="12"/>
          </p:nvPr>
        </p:nvSpPr>
        <p:spPr/>
        <p:txBody>
          <a:bodyPr/>
          <a:lstStyle/>
          <a:p>
            <a:fld id="{7D027FB7-D77A-4CB0-BAF8-6DCAC78EC55E}" type="slidenum">
              <a:rPr lang="de-DE" smtClean="0"/>
              <a:t>‹Nr.›</a:t>
            </a:fld>
            <a:endParaRPr lang="de-DE"/>
          </a:p>
        </p:txBody>
      </p:sp>
    </p:spTree>
    <p:extLst>
      <p:ext uri="{BB962C8B-B14F-4D97-AF65-F5344CB8AC3E}">
        <p14:creationId xmlns:p14="http://schemas.microsoft.com/office/powerpoint/2010/main" val="53566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4E17FB0-D182-4C2B-99C4-32B876DA2074}" type="datetimeFigureOut">
              <a:rPr lang="de-DE" smtClean="0"/>
              <a:t>23.09.2019</a:t>
            </a:fld>
            <a:endParaRPr lang="de-DE"/>
          </a:p>
        </p:txBody>
      </p:sp>
      <p:sp>
        <p:nvSpPr>
          <p:cNvPr id="3" name="Segnaposto piè di pagina 2"/>
          <p:cNvSpPr>
            <a:spLocks noGrp="1"/>
          </p:cNvSpPr>
          <p:nvPr>
            <p:ph type="ftr" sz="quarter" idx="11"/>
          </p:nvPr>
        </p:nvSpPr>
        <p:spPr/>
        <p:txBody>
          <a:bodyPr/>
          <a:lstStyle/>
          <a:p>
            <a:endParaRPr lang="de-DE"/>
          </a:p>
        </p:txBody>
      </p:sp>
      <p:sp>
        <p:nvSpPr>
          <p:cNvPr id="4" name="Segnaposto numero diapositiva 3"/>
          <p:cNvSpPr>
            <a:spLocks noGrp="1"/>
          </p:cNvSpPr>
          <p:nvPr>
            <p:ph type="sldNum" sz="quarter" idx="12"/>
          </p:nvPr>
        </p:nvSpPr>
        <p:spPr/>
        <p:txBody>
          <a:bodyPr/>
          <a:lstStyle/>
          <a:p>
            <a:fld id="{7D027FB7-D77A-4CB0-BAF8-6DCAC78EC55E}" type="slidenum">
              <a:rPr lang="de-DE" smtClean="0"/>
              <a:t>‹Nr.›</a:t>
            </a:fld>
            <a:endParaRPr lang="de-DE"/>
          </a:p>
        </p:txBody>
      </p:sp>
    </p:spTree>
    <p:extLst>
      <p:ext uri="{BB962C8B-B14F-4D97-AF65-F5344CB8AC3E}">
        <p14:creationId xmlns:p14="http://schemas.microsoft.com/office/powerpoint/2010/main" val="755476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de-DE"/>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04E17FB0-D182-4C2B-99C4-32B876DA2074}" type="datetimeFigureOut">
              <a:rPr lang="de-DE" smtClean="0"/>
              <a:t>23.09.2019</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7D027FB7-D77A-4CB0-BAF8-6DCAC78EC55E}" type="slidenum">
              <a:rPr lang="de-DE" smtClean="0"/>
              <a:t>‹Nr.›</a:t>
            </a:fld>
            <a:endParaRPr lang="de-DE"/>
          </a:p>
        </p:txBody>
      </p:sp>
    </p:spTree>
    <p:extLst>
      <p:ext uri="{BB962C8B-B14F-4D97-AF65-F5344CB8AC3E}">
        <p14:creationId xmlns:p14="http://schemas.microsoft.com/office/powerpoint/2010/main" val="193410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de-DE"/>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04E17FB0-D182-4C2B-99C4-32B876DA2074}" type="datetimeFigureOut">
              <a:rPr lang="de-DE" smtClean="0"/>
              <a:t>23.09.2019</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7D027FB7-D77A-4CB0-BAF8-6DCAC78EC55E}" type="slidenum">
              <a:rPr lang="de-DE" smtClean="0"/>
              <a:t>‹Nr.›</a:t>
            </a:fld>
            <a:endParaRPr lang="de-DE"/>
          </a:p>
        </p:txBody>
      </p:sp>
    </p:spTree>
    <p:extLst>
      <p:ext uri="{BB962C8B-B14F-4D97-AF65-F5344CB8AC3E}">
        <p14:creationId xmlns:p14="http://schemas.microsoft.com/office/powerpoint/2010/main" val="387748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de-DE"/>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de-DE"/>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17FB0-D182-4C2B-99C4-32B876DA2074}" type="datetimeFigureOut">
              <a:rPr lang="de-DE" smtClean="0"/>
              <a:t>23.09.2019</a:t>
            </a:fld>
            <a:endParaRPr lang="de-DE"/>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27FB7-D77A-4CB0-BAF8-6DCAC78EC55E}" type="slidenum">
              <a:rPr lang="de-DE" smtClean="0"/>
              <a:t>‹Nr.›</a:t>
            </a:fld>
            <a:endParaRPr lang="de-DE"/>
          </a:p>
        </p:txBody>
      </p:sp>
    </p:spTree>
    <p:extLst>
      <p:ext uri="{BB962C8B-B14F-4D97-AF65-F5344CB8AC3E}">
        <p14:creationId xmlns:p14="http://schemas.microsoft.com/office/powerpoint/2010/main" val="4239499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329183" y="2496312"/>
            <a:ext cx="11513760" cy="1499235"/>
          </a:xfrm>
          <a:ln>
            <a:noFill/>
          </a:ln>
        </p:spPr>
        <p:style>
          <a:lnRef idx="2">
            <a:schemeClr val="accent6"/>
          </a:lnRef>
          <a:fillRef idx="1">
            <a:schemeClr val="lt1"/>
          </a:fillRef>
          <a:effectRef idx="0">
            <a:schemeClr val="accent6"/>
          </a:effectRef>
          <a:fontRef idx="minor">
            <a:schemeClr val="dk1"/>
          </a:fontRef>
        </p:style>
        <p:txBody>
          <a:bodyPr>
            <a:normAutofit fontScale="90000"/>
          </a:bodyPr>
          <a:lstStyle/>
          <a:p>
            <a:pPr algn="ctr"/>
            <a:r>
              <a:rPr lang="de-DE" sz="2800" b="1" dirty="0" err="1" smtClean="0">
                <a:latin typeface="Arial" panose="020B0604020202020204" pitchFamily="34" charset="0"/>
                <a:cs typeface="Arial" panose="020B0604020202020204" pitchFamily="34" charset="0"/>
              </a:rPr>
              <a:t>Increasing</a:t>
            </a:r>
            <a:r>
              <a:rPr lang="de-DE" sz="2800" b="1" dirty="0" smtClean="0">
                <a:latin typeface="Arial" panose="020B0604020202020204" pitchFamily="34" charset="0"/>
                <a:cs typeface="Arial" panose="020B0604020202020204" pitchFamily="34" charset="0"/>
              </a:rPr>
              <a:t> </a:t>
            </a:r>
            <a:r>
              <a:rPr lang="de-DE" sz="2800" b="1" dirty="0" err="1" smtClean="0">
                <a:latin typeface="Arial" panose="020B0604020202020204" pitchFamily="34" charset="0"/>
                <a:cs typeface="Arial" panose="020B0604020202020204" pitchFamily="34" charset="0"/>
              </a:rPr>
              <a:t>Utilization</a:t>
            </a:r>
            <a:r>
              <a:rPr lang="de-DE" sz="2800" b="1" dirty="0" smtClean="0">
                <a:latin typeface="Arial" panose="020B0604020202020204" pitchFamily="34" charset="0"/>
                <a:cs typeface="Arial" panose="020B0604020202020204" pitchFamily="34" charset="0"/>
              </a:rPr>
              <a:t> </a:t>
            </a:r>
            <a:r>
              <a:rPr lang="de-DE" sz="2800" b="1" dirty="0" err="1" smtClean="0">
                <a:latin typeface="Arial" panose="020B0604020202020204" pitchFamily="34" charset="0"/>
                <a:cs typeface="Arial" panose="020B0604020202020204" pitchFamily="34" charset="0"/>
              </a:rPr>
              <a:t>and</a:t>
            </a:r>
            <a:r>
              <a:rPr lang="de-DE" sz="2800" b="1" dirty="0" smtClean="0">
                <a:latin typeface="Arial" panose="020B0604020202020204" pitchFamily="34" charset="0"/>
                <a:cs typeface="Arial" panose="020B0604020202020204" pitchFamily="34" charset="0"/>
              </a:rPr>
              <a:t> </a:t>
            </a:r>
            <a:r>
              <a:rPr lang="de-DE" sz="2800" b="1" dirty="0" err="1" smtClean="0">
                <a:latin typeface="Arial" panose="020B0604020202020204" pitchFamily="34" charset="0"/>
                <a:cs typeface="Arial" panose="020B0604020202020204" pitchFamily="34" charset="0"/>
              </a:rPr>
              <a:t>Excellent</a:t>
            </a:r>
            <a:r>
              <a:rPr lang="de-DE" sz="2800" b="1" dirty="0" smtClean="0">
                <a:latin typeface="Arial" panose="020B0604020202020204" pitchFamily="34" charset="0"/>
                <a:cs typeface="Arial" panose="020B0604020202020204" pitchFamily="34" charset="0"/>
              </a:rPr>
              <a:t> Initial Outcomes </a:t>
            </a:r>
            <a:br>
              <a:rPr lang="de-DE" sz="2800" b="1" dirty="0" smtClean="0">
                <a:latin typeface="Arial" panose="020B0604020202020204" pitchFamily="34" charset="0"/>
                <a:cs typeface="Arial" panose="020B0604020202020204" pitchFamily="34" charset="0"/>
              </a:rPr>
            </a:br>
            <a:r>
              <a:rPr lang="de-DE" sz="2800" b="1" dirty="0" err="1" smtClean="0">
                <a:latin typeface="Arial" panose="020B0604020202020204" pitchFamily="34" charset="0"/>
                <a:cs typeface="Arial" panose="020B0604020202020204" pitchFamily="34" charset="0"/>
              </a:rPr>
              <a:t>Following</a:t>
            </a:r>
            <a:r>
              <a:rPr lang="de-DE" sz="2800" b="1" dirty="0" smtClean="0">
                <a:latin typeface="Arial" panose="020B0604020202020204" pitchFamily="34" charset="0"/>
                <a:cs typeface="Arial" panose="020B0604020202020204" pitchFamily="34" charset="0"/>
              </a:rPr>
              <a:t> </a:t>
            </a:r>
            <a:r>
              <a:rPr lang="de-DE" sz="2800" b="1" dirty="0" err="1" smtClean="0">
                <a:latin typeface="Arial" panose="020B0604020202020204" pitchFamily="34" charset="0"/>
                <a:cs typeface="Arial" panose="020B0604020202020204" pitchFamily="34" charset="0"/>
              </a:rPr>
              <a:t>Liver</a:t>
            </a:r>
            <a:r>
              <a:rPr lang="de-DE" sz="2800" b="1" dirty="0" smtClean="0">
                <a:latin typeface="Arial" panose="020B0604020202020204" pitchFamily="34" charset="0"/>
                <a:cs typeface="Arial" panose="020B0604020202020204" pitchFamily="34" charset="0"/>
              </a:rPr>
              <a:t> Transplant </a:t>
            </a:r>
            <a:r>
              <a:rPr lang="de-DE" sz="2800" b="1" dirty="0" err="1" smtClean="0">
                <a:latin typeface="Arial" panose="020B0604020202020204" pitchFamily="34" charset="0"/>
                <a:cs typeface="Arial" panose="020B0604020202020204" pitchFamily="34" charset="0"/>
              </a:rPr>
              <a:t>of</a:t>
            </a:r>
            <a:r>
              <a:rPr lang="de-DE" sz="2800" b="1" dirty="0" smtClean="0">
                <a:latin typeface="Arial" panose="020B0604020202020204" pitchFamily="34" charset="0"/>
                <a:cs typeface="Arial" panose="020B0604020202020204" pitchFamily="34" charset="0"/>
              </a:rPr>
              <a:t> </a:t>
            </a:r>
            <a:br>
              <a:rPr lang="de-DE" sz="2800" b="1" dirty="0" smtClean="0">
                <a:latin typeface="Arial" panose="020B0604020202020204" pitchFamily="34" charset="0"/>
                <a:cs typeface="Arial" panose="020B0604020202020204" pitchFamily="34" charset="0"/>
              </a:rPr>
            </a:br>
            <a:r>
              <a:rPr lang="de-DE" sz="2800" b="1" dirty="0" smtClean="0">
                <a:latin typeface="Arial" panose="020B0604020202020204" pitchFamily="34" charset="0"/>
                <a:cs typeface="Arial" panose="020B0604020202020204" pitchFamily="34" charset="0"/>
              </a:rPr>
              <a:t>Hepatitis C Virus (HCV)-</a:t>
            </a:r>
            <a:r>
              <a:rPr lang="de-DE" sz="2800" b="1" dirty="0" err="1" smtClean="0">
                <a:latin typeface="Arial" panose="020B0604020202020204" pitchFamily="34" charset="0"/>
                <a:cs typeface="Arial" panose="020B0604020202020204" pitchFamily="34" charset="0"/>
              </a:rPr>
              <a:t>Viremic</a:t>
            </a:r>
            <a:r>
              <a:rPr lang="de-DE" sz="2800" b="1" dirty="0" smtClean="0">
                <a:latin typeface="Arial" panose="020B0604020202020204" pitchFamily="34" charset="0"/>
                <a:cs typeface="Arial" panose="020B0604020202020204" pitchFamily="34" charset="0"/>
              </a:rPr>
              <a:t> </a:t>
            </a:r>
            <a:r>
              <a:rPr lang="de-DE" sz="2800" b="1" dirty="0" err="1" smtClean="0">
                <a:latin typeface="Arial" panose="020B0604020202020204" pitchFamily="34" charset="0"/>
                <a:cs typeface="Arial" panose="020B0604020202020204" pitchFamily="34" charset="0"/>
              </a:rPr>
              <a:t>Donors</a:t>
            </a:r>
            <a:r>
              <a:rPr lang="de-DE" sz="2800" b="1" dirty="0" smtClean="0">
                <a:latin typeface="Arial" panose="020B0604020202020204" pitchFamily="34" charset="0"/>
                <a:cs typeface="Arial" panose="020B0604020202020204" pitchFamily="34" charset="0"/>
              </a:rPr>
              <a:t> </a:t>
            </a:r>
            <a:r>
              <a:rPr lang="de-DE" sz="2800" b="1" dirty="0" err="1" smtClean="0">
                <a:latin typeface="Arial" panose="020B0604020202020204" pitchFamily="34" charset="0"/>
                <a:cs typeface="Arial" panose="020B0604020202020204" pitchFamily="34" charset="0"/>
              </a:rPr>
              <a:t>Into</a:t>
            </a:r>
            <a:r>
              <a:rPr lang="de-DE" sz="2800" b="1" dirty="0" smtClean="0">
                <a:latin typeface="Arial" panose="020B0604020202020204" pitchFamily="34" charset="0"/>
                <a:cs typeface="Arial" panose="020B0604020202020204" pitchFamily="34" charset="0"/>
              </a:rPr>
              <a:t> HCV-Negative </a:t>
            </a:r>
            <a:r>
              <a:rPr lang="de-DE" sz="2800" b="1" dirty="0" err="1" smtClean="0">
                <a:latin typeface="Arial" panose="020B0604020202020204" pitchFamily="34" charset="0"/>
                <a:cs typeface="Arial" panose="020B0604020202020204" pitchFamily="34" charset="0"/>
              </a:rPr>
              <a:t>Recipients</a:t>
            </a:r>
            <a:r>
              <a:rPr lang="de-DE" sz="2800" b="1" dirty="0" smtClean="0">
                <a:latin typeface="Arial" panose="020B0604020202020204" pitchFamily="34" charset="0"/>
                <a:cs typeface="Arial" panose="020B0604020202020204" pitchFamily="34" charset="0"/>
              </a:rPr>
              <a:t>: </a:t>
            </a:r>
            <a:br>
              <a:rPr lang="de-DE" sz="2800" b="1" dirty="0" smtClean="0">
                <a:latin typeface="Arial" panose="020B0604020202020204" pitchFamily="34" charset="0"/>
                <a:cs typeface="Arial" panose="020B0604020202020204" pitchFamily="34" charset="0"/>
              </a:rPr>
            </a:br>
            <a:r>
              <a:rPr lang="de-DE" sz="2800" b="1" dirty="0" smtClean="0">
                <a:latin typeface="Arial" panose="020B0604020202020204" pitchFamily="34" charset="0"/>
                <a:cs typeface="Arial" panose="020B0604020202020204" pitchFamily="34" charset="0"/>
              </a:rPr>
              <a:t>Outcomes </a:t>
            </a:r>
            <a:r>
              <a:rPr lang="de-DE" sz="2800" b="1" dirty="0" err="1" smtClean="0">
                <a:latin typeface="Arial" panose="020B0604020202020204" pitchFamily="34" charset="0"/>
                <a:cs typeface="Arial" panose="020B0604020202020204" pitchFamily="34" charset="0"/>
              </a:rPr>
              <a:t>Following</a:t>
            </a:r>
            <a:r>
              <a:rPr lang="de-DE" sz="2800" b="1" dirty="0" smtClean="0">
                <a:latin typeface="Arial" panose="020B0604020202020204" pitchFamily="34" charset="0"/>
                <a:cs typeface="Arial" panose="020B0604020202020204" pitchFamily="34" charset="0"/>
              </a:rPr>
              <a:t> </a:t>
            </a:r>
            <a:r>
              <a:rPr lang="de-DE" sz="2800" b="1" dirty="0" err="1" smtClean="0">
                <a:latin typeface="Arial" panose="020B0604020202020204" pitchFamily="34" charset="0"/>
                <a:cs typeface="Arial" panose="020B0604020202020204" pitchFamily="34" charset="0"/>
              </a:rPr>
              <a:t>Liver</a:t>
            </a:r>
            <a:r>
              <a:rPr lang="de-DE" sz="2800" b="1" dirty="0" smtClean="0">
                <a:latin typeface="Arial" panose="020B0604020202020204" pitchFamily="34" charset="0"/>
                <a:cs typeface="Arial" panose="020B0604020202020204" pitchFamily="34" charset="0"/>
              </a:rPr>
              <a:t> Transplant </a:t>
            </a:r>
            <a:r>
              <a:rPr lang="de-DE" sz="2800" b="1" dirty="0" err="1" smtClean="0">
                <a:latin typeface="Arial" panose="020B0604020202020204" pitchFamily="34" charset="0"/>
                <a:cs typeface="Arial" panose="020B0604020202020204" pitchFamily="34" charset="0"/>
              </a:rPr>
              <a:t>of</a:t>
            </a:r>
            <a:r>
              <a:rPr lang="de-DE" sz="2800" b="1" dirty="0" smtClean="0">
                <a:latin typeface="Arial" panose="020B0604020202020204" pitchFamily="34" charset="0"/>
                <a:cs typeface="Arial" panose="020B0604020202020204" pitchFamily="34" charset="0"/>
              </a:rPr>
              <a:t> HCV-</a:t>
            </a:r>
            <a:r>
              <a:rPr lang="de-DE" sz="2800" b="1" dirty="0" err="1" smtClean="0">
                <a:latin typeface="Arial" panose="020B0604020202020204" pitchFamily="34" charset="0"/>
                <a:cs typeface="Arial" panose="020B0604020202020204" pitchFamily="34" charset="0"/>
              </a:rPr>
              <a:t>Viremic</a:t>
            </a:r>
            <a:r>
              <a:rPr lang="de-DE" sz="2800" b="1" dirty="0" smtClean="0">
                <a:latin typeface="Arial" panose="020B0604020202020204" pitchFamily="34" charset="0"/>
                <a:cs typeface="Arial" panose="020B0604020202020204" pitchFamily="34" charset="0"/>
              </a:rPr>
              <a:t> </a:t>
            </a:r>
            <a:r>
              <a:rPr lang="de-DE" sz="2800" b="1" dirty="0" err="1" smtClean="0">
                <a:latin typeface="Arial" panose="020B0604020202020204" pitchFamily="34" charset="0"/>
                <a:cs typeface="Arial" panose="020B0604020202020204" pitchFamily="34" charset="0"/>
              </a:rPr>
              <a:t>Donors</a:t>
            </a:r>
            <a:r>
              <a:rPr lang="de-DE" sz="2800" b="1" dirty="0" smtClean="0">
                <a:latin typeface="Arial" panose="020B0604020202020204" pitchFamily="34" charset="0"/>
                <a:cs typeface="Arial" panose="020B0604020202020204" pitchFamily="34" charset="0"/>
              </a:rPr>
              <a:t>.</a:t>
            </a:r>
            <a:endParaRPr lang="de-DE" sz="2800" b="1" cap="all" dirty="0">
              <a:latin typeface="Arial" panose="020B0604020202020204" pitchFamily="34" charset="0"/>
              <a:cs typeface="Arial" panose="020B0604020202020204" pitchFamily="34" charset="0"/>
            </a:endParaRPr>
          </a:p>
        </p:txBody>
      </p:sp>
      <p:sp>
        <p:nvSpPr>
          <p:cNvPr id="3" name="Sottotitolo 2"/>
          <p:cNvSpPr>
            <a:spLocks noGrp="1"/>
          </p:cNvSpPr>
          <p:nvPr>
            <p:ph type="body" idx="1"/>
          </p:nvPr>
        </p:nvSpPr>
        <p:spPr>
          <a:xfrm>
            <a:off x="329183" y="4068699"/>
            <a:ext cx="11513760" cy="1098105"/>
          </a:xfrm>
        </p:spPr>
        <p:txBody>
          <a:bodyPr>
            <a:normAutofit lnSpcReduction="10000"/>
          </a:bodyPr>
          <a:lstStyle/>
          <a:p>
            <a:pPr algn="ctr"/>
            <a:r>
              <a:rPr lang="de-CH" sz="2000" dirty="0" smtClean="0">
                <a:latin typeface="Arial" panose="020B0604020202020204" pitchFamily="34" charset="0"/>
                <a:cs typeface="Arial" panose="020B0604020202020204" pitchFamily="34" charset="0"/>
              </a:rPr>
              <a:t>Thomas G. </a:t>
            </a:r>
            <a:r>
              <a:rPr lang="de-CH" sz="2000" dirty="0" err="1" smtClean="0">
                <a:latin typeface="Arial" panose="020B0604020202020204" pitchFamily="34" charset="0"/>
                <a:cs typeface="Arial" panose="020B0604020202020204" pitchFamily="34" charset="0"/>
              </a:rPr>
              <a:t>Cotter</a:t>
            </a:r>
            <a:r>
              <a:rPr lang="de-CH" sz="2000" dirty="0">
                <a:latin typeface="Arial" panose="020B0604020202020204" pitchFamily="34" charset="0"/>
                <a:cs typeface="Arial" panose="020B0604020202020204" pitchFamily="34" charset="0"/>
              </a:rPr>
              <a:t>,</a:t>
            </a:r>
            <a:r>
              <a:rPr lang="de-CH" sz="2000" dirty="0" smtClean="0">
                <a:latin typeface="Arial" panose="020B0604020202020204" pitchFamily="34" charset="0"/>
                <a:cs typeface="Arial" panose="020B0604020202020204" pitchFamily="34" charset="0"/>
              </a:rPr>
              <a:t> </a:t>
            </a:r>
            <a:r>
              <a:rPr lang="de-CH" sz="2000" dirty="0" err="1" smtClean="0">
                <a:latin typeface="Arial" panose="020B0604020202020204" pitchFamily="34" charset="0"/>
                <a:cs typeface="Arial" panose="020B0604020202020204" pitchFamily="34" charset="0"/>
              </a:rPr>
              <a:t>Sonali</a:t>
            </a:r>
            <a:r>
              <a:rPr lang="de-CH" sz="2000" dirty="0" smtClean="0">
                <a:latin typeface="Arial" panose="020B0604020202020204" pitchFamily="34" charset="0"/>
                <a:cs typeface="Arial" panose="020B0604020202020204" pitchFamily="34" charset="0"/>
              </a:rPr>
              <a:t> Paul, </a:t>
            </a:r>
            <a:r>
              <a:rPr lang="de-CH" sz="2000" dirty="0" err="1" smtClean="0">
                <a:latin typeface="Arial" panose="020B0604020202020204" pitchFamily="34" charset="0"/>
                <a:cs typeface="Arial" panose="020B0604020202020204" pitchFamily="34" charset="0"/>
              </a:rPr>
              <a:t>Burhaneddin</a:t>
            </a:r>
            <a:r>
              <a:rPr lang="de-CH" sz="2000" dirty="0" smtClean="0">
                <a:latin typeface="Arial" panose="020B0604020202020204" pitchFamily="34" charset="0"/>
                <a:cs typeface="Arial" panose="020B0604020202020204" pitchFamily="34" charset="0"/>
              </a:rPr>
              <a:t> </a:t>
            </a:r>
            <a:r>
              <a:rPr lang="de-CH" sz="2000" dirty="0" err="1" smtClean="0">
                <a:latin typeface="Arial" panose="020B0604020202020204" pitchFamily="34" charset="0"/>
                <a:cs typeface="Arial" panose="020B0604020202020204" pitchFamily="34" charset="0"/>
              </a:rPr>
              <a:t>Sandıkçı</a:t>
            </a:r>
            <a:r>
              <a:rPr lang="de-CH" sz="2000" dirty="0" smtClean="0">
                <a:latin typeface="Arial" panose="020B0604020202020204" pitchFamily="34" charset="0"/>
                <a:cs typeface="Arial" panose="020B0604020202020204" pitchFamily="34" charset="0"/>
              </a:rPr>
              <a:t>, Thomas </a:t>
            </a:r>
            <a:r>
              <a:rPr lang="de-CH" sz="2000" dirty="0" err="1" smtClean="0">
                <a:latin typeface="Arial" panose="020B0604020202020204" pitchFamily="34" charset="0"/>
                <a:cs typeface="Arial" panose="020B0604020202020204" pitchFamily="34" charset="0"/>
              </a:rPr>
              <a:t>Couri</a:t>
            </a:r>
            <a:r>
              <a:rPr lang="de-CH" sz="2000" dirty="0" smtClean="0">
                <a:latin typeface="Arial" panose="020B0604020202020204" pitchFamily="34" charset="0"/>
                <a:cs typeface="Arial" panose="020B0604020202020204" pitchFamily="34" charset="0"/>
              </a:rPr>
              <a:t>, Adam S. </a:t>
            </a:r>
            <a:r>
              <a:rPr lang="de-CH" sz="2000" dirty="0" err="1" smtClean="0">
                <a:latin typeface="Arial" panose="020B0604020202020204" pitchFamily="34" charset="0"/>
                <a:cs typeface="Arial" panose="020B0604020202020204" pitchFamily="34" charset="0"/>
              </a:rPr>
              <a:t>Bodzin</a:t>
            </a:r>
            <a:r>
              <a:rPr lang="de-CH" sz="2000" dirty="0" smtClean="0">
                <a:latin typeface="Arial" panose="020B0604020202020204" pitchFamily="34" charset="0"/>
                <a:cs typeface="Arial" panose="020B0604020202020204" pitchFamily="34" charset="0"/>
              </a:rPr>
              <a:t>, </a:t>
            </a:r>
          </a:p>
          <a:p>
            <a:pPr algn="ctr"/>
            <a:r>
              <a:rPr lang="de-CH" sz="2000" dirty="0" smtClean="0">
                <a:latin typeface="Arial" panose="020B0604020202020204" pitchFamily="34" charset="0"/>
                <a:cs typeface="Arial" panose="020B0604020202020204" pitchFamily="34" charset="0"/>
              </a:rPr>
              <a:t>Ester C. Little, </a:t>
            </a:r>
            <a:r>
              <a:rPr lang="de-CH" sz="2000" dirty="0" err="1" smtClean="0">
                <a:latin typeface="Arial" panose="020B0604020202020204" pitchFamily="34" charset="0"/>
                <a:cs typeface="Arial" panose="020B0604020202020204" pitchFamily="34" charset="0"/>
              </a:rPr>
              <a:t>Vinay</a:t>
            </a:r>
            <a:r>
              <a:rPr lang="de-CH" sz="2000" dirty="0" smtClean="0">
                <a:latin typeface="Arial" panose="020B0604020202020204" pitchFamily="34" charset="0"/>
                <a:cs typeface="Arial" panose="020B0604020202020204" pitchFamily="34" charset="0"/>
              </a:rPr>
              <a:t> </a:t>
            </a:r>
            <a:r>
              <a:rPr lang="de-CH" sz="2000" dirty="0" err="1" smtClean="0">
                <a:latin typeface="Arial" panose="020B0604020202020204" pitchFamily="34" charset="0"/>
                <a:cs typeface="Arial" panose="020B0604020202020204" pitchFamily="34" charset="0"/>
              </a:rPr>
              <a:t>Sundaram</a:t>
            </a:r>
            <a:r>
              <a:rPr lang="de-CH" sz="2000" dirty="0" smtClean="0">
                <a:latin typeface="Arial" panose="020B0604020202020204" pitchFamily="34" charset="0"/>
                <a:cs typeface="Arial" panose="020B0604020202020204" pitchFamily="34" charset="0"/>
              </a:rPr>
              <a:t> </a:t>
            </a:r>
            <a:r>
              <a:rPr lang="de-CH" sz="2000" dirty="0" err="1" smtClean="0">
                <a:latin typeface="Arial" panose="020B0604020202020204" pitchFamily="34" charset="0"/>
                <a:cs typeface="Arial" panose="020B0604020202020204" pitchFamily="34" charset="0"/>
              </a:rPr>
              <a:t>and</a:t>
            </a:r>
            <a:r>
              <a:rPr lang="de-CH" sz="2000" dirty="0" smtClean="0">
                <a:latin typeface="Arial" panose="020B0604020202020204" pitchFamily="34" charset="0"/>
                <a:cs typeface="Arial" panose="020B0604020202020204" pitchFamily="34" charset="0"/>
              </a:rPr>
              <a:t> Michael Charlton. </a:t>
            </a:r>
          </a:p>
          <a:p>
            <a:pPr algn="ctr"/>
            <a:r>
              <a:rPr lang="de-CH" sz="2000" b="1" i="1" dirty="0" err="1" smtClean="0">
                <a:latin typeface="Arial" panose="020B0604020202020204" pitchFamily="34" charset="0"/>
                <a:cs typeface="Arial" panose="020B0604020202020204" pitchFamily="34" charset="0"/>
              </a:rPr>
              <a:t>Hepatology</a:t>
            </a:r>
            <a:r>
              <a:rPr lang="de-CH" sz="2000" b="1" i="1" dirty="0" smtClean="0">
                <a:latin typeface="Arial" panose="020B0604020202020204" pitchFamily="34" charset="0"/>
                <a:cs typeface="Arial" panose="020B0604020202020204" pitchFamily="34" charset="0"/>
              </a:rPr>
              <a:t> (2019)</a:t>
            </a:r>
          </a:p>
          <a:p>
            <a:pPr algn="ctr"/>
            <a:endParaRPr lang="de-CH" sz="2000" b="1" i="1" dirty="0">
              <a:solidFill>
                <a:schemeClr val="tx1"/>
              </a:solidFill>
              <a:latin typeface="Arial" panose="020B0604020202020204" pitchFamily="34" charset="0"/>
              <a:cs typeface="Arial" panose="020B0604020202020204" pitchFamily="34" charset="0"/>
            </a:endParaRPr>
          </a:p>
        </p:txBody>
      </p:sp>
      <p:pic>
        <p:nvPicPr>
          <p:cNvPr id="14" name="Grafik 3"/>
          <p:cNvPicPr/>
          <p:nvPr/>
        </p:nvPicPr>
        <p:blipFill>
          <a:blip r:embed="rId2">
            <a:extLst>
              <a:ext uri="{28A0092B-C50C-407E-A947-70E740481C1C}">
                <a14:useLocalDpi xmlns:a14="http://schemas.microsoft.com/office/drawing/2010/main" val="0"/>
              </a:ext>
            </a:extLst>
          </a:blip>
          <a:srcRect/>
          <a:stretch>
            <a:fillRect/>
          </a:stretch>
        </p:blipFill>
        <p:spPr bwMode="auto">
          <a:xfrm>
            <a:off x="498856" y="288413"/>
            <a:ext cx="1704848" cy="1140142"/>
          </a:xfrm>
          <a:prstGeom prst="rect">
            <a:avLst/>
          </a:prstGeom>
          <a:noFill/>
        </p:spPr>
      </p:pic>
      <p:pic>
        <p:nvPicPr>
          <p:cNvPr id="15" name="Grafik 4"/>
          <p:cNvPicPr/>
          <p:nvPr/>
        </p:nvPicPr>
        <p:blipFill>
          <a:blip r:embed="rId3">
            <a:extLst>
              <a:ext uri="{28A0092B-C50C-407E-A947-70E740481C1C}">
                <a14:useLocalDpi xmlns:a14="http://schemas.microsoft.com/office/drawing/2010/main" val="0"/>
              </a:ext>
            </a:extLst>
          </a:blip>
          <a:srcRect/>
          <a:stretch>
            <a:fillRect/>
          </a:stretch>
        </p:blipFill>
        <p:spPr bwMode="auto">
          <a:xfrm>
            <a:off x="9548530" y="215645"/>
            <a:ext cx="2294413" cy="1176718"/>
          </a:xfrm>
          <a:prstGeom prst="rect">
            <a:avLst/>
          </a:prstGeom>
          <a:noFill/>
        </p:spPr>
      </p:pic>
      <p:pic>
        <p:nvPicPr>
          <p:cNvPr id="16" name="Picture 2" descr="Risultati immagini per unip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183" y="5523481"/>
            <a:ext cx="2295525" cy="971551"/>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329183" y="2478024"/>
            <a:ext cx="11513760" cy="2679636"/>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6" name="Rettangolo 5"/>
          <p:cNvSpPr/>
          <p:nvPr/>
        </p:nvSpPr>
        <p:spPr>
          <a:xfrm>
            <a:off x="4328528" y="1722638"/>
            <a:ext cx="3534943" cy="461665"/>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AR" sz="2400" b="1" i="0" u="none" strike="noStrike" kern="0" cap="none" spc="0" normalizeH="0" baseline="0" noProof="0" dirty="0" err="1" smtClean="0">
                <a:ln>
                  <a:noFill/>
                </a:ln>
                <a:solidFill>
                  <a:prstClr val="black"/>
                </a:solidFill>
                <a:effectLst/>
                <a:uLnTx/>
                <a:uFillTx/>
                <a:latin typeface="Arial" panose="020B0604020202020204" pitchFamily="34" charset="0"/>
                <a:cs typeface="Arial" panose="020B0604020202020204" pitchFamily="34" charset="0"/>
              </a:rPr>
              <a:t>Journal</a:t>
            </a:r>
            <a:r>
              <a:rPr kumimoji="0" lang="es-AR" sz="24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Club - </a:t>
            </a:r>
            <a:r>
              <a:rPr lang="es-AR" sz="2400" b="1" kern="0" dirty="0" smtClean="0">
                <a:solidFill>
                  <a:prstClr val="black"/>
                </a:solidFill>
                <a:latin typeface="Arial" panose="020B0604020202020204" pitchFamily="34" charset="0"/>
                <a:cs typeface="Arial" panose="020B0604020202020204" pitchFamily="34" charset="0"/>
              </a:rPr>
              <a:t>19</a:t>
            </a:r>
            <a:r>
              <a:rPr kumimoji="0" lang="es-AR" sz="24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.09.19</a:t>
            </a:r>
            <a:endParaRPr kumimoji="0" lang="es-AR" sz="24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7" name="Rettangolo 6"/>
          <p:cNvSpPr/>
          <p:nvPr/>
        </p:nvSpPr>
        <p:spPr>
          <a:xfrm>
            <a:off x="3048000" y="5407444"/>
            <a:ext cx="6096000" cy="1200329"/>
          </a:xfrm>
          <a:prstGeom prst="rect">
            <a:avLst/>
          </a:prstGeom>
        </p:spPr>
        <p:txBody>
          <a:bodyPr>
            <a:spAutoFit/>
          </a:bodyPr>
          <a:lstStyle/>
          <a:p>
            <a:pPr algn="ctr"/>
            <a:r>
              <a:rPr lang="de-DE" b="1" dirty="0" smtClean="0">
                <a:latin typeface="Arial" panose="020B0604020202020204" pitchFamily="34" charset="0"/>
                <a:cs typeface="Arial" panose="020B0604020202020204" pitchFamily="34" charset="0"/>
              </a:rPr>
              <a:t>Dr. Chiara Becchetti</a:t>
            </a:r>
          </a:p>
          <a:p>
            <a:pPr algn="ctr"/>
            <a:r>
              <a:rPr lang="de-DE" dirty="0" smtClean="0">
                <a:latin typeface="Arial" panose="020B0604020202020204" pitchFamily="34" charset="0"/>
                <a:cs typeface="Arial" panose="020B0604020202020204" pitchFamily="34" charset="0"/>
              </a:rPr>
              <a:t>Research Fellow – Resident in Training</a:t>
            </a:r>
          </a:p>
          <a:p>
            <a:pPr algn="ctr"/>
            <a:r>
              <a:rPr lang="de-DE" dirty="0" err="1" smtClean="0">
                <a:latin typeface="Arial" panose="020B0604020202020204" pitchFamily="34" charset="0"/>
                <a:cs typeface="Arial" panose="020B0604020202020204" pitchFamily="34" charset="0"/>
              </a:rPr>
              <a:t>Gastroenterology</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and</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Liver</a:t>
            </a:r>
            <a:r>
              <a:rPr lang="de-DE" dirty="0" smtClean="0">
                <a:latin typeface="Arial" panose="020B0604020202020204" pitchFamily="34" charset="0"/>
                <a:cs typeface="Arial" panose="020B0604020202020204" pitchFamily="34" charset="0"/>
              </a:rPr>
              <a:t> Unit </a:t>
            </a:r>
          </a:p>
          <a:p>
            <a:pPr algn="ctr"/>
            <a:r>
              <a:rPr lang="it-IT" dirty="0" err="1" smtClean="0">
                <a:latin typeface="Arial" panose="020B0604020202020204" pitchFamily="34" charset="0"/>
                <a:cs typeface="Arial" panose="020B0604020202020204" pitchFamily="34" charset="0"/>
              </a:rPr>
              <a:t>University</a:t>
            </a:r>
            <a:r>
              <a:rPr lang="it-IT" dirty="0" smtClean="0">
                <a:latin typeface="Arial" panose="020B0604020202020204" pitchFamily="34" charset="0"/>
                <a:cs typeface="Arial" panose="020B0604020202020204" pitchFamily="34" charset="0"/>
              </a:rPr>
              <a:t> of </a:t>
            </a:r>
            <a:r>
              <a:rPr lang="it-IT" dirty="0" err="1" smtClean="0">
                <a:latin typeface="Arial" panose="020B0604020202020204" pitchFamily="34" charset="0"/>
                <a:cs typeface="Arial" panose="020B0604020202020204" pitchFamily="34" charset="0"/>
              </a:rPr>
              <a:t>Padua</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Italy</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6831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38328" y="438912"/>
            <a:ext cx="11548872" cy="646331"/>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it-IT" sz="3600" dirty="0" smtClean="0">
                <a:latin typeface="Arial" panose="020B0604020202020204" pitchFamily="34" charset="0"/>
                <a:cs typeface="Arial" panose="020B0604020202020204" pitchFamily="34" charset="0"/>
              </a:rPr>
              <a:t>	</a:t>
            </a:r>
            <a:r>
              <a:rPr lang="it-IT" sz="3600" b="1" dirty="0" err="1" smtClean="0">
                <a:solidFill>
                  <a:schemeClr val="tx1"/>
                </a:solidFill>
                <a:latin typeface="Arial" panose="020B0604020202020204" pitchFamily="34" charset="0"/>
                <a:cs typeface="Arial" panose="020B0604020202020204" pitchFamily="34" charset="0"/>
              </a:rPr>
              <a:t>Results</a:t>
            </a:r>
            <a:r>
              <a:rPr lang="it-IT" sz="3600" b="1" dirty="0" smtClean="0">
                <a:solidFill>
                  <a:schemeClr val="tx1"/>
                </a:solidFill>
                <a:latin typeface="Arial" panose="020B0604020202020204" pitchFamily="34" charset="0"/>
                <a:cs typeface="Arial" panose="020B0604020202020204" pitchFamily="34" charset="0"/>
              </a:rPr>
              <a:t>: HCV-RNA </a:t>
            </a:r>
            <a:r>
              <a:rPr lang="it-IT" sz="3600" b="1" dirty="0" err="1" smtClean="0">
                <a:solidFill>
                  <a:schemeClr val="tx1"/>
                </a:solidFill>
                <a:latin typeface="Arial" panose="020B0604020202020204" pitchFamily="34" charset="0"/>
                <a:cs typeface="Arial" panose="020B0604020202020204" pitchFamily="34" charset="0"/>
              </a:rPr>
              <a:t>cohort</a:t>
            </a:r>
            <a:endParaRPr lang="de-DE" sz="3600" b="1" dirty="0">
              <a:solidFill>
                <a:schemeClr val="tx1"/>
              </a:solidFill>
              <a:latin typeface="Arial" panose="020B0604020202020204" pitchFamily="34" charset="0"/>
              <a:cs typeface="Arial" panose="020B0604020202020204" pitchFamily="34" charset="0"/>
            </a:endParaRPr>
          </a:p>
        </p:txBody>
      </p:sp>
      <p:pic>
        <p:nvPicPr>
          <p:cNvPr id="2" name="Immagine 1"/>
          <p:cNvPicPr>
            <a:picLocks noChangeAspect="1"/>
          </p:cNvPicPr>
          <p:nvPr/>
        </p:nvPicPr>
        <p:blipFill rotWithShape="1">
          <a:blip r:embed="rId2"/>
          <a:srcRect b="29455"/>
          <a:stretch/>
        </p:blipFill>
        <p:spPr>
          <a:xfrm>
            <a:off x="310896" y="1216152"/>
            <a:ext cx="7069414" cy="3648456"/>
          </a:xfrm>
          <a:prstGeom prst="rect">
            <a:avLst/>
          </a:prstGeom>
        </p:spPr>
      </p:pic>
      <p:graphicFrame>
        <p:nvGraphicFramePr>
          <p:cNvPr id="5" name="Tabella 4"/>
          <p:cNvGraphicFramePr>
            <a:graphicFrameLocks noGrp="1"/>
          </p:cNvGraphicFramePr>
          <p:nvPr>
            <p:extLst>
              <p:ext uri="{D42A27DB-BD31-4B8C-83A1-F6EECF244321}">
                <p14:modId xmlns:p14="http://schemas.microsoft.com/office/powerpoint/2010/main" val="3674882773"/>
              </p:ext>
            </p:extLst>
          </p:nvPr>
        </p:nvGraphicFramePr>
        <p:xfrm>
          <a:off x="640081" y="4972919"/>
          <a:ext cx="6958583" cy="1676400"/>
        </p:xfrm>
        <a:graphic>
          <a:graphicData uri="http://schemas.openxmlformats.org/drawingml/2006/table">
            <a:tbl>
              <a:tblPr firstRow="1" bandRow="1">
                <a:tableStyleId>{0E3FDE45-AF77-4B5C-9715-49D594BDF05E}</a:tableStyleId>
              </a:tblPr>
              <a:tblGrid>
                <a:gridCol w="2578608">
                  <a:extLst>
                    <a:ext uri="{9D8B030D-6E8A-4147-A177-3AD203B41FA5}">
                      <a16:colId xmlns:a16="http://schemas.microsoft.com/office/drawing/2014/main" val="3757449363"/>
                    </a:ext>
                  </a:extLst>
                </a:gridCol>
                <a:gridCol w="2157344">
                  <a:extLst>
                    <a:ext uri="{9D8B030D-6E8A-4147-A177-3AD203B41FA5}">
                      <a16:colId xmlns:a16="http://schemas.microsoft.com/office/drawing/2014/main" val="1688133437"/>
                    </a:ext>
                  </a:extLst>
                </a:gridCol>
                <a:gridCol w="2222631">
                  <a:extLst>
                    <a:ext uri="{9D8B030D-6E8A-4147-A177-3AD203B41FA5}">
                      <a16:colId xmlns:a16="http://schemas.microsoft.com/office/drawing/2014/main" val="2950249523"/>
                    </a:ext>
                  </a:extLst>
                </a:gridCol>
              </a:tblGrid>
              <a:tr h="332842">
                <a:tc>
                  <a:txBody>
                    <a:bodyPr/>
                    <a:lstStyle/>
                    <a:p>
                      <a:pPr algn="ctr"/>
                      <a:r>
                        <a:rPr lang="it-IT" sz="1600" dirty="0" smtClean="0">
                          <a:latin typeface="Arial" panose="020B0604020202020204" pitchFamily="34" charset="0"/>
                          <a:cs typeface="Arial" panose="020B0604020202020204" pitchFamily="34" charset="0"/>
                        </a:rPr>
                        <a:t>RNA-HCV status </a:t>
                      </a:r>
                      <a:r>
                        <a:rPr lang="it-IT" sz="1600" dirty="0" err="1" smtClean="0">
                          <a:latin typeface="Arial" panose="020B0604020202020204" pitchFamily="34" charset="0"/>
                          <a:cs typeface="Arial" panose="020B0604020202020204" pitchFamily="34" charset="0"/>
                        </a:rPr>
                        <a:t>donors</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1-year</a:t>
                      </a:r>
                      <a:r>
                        <a:rPr lang="it-IT" sz="1600" baseline="0" dirty="0" smtClean="0">
                          <a:latin typeface="Arial" panose="020B0604020202020204" pitchFamily="34" charset="0"/>
                          <a:cs typeface="Arial" panose="020B0604020202020204" pitchFamily="34" charset="0"/>
                        </a:rPr>
                        <a:t> </a:t>
                      </a:r>
                      <a:r>
                        <a:rPr lang="it-IT" sz="1600" baseline="0" dirty="0" err="1" smtClean="0">
                          <a:latin typeface="Arial" panose="020B0604020202020204" pitchFamily="34" charset="0"/>
                          <a:cs typeface="Arial" panose="020B0604020202020204" pitchFamily="34" charset="0"/>
                        </a:rPr>
                        <a:t>survival</a:t>
                      </a:r>
                      <a:r>
                        <a:rPr lang="it-IT" sz="1600" baseline="0" dirty="0" smtClean="0">
                          <a:latin typeface="Arial" panose="020B0604020202020204" pitchFamily="34" charset="0"/>
                          <a:cs typeface="Arial" panose="020B0604020202020204" pitchFamily="34" charset="0"/>
                        </a:rPr>
                        <a:t> rate </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2-year</a:t>
                      </a:r>
                      <a:r>
                        <a:rPr lang="it-IT" sz="1600" baseline="0" dirty="0" smtClean="0">
                          <a:latin typeface="Arial" panose="020B0604020202020204" pitchFamily="34" charset="0"/>
                          <a:cs typeface="Arial" panose="020B0604020202020204" pitchFamily="34" charset="0"/>
                        </a:rPr>
                        <a:t> </a:t>
                      </a:r>
                      <a:r>
                        <a:rPr lang="it-IT" sz="1600" baseline="0" dirty="0" err="1" smtClean="0">
                          <a:latin typeface="Arial" panose="020B0604020202020204" pitchFamily="34" charset="0"/>
                          <a:cs typeface="Arial" panose="020B0604020202020204" pitchFamily="34" charset="0"/>
                        </a:rPr>
                        <a:t>survival</a:t>
                      </a:r>
                      <a:r>
                        <a:rPr lang="it-IT" sz="1600" baseline="0" dirty="0" smtClean="0">
                          <a:latin typeface="Arial" panose="020B0604020202020204" pitchFamily="34" charset="0"/>
                          <a:cs typeface="Arial" panose="020B0604020202020204" pitchFamily="34" charset="0"/>
                        </a:rPr>
                        <a:t> rate</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40009190"/>
                  </a:ext>
                </a:extLst>
              </a:tr>
              <a:tr h="332842">
                <a:tc>
                  <a:txBody>
                    <a:bodyPr/>
                    <a:lstStyle/>
                    <a:p>
                      <a:pPr algn="ctr"/>
                      <a:r>
                        <a:rPr lang="it-IT" sz="1600" dirty="0" smtClean="0">
                          <a:latin typeface="Arial" panose="020B0604020202020204" pitchFamily="34" charset="0"/>
                          <a:cs typeface="Arial" panose="020B0604020202020204" pitchFamily="34" charset="0"/>
                        </a:rPr>
                        <a:t>DNAT+/R+</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94%</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90%</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19876402"/>
                  </a:ext>
                </a:extLst>
              </a:tr>
              <a:tr h="332842">
                <a:tc>
                  <a:txBody>
                    <a:bodyPr/>
                    <a:lstStyle/>
                    <a:p>
                      <a:pPr algn="ctr"/>
                      <a:r>
                        <a:rPr lang="it-IT" sz="1600" b="1" dirty="0" smtClean="0">
                          <a:latin typeface="Arial" panose="020B0604020202020204" pitchFamily="34" charset="0"/>
                          <a:cs typeface="Arial" panose="020B0604020202020204" pitchFamily="34" charset="0"/>
                        </a:rPr>
                        <a:t>DNAT+/R-</a:t>
                      </a:r>
                      <a:endParaRPr lang="de-DE" sz="1600" b="1" dirty="0">
                        <a:latin typeface="Arial" panose="020B0604020202020204" pitchFamily="34" charset="0"/>
                        <a:cs typeface="Arial" panose="020B0604020202020204" pitchFamily="34" charset="0"/>
                      </a:endParaRPr>
                    </a:p>
                  </a:txBody>
                  <a:tcPr/>
                </a:tc>
                <a:tc>
                  <a:txBody>
                    <a:bodyPr/>
                    <a:lstStyle/>
                    <a:p>
                      <a:pPr algn="ctr"/>
                      <a:r>
                        <a:rPr lang="it-IT" sz="1600" b="1" dirty="0" smtClean="0">
                          <a:latin typeface="Arial" panose="020B0604020202020204" pitchFamily="34" charset="0"/>
                          <a:cs typeface="Arial" panose="020B0604020202020204" pitchFamily="34" charset="0"/>
                        </a:rPr>
                        <a:t>93%</a:t>
                      </a:r>
                      <a:endParaRPr lang="de-DE" sz="1600" b="1" dirty="0">
                        <a:latin typeface="Arial" panose="020B0604020202020204" pitchFamily="34" charset="0"/>
                        <a:cs typeface="Arial" panose="020B0604020202020204" pitchFamily="34" charset="0"/>
                      </a:endParaRPr>
                    </a:p>
                  </a:txBody>
                  <a:tcPr/>
                </a:tc>
                <a:tc>
                  <a:txBody>
                    <a:bodyPr/>
                    <a:lstStyle/>
                    <a:p>
                      <a:pPr algn="ctr"/>
                      <a:r>
                        <a:rPr lang="it-IT" sz="1600" b="1" dirty="0" smtClean="0">
                          <a:latin typeface="Arial" panose="020B0604020202020204" pitchFamily="34" charset="0"/>
                          <a:cs typeface="Arial" panose="020B0604020202020204" pitchFamily="34" charset="0"/>
                        </a:rPr>
                        <a:t>86%</a:t>
                      </a:r>
                      <a:endParaRPr lang="de-DE" sz="16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72968966"/>
                  </a:ext>
                </a:extLst>
              </a:tr>
              <a:tr h="332842">
                <a:tc>
                  <a:txBody>
                    <a:bodyPr/>
                    <a:lstStyle/>
                    <a:p>
                      <a:pPr algn="ctr"/>
                      <a:r>
                        <a:rPr lang="it-IT" sz="1600" dirty="0" smtClean="0">
                          <a:latin typeface="Arial" panose="020B0604020202020204" pitchFamily="34" charset="0"/>
                          <a:cs typeface="Arial" panose="020B0604020202020204" pitchFamily="34" charset="0"/>
                        </a:rPr>
                        <a:t>DNAT-/R-</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93%</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88%</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2610073"/>
                  </a:ext>
                </a:extLst>
              </a:tr>
              <a:tr h="332842">
                <a:tc>
                  <a:txBody>
                    <a:bodyPr/>
                    <a:lstStyle/>
                    <a:p>
                      <a:pPr algn="ctr"/>
                      <a:r>
                        <a:rPr lang="it-IT" sz="1600" dirty="0" smtClean="0">
                          <a:latin typeface="Arial" panose="020B0604020202020204" pitchFamily="34" charset="0"/>
                          <a:cs typeface="Arial" panose="020B0604020202020204" pitchFamily="34" charset="0"/>
                        </a:rPr>
                        <a:t>DNAT-/R+</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93%</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88%</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30761166"/>
                  </a:ext>
                </a:extLst>
              </a:tr>
            </a:tbl>
          </a:graphicData>
        </a:graphic>
      </p:graphicFrame>
      <p:sp>
        <p:nvSpPr>
          <p:cNvPr id="4" name="Rettangolo 3"/>
          <p:cNvSpPr/>
          <p:nvPr/>
        </p:nvSpPr>
        <p:spPr>
          <a:xfrm>
            <a:off x="7671816" y="2059186"/>
            <a:ext cx="4288536" cy="3970318"/>
          </a:xfrm>
          <a:prstGeom prst="rect">
            <a:avLst/>
          </a:prstGeom>
          <a:ln w="19050">
            <a:noFill/>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Similar results </a:t>
            </a:r>
            <a:r>
              <a:rPr lang="en-US" dirty="0" smtClean="0">
                <a:latin typeface="Arial" panose="020B0604020202020204" pitchFamily="34" charset="0"/>
                <a:cs typeface="Arial" panose="020B0604020202020204" pitchFamily="34" charset="0"/>
              </a:rPr>
              <a:t>were observed </a:t>
            </a:r>
            <a:r>
              <a:rPr lang="en-US" dirty="0">
                <a:latin typeface="Arial" panose="020B0604020202020204" pitchFamily="34" charset="0"/>
                <a:cs typeface="Arial" panose="020B0604020202020204" pitchFamily="34" charset="0"/>
              </a:rPr>
              <a:t>when patients who died up to </a:t>
            </a:r>
            <a:r>
              <a:rPr lang="en-US" b="1" dirty="0">
                <a:latin typeface="Arial" panose="020B0604020202020204" pitchFamily="34" charset="0"/>
                <a:cs typeface="Arial" panose="020B0604020202020204" pitchFamily="34" charset="0"/>
              </a:rPr>
              <a:t>90 days </a:t>
            </a:r>
            <a:r>
              <a:rPr lang="en-US" b="1" dirty="0" smtClean="0">
                <a:latin typeface="Arial" panose="020B0604020202020204" pitchFamily="34" charset="0"/>
                <a:cs typeface="Arial" panose="020B0604020202020204" pitchFamily="34" charset="0"/>
              </a:rPr>
              <a:t>post-transplant </a:t>
            </a:r>
            <a:r>
              <a:rPr lang="en-US" dirty="0" smtClean="0">
                <a:latin typeface="Arial" panose="020B0604020202020204" pitchFamily="34" charset="0"/>
                <a:cs typeface="Arial" panose="020B0604020202020204" pitchFamily="34" charset="0"/>
              </a:rPr>
              <a:t>were excluded.</a:t>
            </a:r>
          </a:p>
          <a:p>
            <a:endParaRPr lang="en-US"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There were no cases of </a:t>
            </a:r>
            <a:r>
              <a:rPr lang="en-US" b="1" i="1" dirty="0">
                <a:latin typeface="Arial" panose="020B0604020202020204" pitchFamily="34" charset="0"/>
                <a:cs typeface="Arial" panose="020B0604020202020204" pitchFamily="34" charset="0"/>
              </a:rPr>
              <a:t>de novo </a:t>
            </a:r>
            <a:r>
              <a:rPr lang="en-US" b="1" dirty="0">
                <a:latin typeface="Arial" panose="020B0604020202020204" pitchFamily="34" charset="0"/>
                <a:cs typeface="Arial" panose="020B0604020202020204" pitchFamily="34" charset="0"/>
              </a:rPr>
              <a:t>hepatitis</a:t>
            </a:r>
            <a:r>
              <a:rPr lang="en-US" dirty="0">
                <a:latin typeface="Arial" panose="020B0604020202020204" pitchFamily="34" charset="0"/>
                <a:cs typeface="Arial" panose="020B0604020202020204" pitchFamily="34" charset="0"/>
              </a:rPr>
              <a:t> and 1 (2.3%) case of recurrent hepatitis in the DNAT+/R+ group. </a:t>
            </a:r>
            <a:endParaRPr lang="de-DE"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There was no difference in causes of </a:t>
            </a:r>
            <a:r>
              <a:rPr lang="en-US" b="1" dirty="0">
                <a:latin typeface="Arial" panose="020B0604020202020204" pitchFamily="34" charset="0"/>
                <a:cs typeface="Arial" panose="020B0604020202020204" pitchFamily="34" charset="0"/>
              </a:rPr>
              <a:t>graft </a:t>
            </a:r>
            <a:r>
              <a:rPr lang="en-US" b="1" dirty="0" smtClean="0">
                <a:latin typeface="Arial" panose="020B0604020202020204" pitchFamily="34" charset="0"/>
                <a:cs typeface="Arial" panose="020B0604020202020204" pitchFamily="34" charset="0"/>
              </a:rPr>
              <a:t>failure </a:t>
            </a:r>
            <a:r>
              <a:rPr lang="en-US" dirty="0" smtClean="0">
                <a:latin typeface="Arial" panose="020B0604020202020204" pitchFamily="34" charset="0"/>
                <a:cs typeface="Arial" panose="020B0604020202020204" pitchFamily="34" charset="0"/>
              </a:rPr>
              <a:t>between all the four </a:t>
            </a:r>
            <a:r>
              <a:rPr lang="en-US" dirty="0">
                <a:latin typeface="Arial" panose="020B0604020202020204" pitchFamily="34" charset="0"/>
                <a:cs typeface="Arial" panose="020B0604020202020204" pitchFamily="34" charset="0"/>
              </a:rPr>
              <a:t>groups </a:t>
            </a:r>
            <a:r>
              <a:rPr lang="en-US" dirty="0" smtClean="0">
                <a:latin typeface="Arial" panose="020B0604020202020204" pitchFamily="34" charset="0"/>
                <a:cs typeface="Arial" panose="020B0604020202020204" pitchFamily="34" charset="0"/>
              </a:rPr>
              <a:t>(DNAT-/R- vs. DNAT+/R- and DNAT-/R+ vs. DNAT+/R+, all P </a:t>
            </a:r>
            <a:r>
              <a:rPr lang="en-US" dirty="0">
                <a:latin typeface="Arial" panose="020B0604020202020204" pitchFamily="34" charset="0"/>
                <a:cs typeface="Arial" panose="020B0604020202020204" pitchFamily="34" charset="0"/>
              </a:rPr>
              <a:t>values &gt;0.05</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7" name="Rettangolo 6"/>
          <p:cNvSpPr/>
          <p:nvPr/>
        </p:nvSpPr>
        <p:spPr>
          <a:xfrm>
            <a:off x="6131095" y="1867162"/>
            <a:ext cx="950976" cy="576072"/>
          </a:xfrm>
          <a:prstGeom prst="rect">
            <a:avLst/>
          </a:prstGeom>
          <a:noFill/>
          <a:ln w="2857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de-DE"/>
          </a:p>
        </p:txBody>
      </p:sp>
    </p:spTree>
    <p:extLst>
      <p:ext uri="{BB962C8B-B14F-4D97-AF65-F5344CB8AC3E}">
        <p14:creationId xmlns:p14="http://schemas.microsoft.com/office/powerpoint/2010/main" val="2301403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38328" y="438912"/>
            <a:ext cx="11548872" cy="646331"/>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it-IT" sz="3600" dirty="0" smtClean="0">
                <a:latin typeface="Arial" panose="020B0604020202020204" pitchFamily="34" charset="0"/>
                <a:cs typeface="Arial" panose="020B0604020202020204" pitchFamily="34" charset="0"/>
              </a:rPr>
              <a:t>	</a:t>
            </a:r>
            <a:r>
              <a:rPr lang="it-IT" sz="3600" b="1" dirty="0" err="1" smtClean="0">
                <a:solidFill>
                  <a:schemeClr val="tx1"/>
                </a:solidFill>
                <a:latin typeface="Arial" panose="020B0604020202020204" pitchFamily="34" charset="0"/>
                <a:cs typeface="Arial" panose="020B0604020202020204" pitchFamily="34" charset="0"/>
              </a:rPr>
              <a:t>Results</a:t>
            </a:r>
            <a:r>
              <a:rPr lang="it-IT" sz="3600" b="1" dirty="0" smtClean="0">
                <a:solidFill>
                  <a:schemeClr val="tx1"/>
                </a:solidFill>
                <a:latin typeface="Arial" panose="020B0604020202020204" pitchFamily="34" charset="0"/>
                <a:cs typeface="Arial" panose="020B0604020202020204" pitchFamily="34" charset="0"/>
              </a:rPr>
              <a:t>: </a:t>
            </a:r>
            <a:r>
              <a:rPr lang="it-IT" sz="3600" b="1" dirty="0" err="1" smtClean="0">
                <a:solidFill>
                  <a:schemeClr val="tx1"/>
                </a:solidFill>
                <a:latin typeface="Arial" panose="020B0604020202020204" pitchFamily="34" charset="0"/>
                <a:cs typeface="Arial" panose="020B0604020202020204" pitchFamily="34" charset="0"/>
              </a:rPr>
              <a:t>predictors</a:t>
            </a:r>
            <a:r>
              <a:rPr lang="it-IT" sz="3600" b="1" dirty="0" smtClean="0">
                <a:solidFill>
                  <a:schemeClr val="tx1"/>
                </a:solidFill>
                <a:latin typeface="Arial" panose="020B0604020202020204" pitchFamily="34" charset="0"/>
                <a:cs typeface="Arial" panose="020B0604020202020204" pitchFamily="34" charset="0"/>
              </a:rPr>
              <a:t> of </a:t>
            </a:r>
            <a:r>
              <a:rPr lang="it-IT" sz="3600" b="1" dirty="0" err="1" smtClean="0">
                <a:solidFill>
                  <a:schemeClr val="tx1"/>
                </a:solidFill>
                <a:latin typeface="Arial" panose="020B0604020202020204" pitchFamily="34" charset="0"/>
                <a:cs typeface="Arial" panose="020B0604020202020204" pitchFamily="34" charset="0"/>
              </a:rPr>
              <a:t>graft</a:t>
            </a:r>
            <a:r>
              <a:rPr lang="it-IT" sz="3600" b="1" dirty="0" smtClean="0">
                <a:solidFill>
                  <a:schemeClr val="tx1"/>
                </a:solidFill>
                <a:latin typeface="Arial" panose="020B0604020202020204" pitchFamily="34" charset="0"/>
                <a:cs typeface="Arial" panose="020B0604020202020204" pitchFamily="34" charset="0"/>
              </a:rPr>
              <a:t> </a:t>
            </a:r>
            <a:r>
              <a:rPr lang="it-IT" sz="3600" b="1" dirty="0" err="1" smtClean="0">
                <a:solidFill>
                  <a:schemeClr val="tx1"/>
                </a:solidFill>
                <a:latin typeface="Arial" panose="020B0604020202020204" pitchFamily="34" charset="0"/>
                <a:cs typeface="Arial" panose="020B0604020202020204" pitchFamily="34" charset="0"/>
              </a:rPr>
              <a:t>failure</a:t>
            </a:r>
            <a:endParaRPr lang="de-DE" sz="3600" b="1" dirty="0">
              <a:solidFill>
                <a:schemeClr val="tx1"/>
              </a:solidFill>
              <a:latin typeface="Arial" panose="020B0604020202020204" pitchFamily="34" charset="0"/>
              <a:cs typeface="Arial" panose="020B0604020202020204" pitchFamily="34" charset="0"/>
            </a:endParaRPr>
          </a:p>
        </p:txBody>
      </p:sp>
      <p:sp>
        <p:nvSpPr>
          <p:cNvPr id="3" name="Rettangolo 2"/>
          <p:cNvSpPr/>
          <p:nvPr/>
        </p:nvSpPr>
        <p:spPr>
          <a:xfrm>
            <a:off x="1581549" y="1263829"/>
            <a:ext cx="3420582" cy="369332"/>
          </a:xfrm>
          <a:prstGeom prst="rect">
            <a:avLst/>
          </a:prstGeom>
        </p:spPr>
        <p:txBody>
          <a:bodyPr wrap="square">
            <a:spAutoFit/>
          </a:bodyPr>
          <a:lstStyle/>
          <a:p>
            <a:pPr algn="ctr"/>
            <a:r>
              <a:rPr lang="it-IT" b="1" dirty="0">
                <a:solidFill>
                  <a:srgbClr val="C00000"/>
                </a:solidFill>
                <a:latin typeface="Arial" panose="020B0604020202020204" pitchFamily="34" charset="0"/>
                <a:cs typeface="Arial" panose="020B0604020202020204" pitchFamily="34" charset="0"/>
              </a:rPr>
              <a:t>HCV </a:t>
            </a:r>
            <a:r>
              <a:rPr lang="it-IT" b="1" dirty="0" smtClean="0">
                <a:solidFill>
                  <a:srgbClr val="C00000"/>
                </a:solidFill>
                <a:latin typeface="Arial" panose="020B0604020202020204" pitchFamily="34" charset="0"/>
                <a:cs typeface="Arial" panose="020B0604020202020204" pitchFamily="34" charset="0"/>
              </a:rPr>
              <a:t>anti-body </a:t>
            </a:r>
            <a:r>
              <a:rPr lang="it-IT" b="1" dirty="0" err="1" smtClean="0">
                <a:solidFill>
                  <a:srgbClr val="C00000"/>
                </a:solidFill>
                <a:latin typeface="Arial" panose="020B0604020202020204" pitchFamily="34" charset="0"/>
                <a:cs typeface="Arial" panose="020B0604020202020204" pitchFamily="34" charset="0"/>
              </a:rPr>
              <a:t>donors</a:t>
            </a:r>
            <a:r>
              <a:rPr lang="it-IT" b="1" dirty="0" smtClean="0">
                <a:solidFill>
                  <a:srgbClr val="C00000"/>
                </a:solidFill>
                <a:latin typeface="Arial" panose="020B0604020202020204" pitchFamily="34" charset="0"/>
                <a:cs typeface="Arial" panose="020B0604020202020204" pitchFamily="34" charset="0"/>
              </a:rPr>
              <a:t> </a:t>
            </a:r>
            <a:r>
              <a:rPr lang="it-IT" b="1" dirty="0" err="1" smtClean="0">
                <a:solidFill>
                  <a:srgbClr val="C00000"/>
                </a:solidFill>
                <a:latin typeface="Arial" panose="020B0604020202020204" pitchFamily="34" charset="0"/>
                <a:cs typeface="Arial" panose="020B0604020202020204" pitchFamily="34" charset="0"/>
              </a:rPr>
              <a:t>cohort</a:t>
            </a:r>
            <a:endParaRPr lang="de-DE" dirty="0"/>
          </a:p>
        </p:txBody>
      </p:sp>
      <p:sp>
        <p:nvSpPr>
          <p:cNvPr id="4" name="Rettangolo 3"/>
          <p:cNvSpPr/>
          <p:nvPr/>
        </p:nvSpPr>
        <p:spPr>
          <a:xfrm>
            <a:off x="7571633" y="1226795"/>
            <a:ext cx="3420582" cy="369332"/>
          </a:xfrm>
          <a:prstGeom prst="rect">
            <a:avLst/>
          </a:prstGeom>
        </p:spPr>
        <p:txBody>
          <a:bodyPr wrap="square">
            <a:spAutoFit/>
          </a:bodyPr>
          <a:lstStyle/>
          <a:p>
            <a:pPr algn="ctr"/>
            <a:r>
              <a:rPr lang="it-IT" b="1" dirty="0" smtClean="0">
                <a:solidFill>
                  <a:srgbClr val="C00000"/>
                </a:solidFill>
                <a:latin typeface="Arial" panose="020B0604020202020204" pitchFamily="34" charset="0"/>
                <a:cs typeface="Arial" panose="020B0604020202020204" pitchFamily="34" charset="0"/>
              </a:rPr>
              <a:t>HCV-RNA </a:t>
            </a:r>
            <a:r>
              <a:rPr lang="it-IT" b="1" dirty="0" err="1" smtClean="0">
                <a:solidFill>
                  <a:srgbClr val="C00000"/>
                </a:solidFill>
                <a:latin typeface="Arial" panose="020B0604020202020204" pitchFamily="34" charset="0"/>
                <a:cs typeface="Arial" panose="020B0604020202020204" pitchFamily="34" charset="0"/>
              </a:rPr>
              <a:t>donors</a:t>
            </a:r>
            <a:r>
              <a:rPr lang="it-IT" b="1" dirty="0" smtClean="0">
                <a:solidFill>
                  <a:srgbClr val="C00000"/>
                </a:solidFill>
                <a:latin typeface="Arial" panose="020B0604020202020204" pitchFamily="34" charset="0"/>
                <a:cs typeface="Arial" panose="020B0604020202020204" pitchFamily="34" charset="0"/>
              </a:rPr>
              <a:t> </a:t>
            </a:r>
            <a:r>
              <a:rPr lang="it-IT" b="1" dirty="0" err="1" smtClean="0">
                <a:solidFill>
                  <a:srgbClr val="C00000"/>
                </a:solidFill>
                <a:latin typeface="Arial" panose="020B0604020202020204" pitchFamily="34" charset="0"/>
                <a:cs typeface="Arial" panose="020B0604020202020204" pitchFamily="34" charset="0"/>
              </a:rPr>
              <a:t>cohort</a:t>
            </a:r>
            <a:endParaRPr lang="de-DE" dirty="0"/>
          </a:p>
        </p:txBody>
      </p:sp>
      <p:graphicFrame>
        <p:nvGraphicFramePr>
          <p:cNvPr id="5" name="Tabella 4"/>
          <p:cNvGraphicFramePr>
            <a:graphicFrameLocks noGrp="1"/>
          </p:cNvGraphicFramePr>
          <p:nvPr>
            <p:extLst>
              <p:ext uri="{D42A27DB-BD31-4B8C-83A1-F6EECF244321}">
                <p14:modId xmlns:p14="http://schemas.microsoft.com/office/powerpoint/2010/main" val="1758468854"/>
              </p:ext>
            </p:extLst>
          </p:nvPr>
        </p:nvGraphicFramePr>
        <p:xfrm>
          <a:off x="544067" y="1727540"/>
          <a:ext cx="5495545" cy="4043680"/>
        </p:xfrm>
        <a:graphic>
          <a:graphicData uri="http://schemas.openxmlformats.org/drawingml/2006/table">
            <a:tbl>
              <a:tblPr firstRow="1" bandRow="1">
                <a:tableStyleId>{0E3FDE45-AF77-4B5C-9715-49D594BDF05E}</a:tableStyleId>
              </a:tblPr>
              <a:tblGrid>
                <a:gridCol w="2011680">
                  <a:extLst>
                    <a:ext uri="{9D8B030D-6E8A-4147-A177-3AD203B41FA5}">
                      <a16:colId xmlns:a16="http://schemas.microsoft.com/office/drawing/2014/main" val="218282886"/>
                    </a:ext>
                  </a:extLst>
                </a:gridCol>
                <a:gridCol w="1609344">
                  <a:extLst>
                    <a:ext uri="{9D8B030D-6E8A-4147-A177-3AD203B41FA5}">
                      <a16:colId xmlns:a16="http://schemas.microsoft.com/office/drawing/2014/main" val="3757449363"/>
                    </a:ext>
                  </a:extLst>
                </a:gridCol>
                <a:gridCol w="786384">
                  <a:extLst>
                    <a:ext uri="{9D8B030D-6E8A-4147-A177-3AD203B41FA5}">
                      <a16:colId xmlns:a16="http://schemas.microsoft.com/office/drawing/2014/main" val="1688133437"/>
                    </a:ext>
                  </a:extLst>
                </a:gridCol>
                <a:gridCol w="1088137">
                  <a:extLst>
                    <a:ext uri="{9D8B030D-6E8A-4147-A177-3AD203B41FA5}">
                      <a16:colId xmlns:a16="http://schemas.microsoft.com/office/drawing/2014/main" val="2950249523"/>
                    </a:ext>
                  </a:extLst>
                </a:gridCol>
              </a:tblGrid>
              <a:tr h="355600">
                <a:tc>
                  <a:txBody>
                    <a:bodyPr/>
                    <a:lstStyle/>
                    <a:p>
                      <a:pPr algn="ctr"/>
                      <a:r>
                        <a:rPr lang="it-IT" sz="1600" dirty="0" err="1" smtClean="0">
                          <a:latin typeface="Arial" panose="020B0604020202020204" pitchFamily="34" charset="0"/>
                          <a:cs typeface="Arial" panose="020B0604020202020204" pitchFamily="34" charset="0"/>
                        </a:rPr>
                        <a:t>Groups</a:t>
                      </a:r>
                      <a:r>
                        <a:rPr lang="it-IT" sz="1600" dirty="0" smtClean="0">
                          <a:latin typeface="Arial" panose="020B0604020202020204" pitchFamily="34" charset="0"/>
                          <a:cs typeface="Arial" panose="020B0604020202020204" pitchFamily="34" charset="0"/>
                        </a:rPr>
                        <a:t> of </a:t>
                      </a:r>
                      <a:r>
                        <a:rPr lang="it-IT" sz="1600" dirty="0" err="1" smtClean="0">
                          <a:latin typeface="Arial" panose="020B0604020202020204" pitchFamily="34" charset="0"/>
                          <a:cs typeface="Arial" panose="020B0604020202020204" pitchFamily="34" charset="0"/>
                        </a:rPr>
                        <a:t>patients</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err="1" smtClean="0">
                          <a:latin typeface="Arial" panose="020B0604020202020204" pitchFamily="34" charset="0"/>
                          <a:cs typeface="Arial" panose="020B0604020202020204" pitchFamily="34" charset="0"/>
                        </a:rPr>
                        <a:t>Variables</a:t>
                      </a:r>
                      <a:r>
                        <a:rPr lang="it-IT" sz="1600" dirty="0" smtClean="0">
                          <a:latin typeface="Arial" panose="020B0604020202020204" pitchFamily="34" charset="0"/>
                          <a:cs typeface="Arial" panose="020B0604020202020204" pitchFamily="34" charset="0"/>
                        </a:rPr>
                        <a:t>*</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HR</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CI (95%)</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40009190"/>
                  </a:ext>
                </a:extLst>
              </a:tr>
              <a:tr h="0">
                <a:tc rowSpan="5">
                  <a:txBody>
                    <a:bodyPr/>
                    <a:lstStyle/>
                    <a:p>
                      <a:pPr algn="ctr"/>
                      <a:r>
                        <a:rPr lang="it-IT" sz="1600" b="1" dirty="0" smtClean="0">
                          <a:latin typeface="Arial" panose="020B0604020202020204" pitchFamily="34" charset="0"/>
                          <a:cs typeface="Arial" panose="020B0604020202020204" pitchFamily="34" charset="0"/>
                        </a:rPr>
                        <a:t>Post-DAA </a:t>
                      </a:r>
                    </a:p>
                    <a:p>
                      <a:pPr algn="ctr"/>
                      <a:r>
                        <a:rPr lang="it-IT" sz="1600" b="1" dirty="0" err="1" smtClean="0">
                          <a:latin typeface="Arial" panose="020B0604020202020204" pitchFamily="34" charset="0"/>
                          <a:cs typeface="Arial" panose="020B0604020202020204" pitchFamily="34" charset="0"/>
                        </a:rPr>
                        <a:t>DAb</a:t>
                      </a:r>
                      <a:r>
                        <a:rPr lang="it-IT" sz="1600" b="1" dirty="0" smtClean="0">
                          <a:latin typeface="Arial" panose="020B0604020202020204" pitchFamily="34" charset="0"/>
                          <a:cs typeface="Arial" panose="020B0604020202020204" pitchFamily="34" charset="0"/>
                        </a:rPr>
                        <a:t>+/R-</a:t>
                      </a:r>
                      <a:endParaRPr lang="de-DE" sz="1600" b="1" dirty="0">
                        <a:latin typeface="Arial" panose="020B0604020202020204" pitchFamily="34" charset="0"/>
                        <a:cs typeface="Arial" panose="020B0604020202020204" pitchFamily="34" charset="0"/>
                      </a:endParaRPr>
                    </a:p>
                  </a:txBody>
                  <a:tcPr anchor="ctr"/>
                </a:tc>
                <a:tc>
                  <a:txBody>
                    <a:bodyPr/>
                    <a:lstStyle/>
                    <a:p>
                      <a:pPr algn="ctr"/>
                      <a:r>
                        <a:rPr lang="it-IT" sz="1600" dirty="0" smtClean="0">
                          <a:latin typeface="Arial" panose="020B0604020202020204" pitchFamily="34" charset="0"/>
                          <a:cs typeface="Arial" panose="020B0604020202020204" pitchFamily="34" charset="0"/>
                        </a:rPr>
                        <a:t>DCD</a:t>
                      </a:r>
                      <a:r>
                        <a:rPr lang="it-IT" sz="1600" baseline="0" dirty="0" smtClean="0">
                          <a:latin typeface="Arial" panose="020B0604020202020204" pitchFamily="34" charset="0"/>
                          <a:cs typeface="Arial" panose="020B0604020202020204" pitchFamily="34" charset="0"/>
                        </a:rPr>
                        <a:t> </a:t>
                      </a:r>
                      <a:r>
                        <a:rPr lang="it-IT" sz="1600" baseline="0" dirty="0" err="1" smtClean="0">
                          <a:latin typeface="Arial" panose="020B0604020202020204" pitchFamily="34" charset="0"/>
                          <a:cs typeface="Arial" panose="020B0604020202020204" pitchFamily="34" charset="0"/>
                        </a:rPr>
                        <a:t>donor</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1.08</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1.97-2.39</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19876402"/>
                  </a:ext>
                </a:extLst>
              </a:tr>
              <a:tr h="197447">
                <a:tc vMerge="1">
                  <a:txBody>
                    <a:bodyPr/>
                    <a:lstStyle/>
                    <a:p>
                      <a:pPr algn="ctr"/>
                      <a:endParaRPr lang="de-DE" sz="1600" b="1" dirty="0">
                        <a:latin typeface="Arial" panose="020B0604020202020204" pitchFamily="34" charset="0"/>
                        <a:cs typeface="Arial" panose="020B0604020202020204" pitchFamily="34" charset="0"/>
                      </a:endParaRPr>
                    </a:p>
                  </a:txBody>
                  <a:tcPr/>
                </a:tc>
                <a:tc>
                  <a:txBody>
                    <a:bodyPr/>
                    <a:lstStyle/>
                    <a:p>
                      <a:pPr algn="ctr"/>
                      <a:r>
                        <a:rPr lang="it-IT" sz="1600" b="0" dirty="0" smtClean="0">
                          <a:latin typeface="Arial" panose="020B0604020202020204" pitchFamily="34" charset="0"/>
                          <a:cs typeface="Arial" panose="020B0604020202020204" pitchFamily="34" charset="0"/>
                        </a:rPr>
                        <a:t>Creatinine</a:t>
                      </a:r>
                      <a:endParaRPr lang="de-DE" sz="1600" b="0" dirty="0">
                        <a:latin typeface="Arial" panose="020B0604020202020204" pitchFamily="34" charset="0"/>
                        <a:cs typeface="Arial" panose="020B0604020202020204" pitchFamily="34" charset="0"/>
                      </a:endParaRPr>
                    </a:p>
                  </a:txBody>
                  <a:tcPr/>
                </a:tc>
                <a:tc>
                  <a:txBody>
                    <a:bodyPr/>
                    <a:lstStyle/>
                    <a:p>
                      <a:pPr algn="ctr"/>
                      <a:r>
                        <a:rPr lang="it-IT" sz="1600" b="0" dirty="0" smtClean="0">
                          <a:latin typeface="Arial" panose="020B0604020202020204" pitchFamily="34" charset="0"/>
                          <a:cs typeface="Arial" panose="020B0604020202020204" pitchFamily="34" charset="0"/>
                        </a:rPr>
                        <a:t>1.08</a:t>
                      </a:r>
                      <a:endParaRPr lang="de-DE" sz="1600" b="0" dirty="0">
                        <a:latin typeface="Arial" panose="020B0604020202020204" pitchFamily="34" charset="0"/>
                        <a:cs typeface="Arial" panose="020B0604020202020204" pitchFamily="34" charset="0"/>
                      </a:endParaRPr>
                    </a:p>
                  </a:txBody>
                  <a:tcPr/>
                </a:tc>
                <a:tc>
                  <a:txBody>
                    <a:bodyPr/>
                    <a:lstStyle/>
                    <a:p>
                      <a:pPr algn="ctr"/>
                      <a:r>
                        <a:rPr lang="it-IT" sz="1600" b="0" dirty="0" smtClean="0">
                          <a:latin typeface="Arial" panose="020B0604020202020204" pitchFamily="34" charset="0"/>
                          <a:cs typeface="Arial" panose="020B0604020202020204" pitchFamily="34" charset="0"/>
                        </a:rPr>
                        <a:t>1.02-1.15</a:t>
                      </a:r>
                      <a:endParaRPr lang="de-DE" sz="16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72968966"/>
                  </a:ext>
                </a:extLst>
              </a:tr>
              <a:tr h="0">
                <a:tc vMerge="1">
                  <a:txBody>
                    <a:bodyPr/>
                    <a:lstStyle/>
                    <a:p>
                      <a:pPr algn="ct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Male</a:t>
                      </a:r>
                      <a:r>
                        <a:rPr lang="it-IT" sz="1600" baseline="0" dirty="0" smtClean="0">
                          <a:latin typeface="Arial" panose="020B0604020202020204" pitchFamily="34" charset="0"/>
                          <a:cs typeface="Arial" panose="020B0604020202020204" pitchFamily="34" charset="0"/>
                        </a:rPr>
                        <a:t> </a:t>
                      </a:r>
                      <a:r>
                        <a:rPr lang="it-IT" sz="1600" baseline="0" dirty="0" err="1" smtClean="0">
                          <a:latin typeface="Arial" panose="020B0604020202020204" pitchFamily="34" charset="0"/>
                          <a:cs typeface="Arial" panose="020B0604020202020204" pitchFamily="34" charset="0"/>
                        </a:rPr>
                        <a:t>recipient</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1.22</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1.04-1.44</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2610073"/>
                  </a:ext>
                </a:extLst>
              </a:tr>
              <a:tr h="0">
                <a:tc vMerge="1">
                  <a:txBody>
                    <a:bodyPr/>
                    <a:lstStyle/>
                    <a:p>
                      <a:pPr algn="ct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PVT</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1.28</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1.10-1.48</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30761166"/>
                  </a:ext>
                </a:extLst>
              </a:tr>
              <a:tr h="0">
                <a:tc vMerge="1">
                  <a:txBody>
                    <a:bodyPr/>
                    <a:lstStyle/>
                    <a:p>
                      <a:pPr algn="ct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DM II</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1.15</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1.07-1.55</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7362674"/>
                  </a:ext>
                </a:extLst>
              </a:tr>
              <a:tr h="0">
                <a:tc rowSpan="6">
                  <a:txBody>
                    <a:bodyPr/>
                    <a:lstStyle/>
                    <a:p>
                      <a:pPr algn="ctr"/>
                      <a:r>
                        <a:rPr lang="it-IT" sz="1600" b="1" dirty="0" smtClean="0">
                          <a:latin typeface="Arial" panose="020B0604020202020204" pitchFamily="34" charset="0"/>
                          <a:cs typeface="Arial" panose="020B0604020202020204" pitchFamily="34" charset="0"/>
                        </a:rPr>
                        <a:t>Post-DAA </a:t>
                      </a:r>
                      <a:r>
                        <a:rPr lang="it-IT" sz="1600" b="1" dirty="0" err="1" smtClean="0">
                          <a:latin typeface="Arial" panose="020B0604020202020204" pitchFamily="34" charset="0"/>
                          <a:cs typeface="Arial" panose="020B0604020202020204" pitchFamily="34" charset="0"/>
                        </a:rPr>
                        <a:t>DAb</a:t>
                      </a:r>
                      <a:r>
                        <a:rPr lang="it-IT" sz="1600" b="1" dirty="0" smtClean="0">
                          <a:latin typeface="Arial" panose="020B0604020202020204" pitchFamily="34" charset="0"/>
                          <a:cs typeface="Arial" panose="020B0604020202020204" pitchFamily="34" charset="0"/>
                        </a:rPr>
                        <a:t>+/R+</a:t>
                      </a:r>
                      <a:endParaRPr lang="de-DE" sz="1600" b="1" dirty="0">
                        <a:latin typeface="Arial" panose="020B0604020202020204" pitchFamily="34" charset="0"/>
                        <a:cs typeface="Arial" panose="020B0604020202020204" pitchFamily="34" charset="0"/>
                      </a:endParaRPr>
                    </a:p>
                  </a:txBody>
                  <a:tcPr anchor="ctr"/>
                </a:tc>
                <a:tc>
                  <a:txBody>
                    <a:bodyPr/>
                    <a:lstStyle/>
                    <a:p>
                      <a:pPr algn="ctr"/>
                      <a:r>
                        <a:rPr lang="it-IT" sz="1600" dirty="0" smtClean="0">
                          <a:latin typeface="Arial" panose="020B0604020202020204" pitchFamily="34" charset="0"/>
                          <a:cs typeface="Arial" panose="020B0604020202020204" pitchFamily="34" charset="0"/>
                        </a:rPr>
                        <a:t>Male</a:t>
                      </a:r>
                      <a:r>
                        <a:rPr lang="it-IT" sz="1600" baseline="0" dirty="0" smtClean="0">
                          <a:latin typeface="Arial" panose="020B0604020202020204" pitchFamily="34" charset="0"/>
                          <a:cs typeface="Arial" panose="020B0604020202020204" pitchFamily="34" charset="0"/>
                        </a:rPr>
                        <a:t> </a:t>
                      </a:r>
                      <a:r>
                        <a:rPr lang="it-IT" sz="1600" baseline="0" dirty="0" err="1" smtClean="0">
                          <a:latin typeface="Arial" panose="020B0604020202020204" pitchFamily="34" charset="0"/>
                          <a:cs typeface="Arial" panose="020B0604020202020204" pitchFamily="34" charset="0"/>
                        </a:rPr>
                        <a:t>donor</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1.29</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1.07-1.55</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93613197"/>
                  </a:ext>
                </a:extLst>
              </a:tr>
              <a:tr h="0">
                <a:tc vMerge="1">
                  <a:txBody>
                    <a:bodyPr/>
                    <a:lstStyle/>
                    <a:p>
                      <a:pPr algn="ct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DCD </a:t>
                      </a:r>
                      <a:r>
                        <a:rPr lang="it-IT" sz="1600" dirty="0" err="1" smtClean="0">
                          <a:latin typeface="Arial" panose="020B0604020202020204" pitchFamily="34" charset="0"/>
                          <a:cs typeface="Arial" panose="020B0604020202020204" pitchFamily="34" charset="0"/>
                        </a:rPr>
                        <a:t>donor</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1.64</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1.27-2.11</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51438344"/>
                  </a:ext>
                </a:extLst>
              </a:tr>
              <a:tr h="0">
                <a:tc vMerge="1">
                  <a:txBody>
                    <a:bodyPr/>
                    <a:lstStyle/>
                    <a:p>
                      <a:pPr algn="ct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PVT</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1.31</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1.09-1.57</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42959372"/>
                  </a:ext>
                </a:extLst>
              </a:tr>
              <a:tr h="212258">
                <a:tc vMerge="1">
                  <a:txBody>
                    <a:bodyPr/>
                    <a:lstStyle/>
                    <a:p>
                      <a:pPr algn="ct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DM II </a:t>
                      </a:r>
                      <a:r>
                        <a:rPr lang="it-IT" sz="1600" dirty="0" err="1" smtClean="0">
                          <a:latin typeface="Arial" panose="020B0604020202020204" pitchFamily="34" charset="0"/>
                          <a:cs typeface="Arial" panose="020B0604020202020204" pitchFamily="34" charset="0"/>
                        </a:rPr>
                        <a:t>donor</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1.16</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1.01-1.38</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6142855"/>
                  </a:ext>
                </a:extLst>
              </a:tr>
              <a:tr h="0">
                <a:tc vMerge="1">
                  <a:txBody>
                    <a:bodyPr/>
                    <a:lstStyle/>
                    <a:p>
                      <a:pPr algn="ct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Post-LT</a:t>
                      </a:r>
                      <a:r>
                        <a:rPr lang="it-IT" sz="1600" baseline="0" dirty="0" smtClean="0">
                          <a:latin typeface="Arial" panose="020B0604020202020204" pitchFamily="34" charset="0"/>
                          <a:cs typeface="Arial" panose="020B0604020202020204" pitchFamily="34" charset="0"/>
                        </a:rPr>
                        <a:t> </a:t>
                      </a:r>
                      <a:r>
                        <a:rPr lang="it-IT" sz="1600" baseline="0" dirty="0" err="1" smtClean="0">
                          <a:latin typeface="Arial" panose="020B0604020202020204" pitchFamily="34" charset="0"/>
                          <a:cs typeface="Arial" panose="020B0604020202020204" pitchFamily="34" charset="0"/>
                        </a:rPr>
                        <a:t>dyalisis</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1.46</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1.09-1.95</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17525381"/>
                  </a:ext>
                </a:extLst>
              </a:tr>
              <a:tr h="0">
                <a:tc vMerge="1">
                  <a:txBody>
                    <a:bodyPr/>
                    <a:lstStyle/>
                    <a:p>
                      <a:pPr algn="ct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err="1" smtClean="0">
                          <a:latin typeface="Arial" panose="020B0604020202020204" pitchFamily="34" charset="0"/>
                          <a:cs typeface="Arial" panose="020B0604020202020204" pitchFamily="34" charset="0"/>
                        </a:rPr>
                        <a:t>Disability</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1.54</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1.08-2.18</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36189840"/>
                  </a:ext>
                </a:extLst>
              </a:tr>
            </a:tbl>
          </a:graphicData>
        </a:graphic>
      </p:graphicFrame>
      <p:sp>
        <p:nvSpPr>
          <p:cNvPr id="7" name="Rettangolo 6"/>
          <p:cNvSpPr/>
          <p:nvPr/>
        </p:nvSpPr>
        <p:spPr>
          <a:xfrm>
            <a:off x="6095" y="6046565"/>
            <a:ext cx="6571488" cy="584775"/>
          </a:xfrm>
          <a:prstGeom prst="rect">
            <a:avLst/>
          </a:prstGeom>
        </p:spPr>
        <p:txBody>
          <a:bodyPr wrap="square">
            <a:spAutoFit/>
          </a:bodyPr>
          <a:lstStyle/>
          <a:p>
            <a:pPr algn="ctr"/>
            <a:r>
              <a:rPr lang="de-DE" sz="1600" dirty="0" err="1">
                <a:latin typeface="Arial" panose="020B0604020202020204" pitchFamily="34" charset="0"/>
                <a:cs typeface="Arial" panose="020B0604020202020204" pitchFamily="34" charset="0"/>
              </a:rPr>
              <a:t>There</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were</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no</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statistically</a:t>
            </a:r>
            <a:r>
              <a:rPr lang="de-DE" sz="1600" dirty="0">
                <a:latin typeface="Arial" panose="020B0604020202020204" pitchFamily="34" charset="0"/>
                <a:cs typeface="Arial" panose="020B0604020202020204" pitchFamily="34" charset="0"/>
              </a:rPr>
              <a:t> </a:t>
            </a:r>
            <a:r>
              <a:rPr lang="de-DE" sz="1600" dirty="0" err="1" smtClean="0">
                <a:latin typeface="Arial" panose="020B0604020202020204" pitchFamily="34" charset="0"/>
                <a:cs typeface="Arial" panose="020B0604020202020204" pitchFamily="34" charset="0"/>
              </a:rPr>
              <a:t>significant</a:t>
            </a:r>
            <a:r>
              <a:rPr lang="de-DE" sz="1600" dirty="0" smtClean="0">
                <a:latin typeface="Arial" panose="020B0604020202020204" pitchFamily="34" charset="0"/>
                <a:cs typeface="Arial" panose="020B0604020202020204" pitchFamily="34" charset="0"/>
              </a:rPr>
              <a:t> </a:t>
            </a:r>
            <a:r>
              <a:rPr lang="de-DE" sz="1600" dirty="0" err="1" smtClean="0">
                <a:latin typeface="Arial" panose="020B0604020202020204" pitchFamily="34" charset="0"/>
                <a:cs typeface="Arial" panose="020B0604020202020204" pitchFamily="34" charset="0"/>
              </a:rPr>
              <a:t>differences</a:t>
            </a:r>
            <a:r>
              <a:rPr lang="de-DE" sz="1600" dirty="0" smtClean="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in </a:t>
            </a:r>
            <a:r>
              <a:rPr lang="de-DE" sz="1600" dirty="0" err="1">
                <a:latin typeface="Arial" panose="020B0604020202020204" pitchFamily="34" charset="0"/>
                <a:cs typeface="Arial" panose="020B0604020202020204" pitchFamily="34" charset="0"/>
              </a:rPr>
              <a:t>predictors</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of</a:t>
            </a:r>
            <a:r>
              <a:rPr lang="de-DE" sz="1600" dirty="0">
                <a:latin typeface="Arial" panose="020B0604020202020204" pitchFamily="34" charset="0"/>
                <a:cs typeface="Arial" panose="020B0604020202020204" pitchFamily="34" charset="0"/>
              </a:rPr>
              <a:t> graft </a:t>
            </a:r>
            <a:r>
              <a:rPr lang="de-DE" sz="1600" dirty="0" err="1">
                <a:latin typeface="Arial" panose="020B0604020202020204" pitchFamily="34" charset="0"/>
                <a:cs typeface="Arial" panose="020B0604020202020204" pitchFamily="34" charset="0"/>
              </a:rPr>
              <a:t>failure</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when</a:t>
            </a:r>
            <a:r>
              <a:rPr lang="de-DE" sz="1600" dirty="0">
                <a:latin typeface="Arial" panose="020B0604020202020204" pitchFamily="34" charset="0"/>
                <a:cs typeface="Arial" panose="020B0604020202020204" pitchFamily="34" charset="0"/>
              </a:rPr>
              <a:t> </a:t>
            </a:r>
            <a:r>
              <a:rPr lang="de-DE" sz="1600" dirty="0" err="1" smtClean="0">
                <a:latin typeface="Arial" panose="020B0604020202020204" pitchFamily="34" charset="0"/>
                <a:cs typeface="Arial" panose="020B0604020202020204" pitchFamily="34" charset="0"/>
              </a:rPr>
              <a:t>compared</a:t>
            </a:r>
            <a:r>
              <a:rPr lang="de-DE" sz="1600" dirty="0" smtClean="0">
                <a:latin typeface="Arial" panose="020B0604020202020204" pitchFamily="34" charset="0"/>
                <a:cs typeface="Arial" panose="020B0604020202020204" pitchFamily="34" charset="0"/>
              </a:rPr>
              <a:t> </a:t>
            </a:r>
            <a:r>
              <a:rPr lang="de-DE" sz="1600" dirty="0" err="1" smtClean="0">
                <a:latin typeface="Arial" panose="020B0604020202020204" pitchFamily="34" charset="0"/>
                <a:cs typeface="Arial" panose="020B0604020202020204" pitchFamily="34" charset="0"/>
              </a:rPr>
              <a:t>to</a:t>
            </a:r>
            <a:r>
              <a:rPr lang="de-DE" sz="1600" dirty="0" smtClean="0">
                <a:latin typeface="Arial" panose="020B0604020202020204" pitchFamily="34" charset="0"/>
                <a:cs typeface="Arial" panose="020B0604020202020204" pitchFamily="34" charset="0"/>
              </a:rPr>
              <a:t> </a:t>
            </a:r>
            <a:r>
              <a:rPr lang="de-DE" sz="1600" dirty="0" err="1" smtClean="0">
                <a:latin typeface="Arial" panose="020B0604020202020204" pitchFamily="34" charset="0"/>
                <a:cs typeface="Arial" panose="020B0604020202020204" pitchFamily="34" charset="0"/>
              </a:rPr>
              <a:t>their</a:t>
            </a:r>
            <a:r>
              <a:rPr lang="de-DE" sz="1600" dirty="0" smtClean="0">
                <a:latin typeface="Arial" panose="020B0604020202020204" pitchFamily="34" charset="0"/>
                <a:cs typeface="Arial" panose="020B0604020202020204" pitchFamily="34" charset="0"/>
              </a:rPr>
              <a:t> </a:t>
            </a:r>
            <a:r>
              <a:rPr lang="de-DE" sz="1600" dirty="0" err="1" smtClean="0">
                <a:latin typeface="Arial" panose="020B0604020202020204" pitchFamily="34" charset="0"/>
                <a:cs typeface="Arial" panose="020B0604020202020204" pitchFamily="34" charset="0"/>
              </a:rPr>
              <a:t>respective</a:t>
            </a:r>
            <a:r>
              <a:rPr lang="de-DE" sz="1600" dirty="0" smtClean="0">
                <a:latin typeface="Arial" panose="020B0604020202020204" pitchFamily="34" charset="0"/>
                <a:cs typeface="Arial" panose="020B0604020202020204" pitchFamily="34" charset="0"/>
              </a:rPr>
              <a:t> </a:t>
            </a:r>
            <a:r>
              <a:rPr lang="de-DE" sz="1600" dirty="0" err="1" smtClean="0">
                <a:latin typeface="Arial" panose="020B0604020202020204" pitchFamily="34" charset="0"/>
                <a:cs typeface="Arial" panose="020B0604020202020204" pitchFamily="34" charset="0"/>
              </a:rPr>
              <a:t>DAb</a:t>
            </a:r>
            <a:r>
              <a:rPr lang="de-DE" sz="1600" dirty="0" smtClean="0">
                <a:latin typeface="Arial" panose="020B0604020202020204" pitchFamily="34" charset="0"/>
                <a:cs typeface="Arial" panose="020B0604020202020204" pitchFamily="34" charset="0"/>
              </a:rPr>
              <a:t>- </a:t>
            </a:r>
            <a:r>
              <a:rPr lang="de-DE" sz="1600" dirty="0" err="1" smtClean="0">
                <a:latin typeface="Arial" panose="020B0604020202020204" pitchFamily="34" charset="0"/>
                <a:cs typeface="Arial" panose="020B0604020202020204" pitchFamily="34" charset="0"/>
              </a:rPr>
              <a:t>group</a:t>
            </a:r>
            <a:r>
              <a:rPr lang="de-DE" sz="1600" dirty="0" smtClean="0">
                <a:latin typeface="Arial" panose="020B0604020202020204" pitchFamily="34" charset="0"/>
                <a:cs typeface="Arial" panose="020B0604020202020204" pitchFamily="34" charset="0"/>
              </a:rPr>
              <a:t>.</a:t>
            </a:r>
            <a:endParaRPr lang="de-DE" sz="1600" dirty="0">
              <a:latin typeface="Arial" panose="020B0604020202020204" pitchFamily="34" charset="0"/>
              <a:cs typeface="Arial" panose="020B0604020202020204" pitchFamily="34" charset="0"/>
            </a:endParaRPr>
          </a:p>
        </p:txBody>
      </p:sp>
      <p:sp>
        <p:nvSpPr>
          <p:cNvPr id="8" name="CasellaDiTesto 7"/>
          <p:cNvSpPr txBox="1"/>
          <p:nvPr/>
        </p:nvSpPr>
        <p:spPr>
          <a:xfrm>
            <a:off x="457200" y="5718048"/>
            <a:ext cx="1179576" cy="246221"/>
          </a:xfrm>
          <a:prstGeom prst="rect">
            <a:avLst/>
          </a:prstGeom>
          <a:noFill/>
        </p:spPr>
        <p:txBody>
          <a:bodyPr wrap="square" rtlCol="0">
            <a:spAutoFit/>
          </a:bodyPr>
          <a:lstStyle/>
          <a:p>
            <a:r>
              <a:rPr lang="it-IT" sz="1000" dirty="0" smtClean="0">
                <a:latin typeface="Arial" panose="020B0604020202020204" pitchFamily="34" charset="0"/>
                <a:cs typeface="Arial" panose="020B0604020202020204" pitchFamily="34" charset="0"/>
              </a:rPr>
              <a:t>* P </a:t>
            </a:r>
            <a:r>
              <a:rPr lang="it-IT" sz="1000" dirty="0" err="1" smtClean="0">
                <a:latin typeface="Arial" panose="020B0604020202020204" pitchFamily="34" charset="0"/>
                <a:cs typeface="Arial" panose="020B0604020202020204" pitchFamily="34" charset="0"/>
              </a:rPr>
              <a:t>value</a:t>
            </a:r>
            <a:r>
              <a:rPr lang="it-IT" sz="1000" dirty="0" smtClean="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&lt;0.05 </a:t>
            </a:r>
            <a:endParaRPr lang="de-DE" sz="1000" dirty="0">
              <a:latin typeface="Arial" panose="020B0604020202020204" pitchFamily="34" charset="0"/>
              <a:cs typeface="Arial" panose="020B0604020202020204" pitchFamily="34"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2420031551"/>
              </p:ext>
            </p:extLst>
          </p:nvPr>
        </p:nvGraphicFramePr>
        <p:xfrm>
          <a:off x="6462902" y="2398100"/>
          <a:ext cx="5495545" cy="2702560"/>
        </p:xfrm>
        <a:graphic>
          <a:graphicData uri="http://schemas.openxmlformats.org/drawingml/2006/table">
            <a:tbl>
              <a:tblPr firstRow="1" bandRow="1">
                <a:tableStyleId>{0E3FDE45-AF77-4B5C-9715-49D594BDF05E}</a:tableStyleId>
              </a:tblPr>
              <a:tblGrid>
                <a:gridCol w="2011680">
                  <a:extLst>
                    <a:ext uri="{9D8B030D-6E8A-4147-A177-3AD203B41FA5}">
                      <a16:colId xmlns:a16="http://schemas.microsoft.com/office/drawing/2014/main" val="218282886"/>
                    </a:ext>
                  </a:extLst>
                </a:gridCol>
                <a:gridCol w="1609344">
                  <a:extLst>
                    <a:ext uri="{9D8B030D-6E8A-4147-A177-3AD203B41FA5}">
                      <a16:colId xmlns:a16="http://schemas.microsoft.com/office/drawing/2014/main" val="3757449363"/>
                    </a:ext>
                  </a:extLst>
                </a:gridCol>
                <a:gridCol w="786384">
                  <a:extLst>
                    <a:ext uri="{9D8B030D-6E8A-4147-A177-3AD203B41FA5}">
                      <a16:colId xmlns:a16="http://schemas.microsoft.com/office/drawing/2014/main" val="1688133437"/>
                    </a:ext>
                  </a:extLst>
                </a:gridCol>
                <a:gridCol w="1088137">
                  <a:extLst>
                    <a:ext uri="{9D8B030D-6E8A-4147-A177-3AD203B41FA5}">
                      <a16:colId xmlns:a16="http://schemas.microsoft.com/office/drawing/2014/main" val="2950249523"/>
                    </a:ext>
                  </a:extLst>
                </a:gridCol>
              </a:tblGrid>
              <a:tr h="355600">
                <a:tc>
                  <a:txBody>
                    <a:bodyPr/>
                    <a:lstStyle/>
                    <a:p>
                      <a:pPr algn="ctr"/>
                      <a:r>
                        <a:rPr lang="it-IT" sz="1600" dirty="0" err="1" smtClean="0">
                          <a:latin typeface="Arial" panose="020B0604020202020204" pitchFamily="34" charset="0"/>
                          <a:cs typeface="Arial" panose="020B0604020202020204" pitchFamily="34" charset="0"/>
                        </a:rPr>
                        <a:t>Groups</a:t>
                      </a:r>
                      <a:r>
                        <a:rPr lang="it-IT" sz="1600" dirty="0" smtClean="0">
                          <a:latin typeface="Arial" panose="020B0604020202020204" pitchFamily="34" charset="0"/>
                          <a:cs typeface="Arial" panose="020B0604020202020204" pitchFamily="34" charset="0"/>
                        </a:rPr>
                        <a:t> of </a:t>
                      </a:r>
                      <a:r>
                        <a:rPr lang="it-IT" sz="1600" dirty="0" err="1" smtClean="0">
                          <a:latin typeface="Arial" panose="020B0604020202020204" pitchFamily="34" charset="0"/>
                          <a:cs typeface="Arial" panose="020B0604020202020204" pitchFamily="34" charset="0"/>
                        </a:rPr>
                        <a:t>patients</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err="1" smtClean="0">
                          <a:latin typeface="Arial" panose="020B0604020202020204" pitchFamily="34" charset="0"/>
                          <a:cs typeface="Arial" panose="020B0604020202020204" pitchFamily="34" charset="0"/>
                        </a:rPr>
                        <a:t>Variables</a:t>
                      </a:r>
                      <a:r>
                        <a:rPr lang="it-IT" sz="1600" dirty="0" smtClean="0">
                          <a:latin typeface="Arial" panose="020B0604020202020204" pitchFamily="34" charset="0"/>
                          <a:cs typeface="Arial" panose="020B0604020202020204" pitchFamily="34" charset="0"/>
                        </a:rPr>
                        <a:t>*</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HR</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CI (95%)</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40009190"/>
                  </a:ext>
                </a:extLst>
              </a:tr>
              <a:tr h="0">
                <a:tc rowSpan="4">
                  <a:txBody>
                    <a:bodyPr/>
                    <a:lstStyle/>
                    <a:p>
                      <a:pPr algn="ctr"/>
                      <a:r>
                        <a:rPr lang="it-IT" sz="1600" b="1" dirty="0" smtClean="0">
                          <a:latin typeface="Arial" panose="020B0604020202020204" pitchFamily="34" charset="0"/>
                          <a:cs typeface="Arial" panose="020B0604020202020204" pitchFamily="34" charset="0"/>
                        </a:rPr>
                        <a:t> DNAT+/R-</a:t>
                      </a:r>
                      <a:endParaRPr lang="de-DE" sz="1600" b="1" dirty="0">
                        <a:latin typeface="Arial" panose="020B0604020202020204" pitchFamily="34" charset="0"/>
                        <a:cs typeface="Arial" panose="020B0604020202020204" pitchFamily="34" charset="0"/>
                      </a:endParaRPr>
                    </a:p>
                  </a:txBody>
                  <a:tcPr anchor="ctr"/>
                </a:tc>
                <a:tc>
                  <a:txBody>
                    <a:bodyPr/>
                    <a:lstStyle/>
                    <a:p>
                      <a:pPr algn="ctr"/>
                      <a:r>
                        <a:rPr lang="it-IT" sz="1600" dirty="0" smtClean="0">
                          <a:latin typeface="Arial" panose="020B0604020202020204" pitchFamily="34" charset="0"/>
                          <a:cs typeface="Arial" panose="020B0604020202020204" pitchFamily="34" charset="0"/>
                        </a:rPr>
                        <a:t>DCD</a:t>
                      </a:r>
                      <a:r>
                        <a:rPr lang="it-IT" sz="1600" baseline="0" dirty="0" smtClean="0">
                          <a:latin typeface="Arial" panose="020B0604020202020204" pitchFamily="34" charset="0"/>
                          <a:cs typeface="Arial" panose="020B0604020202020204" pitchFamily="34" charset="0"/>
                        </a:rPr>
                        <a:t> </a:t>
                      </a:r>
                      <a:r>
                        <a:rPr lang="it-IT" sz="1600" baseline="0" dirty="0" err="1" smtClean="0">
                          <a:latin typeface="Arial" panose="020B0604020202020204" pitchFamily="34" charset="0"/>
                          <a:cs typeface="Arial" panose="020B0604020202020204" pitchFamily="34" charset="0"/>
                        </a:rPr>
                        <a:t>donor</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1.93</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1.53-2.45</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19876402"/>
                  </a:ext>
                </a:extLst>
              </a:tr>
              <a:tr h="0">
                <a:tc vMerge="1">
                  <a:txBody>
                    <a:bodyPr/>
                    <a:lstStyle/>
                    <a:p>
                      <a:pPr algn="ct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Male</a:t>
                      </a:r>
                      <a:r>
                        <a:rPr lang="it-IT" sz="1600" baseline="0" dirty="0" smtClean="0">
                          <a:latin typeface="Arial" panose="020B0604020202020204" pitchFamily="34" charset="0"/>
                          <a:cs typeface="Arial" panose="020B0604020202020204" pitchFamily="34" charset="0"/>
                        </a:rPr>
                        <a:t> </a:t>
                      </a:r>
                      <a:r>
                        <a:rPr lang="it-IT" sz="1600" baseline="0" dirty="0" err="1" smtClean="0">
                          <a:latin typeface="Arial" panose="020B0604020202020204" pitchFamily="34" charset="0"/>
                          <a:cs typeface="Arial" panose="020B0604020202020204" pitchFamily="34" charset="0"/>
                        </a:rPr>
                        <a:t>recipient</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1.39</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1.13-1.70</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2610073"/>
                  </a:ext>
                </a:extLst>
              </a:tr>
              <a:tr h="0">
                <a:tc vMerge="1">
                  <a:txBody>
                    <a:bodyPr/>
                    <a:lstStyle/>
                    <a:p>
                      <a:pPr algn="ct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PVT</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1.32</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1.10-1.58</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30761166"/>
                  </a:ext>
                </a:extLst>
              </a:tr>
              <a:tr h="0">
                <a:tc vMerge="1">
                  <a:txBody>
                    <a:bodyPr/>
                    <a:lstStyle/>
                    <a:p>
                      <a:pPr algn="ct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DM II</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1.22</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1.04-1.42</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7362674"/>
                  </a:ext>
                </a:extLst>
              </a:tr>
              <a:tr h="0">
                <a:tc rowSpan="3">
                  <a:txBody>
                    <a:bodyPr/>
                    <a:lstStyle/>
                    <a:p>
                      <a:pPr algn="ctr"/>
                      <a:r>
                        <a:rPr lang="it-IT" sz="1600" b="1" dirty="0" smtClean="0">
                          <a:latin typeface="Arial" panose="020B0604020202020204" pitchFamily="34" charset="0"/>
                          <a:cs typeface="Arial" panose="020B0604020202020204" pitchFamily="34" charset="0"/>
                        </a:rPr>
                        <a:t>DNAT+/R+</a:t>
                      </a:r>
                      <a:endParaRPr lang="de-DE" sz="1600" b="1" dirty="0">
                        <a:latin typeface="Arial" panose="020B0604020202020204" pitchFamily="34" charset="0"/>
                        <a:cs typeface="Arial" panose="020B0604020202020204" pitchFamily="34" charset="0"/>
                      </a:endParaRPr>
                    </a:p>
                  </a:txBody>
                  <a:tcPr anchor="ctr">
                    <a:noFill/>
                  </a:tcPr>
                </a:tc>
                <a:tc>
                  <a:txBody>
                    <a:bodyPr/>
                    <a:lstStyle/>
                    <a:p>
                      <a:pPr algn="ctr"/>
                      <a:r>
                        <a:rPr lang="it-IT" sz="1600" dirty="0" smtClean="0">
                          <a:latin typeface="Arial" panose="020B0604020202020204" pitchFamily="34" charset="0"/>
                          <a:cs typeface="Arial" panose="020B0604020202020204" pitchFamily="34" charset="0"/>
                        </a:rPr>
                        <a:t>DCD </a:t>
                      </a:r>
                      <a:r>
                        <a:rPr lang="it-IT" sz="1600" dirty="0" err="1" smtClean="0">
                          <a:latin typeface="Arial" panose="020B0604020202020204" pitchFamily="34" charset="0"/>
                          <a:cs typeface="Arial" panose="020B0604020202020204" pitchFamily="34" charset="0"/>
                        </a:rPr>
                        <a:t>donor</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1.67</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1.18-2.35</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51438344"/>
                  </a:ext>
                </a:extLst>
              </a:tr>
              <a:tr h="0">
                <a:tc vMerge="1">
                  <a:txBody>
                    <a:bodyPr/>
                    <a:lstStyle/>
                    <a:p>
                      <a:pPr algn="ct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PVT</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1.39</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1.08-1.80</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42959372"/>
                  </a:ext>
                </a:extLst>
              </a:tr>
              <a:tr h="0">
                <a:tc vMerge="1">
                  <a:txBody>
                    <a:bodyPr/>
                    <a:lstStyle/>
                    <a:p>
                      <a:pPr algn="ct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err="1" smtClean="0">
                          <a:latin typeface="Arial" panose="020B0604020202020204" pitchFamily="34" charset="0"/>
                          <a:cs typeface="Arial" panose="020B0604020202020204" pitchFamily="34" charset="0"/>
                        </a:rPr>
                        <a:t>Disability</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1.39</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1.05-1.84</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36189840"/>
                  </a:ext>
                </a:extLst>
              </a:tr>
            </a:tbl>
          </a:graphicData>
        </a:graphic>
      </p:graphicFrame>
      <p:sp>
        <p:nvSpPr>
          <p:cNvPr id="10" name="Rettangolo 9"/>
          <p:cNvSpPr/>
          <p:nvPr/>
        </p:nvSpPr>
        <p:spPr>
          <a:xfrm>
            <a:off x="6462902" y="5800343"/>
            <a:ext cx="5353049" cy="830997"/>
          </a:xfrm>
          <a:prstGeom prst="rect">
            <a:avLst/>
          </a:prstGeom>
        </p:spPr>
        <p:txBody>
          <a:bodyPr wrap="square">
            <a:spAutoFit/>
          </a:bodyPr>
          <a:lstStyle/>
          <a:p>
            <a:pPr algn="ctr"/>
            <a:r>
              <a:rPr lang="en-US" sz="1600" dirty="0" smtClean="0">
                <a:latin typeface="Arial" panose="020B0604020202020204" pitchFamily="34" charset="0"/>
                <a:cs typeface="Arial" panose="020B0604020202020204" pitchFamily="34" charset="0"/>
              </a:rPr>
              <a:t>There were </a:t>
            </a:r>
            <a:r>
              <a:rPr lang="en-US" sz="1600" dirty="0">
                <a:latin typeface="Arial" panose="020B0604020202020204" pitchFamily="34" charset="0"/>
                <a:cs typeface="Arial" panose="020B0604020202020204" pitchFamily="34" charset="0"/>
              </a:rPr>
              <a:t>no statistically significant differences in </a:t>
            </a:r>
            <a:r>
              <a:rPr lang="en-US" sz="1600" dirty="0" smtClean="0">
                <a:latin typeface="Arial" panose="020B0604020202020204" pitchFamily="34" charset="0"/>
                <a:cs typeface="Arial" panose="020B0604020202020204" pitchFamily="34" charset="0"/>
              </a:rPr>
              <a:t>predictors of </a:t>
            </a:r>
            <a:r>
              <a:rPr lang="en-US" sz="1600" dirty="0">
                <a:latin typeface="Arial" panose="020B0604020202020204" pitchFamily="34" charset="0"/>
                <a:cs typeface="Arial" panose="020B0604020202020204" pitchFamily="34" charset="0"/>
              </a:rPr>
              <a:t>graft failure in the </a:t>
            </a:r>
            <a:r>
              <a:rPr lang="en-US" sz="1600" dirty="0" smtClean="0">
                <a:latin typeface="Arial" panose="020B0604020202020204" pitchFamily="34" charset="0"/>
                <a:cs typeface="Arial" panose="020B0604020202020204" pitchFamily="34" charset="0"/>
              </a:rPr>
              <a:t>DNAT+ </a:t>
            </a:r>
            <a:r>
              <a:rPr lang="en-US" sz="1600" dirty="0">
                <a:latin typeface="Arial" panose="020B0604020202020204" pitchFamily="34" charset="0"/>
                <a:cs typeface="Arial" panose="020B0604020202020204" pitchFamily="34" charset="0"/>
              </a:rPr>
              <a:t>donor groups </a:t>
            </a:r>
            <a:r>
              <a:rPr lang="en-US" sz="1600" dirty="0" smtClean="0">
                <a:latin typeface="Arial" panose="020B0604020202020204" pitchFamily="34" charset="0"/>
                <a:cs typeface="Arial" panose="020B0604020202020204" pitchFamily="34" charset="0"/>
              </a:rPr>
              <a:t>when compared to DNAT-.</a:t>
            </a:r>
            <a:endParaRPr lang="de-DE" sz="1600" dirty="0">
              <a:latin typeface="Arial" panose="020B0604020202020204" pitchFamily="34" charset="0"/>
              <a:cs typeface="Arial" panose="020B0604020202020204" pitchFamily="34" charset="0"/>
            </a:endParaRPr>
          </a:p>
        </p:txBody>
      </p:sp>
      <p:sp>
        <p:nvSpPr>
          <p:cNvPr id="11" name="CasellaDiTesto 10"/>
          <p:cNvSpPr txBox="1"/>
          <p:nvPr/>
        </p:nvSpPr>
        <p:spPr>
          <a:xfrm>
            <a:off x="6404248" y="5076749"/>
            <a:ext cx="1179576" cy="246221"/>
          </a:xfrm>
          <a:prstGeom prst="rect">
            <a:avLst/>
          </a:prstGeom>
          <a:noFill/>
        </p:spPr>
        <p:txBody>
          <a:bodyPr wrap="square" rtlCol="0">
            <a:spAutoFit/>
          </a:bodyPr>
          <a:lstStyle/>
          <a:p>
            <a:r>
              <a:rPr lang="it-IT" sz="1000" dirty="0" smtClean="0">
                <a:latin typeface="Arial" panose="020B0604020202020204" pitchFamily="34" charset="0"/>
                <a:cs typeface="Arial" panose="020B0604020202020204" pitchFamily="34" charset="0"/>
              </a:rPr>
              <a:t>* P </a:t>
            </a:r>
            <a:r>
              <a:rPr lang="it-IT" sz="1000" dirty="0" err="1" smtClean="0">
                <a:latin typeface="Arial" panose="020B0604020202020204" pitchFamily="34" charset="0"/>
                <a:cs typeface="Arial" panose="020B0604020202020204" pitchFamily="34" charset="0"/>
              </a:rPr>
              <a:t>value</a:t>
            </a:r>
            <a:r>
              <a:rPr lang="it-IT" sz="1000" dirty="0" smtClean="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&lt;0.05 </a:t>
            </a:r>
            <a:endParaRPr lang="de-DE"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9525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38328" y="429768"/>
            <a:ext cx="11548872" cy="646331"/>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it-IT" sz="3600" dirty="0" smtClean="0">
                <a:latin typeface="Arial" panose="020B0604020202020204" pitchFamily="34" charset="0"/>
                <a:cs typeface="Arial" panose="020B0604020202020204" pitchFamily="34" charset="0"/>
              </a:rPr>
              <a:t>	</a:t>
            </a:r>
            <a:r>
              <a:rPr lang="it-IT" sz="3600" b="1" dirty="0" err="1" smtClean="0">
                <a:solidFill>
                  <a:schemeClr val="tx1"/>
                </a:solidFill>
                <a:latin typeface="Arial" panose="020B0604020202020204" pitchFamily="34" charset="0"/>
                <a:cs typeface="Arial" panose="020B0604020202020204" pitchFamily="34" charset="0"/>
              </a:rPr>
              <a:t>Discussion</a:t>
            </a:r>
            <a:endParaRPr lang="de-DE" sz="3600" b="1" dirty="0">
              <a:solidFill>
                <a:schemeClr val="tx1"/>
              </a:solidFill>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635508" y="1499616"/>
            <a:ext cx="10954512" cy="1911096"/>
          </a:xfrm>
          <a:ln w="19050"/>
        </p:spPr>
        <p:style>
          <a:lnRef idx="2">
            <a:schemeClr val="accent2"/>
          </a:lnRef>
          <a:fillRef idx="1">
            <a:schemeClr val="lt1"/>
          </a:fillRef>
          <a:effectRef idx="0">
            <a:schemeClr val="accent2"/>
          </a:effectRef>
          <a:fontRef idx="minor">
            <a:schemeClr val="dk1"/>
          </a:fontRef>
        </p:style>
        <p:txBody>
          <a:bodyPr>
            <a:noAutofit/>
          </a:bodyPr>
          <a:lstStyle/>
          <a:p>
            <a:pPr marL="457200" indent="-457200">
              <a:buFont typeface="+mj-lt"/>
              <a:buAutoNum type="arabicPeriod"/>
            </a:pPr>
            <a:r>
              <a:rPr lang="en-US" sz="2400" dirty="0" smtClean="0">
                <a:latin typeface="Arial" panose="020B0604020202020204" pitchFamily="34" charset="0"/>
                <a:cs typeface="Arial" panose="020B0604020202020204" pitchFamily="34" charset="0"/>
              </a:rPr>
              <a:t>Utilization </a:t>
            </a:r>
            <a:r>
              <a:rPr lang="en-US" sz="2400" dirty="0">
                <a:latin typeface="Arial" panose="020B0604020202020204" pitchFamily="34" charset="0"/>
                <a:cs typeface="Arial" panose="020B0604020202020204" pitchFamily="34" charset="0"/>
              </a:rPr>
              <a:t>of </a:t>
            </a:r>
            <a:r>
              <a:rPr lang="en-US" sz="2400" dirty="0" smtClean="0">
                <a:latin typeface="Arial" panose="020B0604020202020204" pitchFamily="34" charset="0"/>
                <a:cs typeface="Arial" panose="020B0604020202020204" pitchFamily="34" charset="0"/>
              </a:rPr>
              <a:t>allografts from </a:t>
            </a:r>
            <a:r>
              <a:rPr lang="en-US" sz="2400" dirty="0" err="1">
                <a:latin typeface="Arial" panose="020B0604020202020204" pitchFamily="34" charset="0"/>
                <a:cs typeface="Arial" panose="020B0604020202020204" pitchFamily="34" charset="0"/>
              </a:rPr>
              <a:t>DAb</a:t>
            </a:r>
            <a:r>
              <a:rPr lang="en-US" sz="2400" dirty="0">
                <a:latin typeface="Arial" panose="020B0604020202020204" pitchFamily="34" charset="0"/>
                <a:cs typeface="Arial" panose="020B0604020202020204" pitchFamily="34" charset="0"/>
              </a:rPr>
              <a:t>+ livers has increased in LT, with </a:t>
            </a:r>
            <a:r>
              <a:rPr lang="en-US" sz="2400" dirty="0" smtClean="0">
                <a:latin typeface="Arial" panose="020B0604020202020204" pitchFamily="34" charset="0"/>
                <a:cs typeface="Arial" panose="020B0604020202020204" pitchFamily="34" charset="0"/>
              </a:rPr>
              <a:t>improving outcomes for post-DAA vs. pre-DAA era. Graft </a:t>
            </a:r>
            <a:r>
              <a:rPr lang="en-US" sz="2400" dirty="0">
                <a:latin typeface="Arial" panose="020B0604020202020204" pitchFamily="34" charset="0"/>
                <a:cs typeface="Arial" panose="020B0604020202020204" pitchFamily="34" charset="0"/>
              </a:rPr>
              <a:t>survival is now </a:t>
            </a:r>
            <a:r>
              <a:rPr lang="en-US" sz="2400" dirty="0" smtClean="0">
                <a:latin typeface="Arial" panose="020B0604020202020204" pitchFamily="34" charset="0"/>
                <a:cs typeface="Arial" panose="020B0604020202020204" pitchFamily="34" charset="0"/>
              </a:rPr>
              <a:t>similar between </a:t>
            </a:r>
            <a:r>
              <a:rPr lang="en-US" sz="2400" dirty="0">
                <a:latin typeface="Arial" panose="020B0604020202020204" pitchFamily="34" charset="0"/>
                <a:cs typeface="Arial" panose="020B0604020202020204" pitchFamily="34" charset="0"/>
              </a:rPr>
              <a:t>recipients of </a:t>
            </a:r>
            <a:r>
              <a:rPr lang="en-US" sz="2400" dirty="0" err="1">
                <a:latin typeface="Arial" panose="020B0604020202020204" pitchFamily="34" charset="0"/>
                <a:cs typeface="Arial" panose="020B0604020202020204" pitchFamily="34" charset="0"/>
              </a:rPr>
              <a:t>DAb</a:t>
            </a:r>
            <a:r>
              <a:rPr lang="en-US" sz="2400" dirty="0">
                <a:latin typeface="Arial" panose="020B0604020202020204" pitchFamily="34" charset="0"/>
                <a:cs typeface="Arial" panose="020B0604020202020204" pitchFamily="34" charset="0"/>
              </a:rPr>
              <a:t>– and </a:t>
            </a:r>
            <a:r>
              <a:rPr lang="en-US" sz="2400" dirty="0" err="1">
                <a:latin typeface="Arial" panose="020B0604020202020204" pitchFamily="34" charset="0"/>
                <a:cs typeface="Arial" panose="020B0604020202020204" pitchFamily="34" charset="0"/>
              </a:rPr>
              <a:t>DAb</a:t>
            </a:r>
            <a:r>
              <a:rPr lang="en-US" sz="2400" dirty="0">
                <a:latin typeface="Arial" panose="020B0604020202020204" pitchFamily="34" charset="0"/>
                <a:cs typeface="Arial" panose="020B0604020202020204" pitchFamily="34" charset="0"/>
              </a:rPr>
              <a:t>+ livers. </a:t>
            </a:r>
          </a:p>
          <a:p>
            <a:pPr marL="457200" indent="-457200">
              <a:buFont typeface="+mj-lt"/>
              <a:buAutoNum type="arabicPeriod"/>
            </a:pPr>
            <a:r>
              <a:rPr lang="en-US" sz="2400" dirty="0" smtClean="0">
                <a:latin typeface="Arial" panose="020B0604020202020204" pitchFamily="34" charset="0"/>
                <a:cs typeface="Arial" panose="020B0604020202020204" pitchFamily="34" charset="0"/>
              </a:rPr>
              <a:t>Utilization of allografts from DNAT+ in R- has </a:t>
            </a:r>
            <a:r>
              <a:rPr lang="en-US" sz="2400" dirty="0">
                <a:latin typeface="Arial" panose="020B0604020202020204" pitchFamily="34" charset="0"/>
                <a:cs typeface="Arial" panose="020B0604020202020204" pitchFamily="34" charset="0"/>
              </a:rPr>
              <a:t>increased </a:t>
            </a:r>
            <a:r>
              <a:rPr lang="en-US" sz="2400" dirty="0" smtClean="0">
                <a:latin typeface="Arial" panose="020B0604020202020204" pitchFamily="34" charset="0"/>
                <a:cs typeface="Arial" panose="020B0604020202020204" pitchFamily="34" charset="0"/>
              </a:rPr>
              <a:t>with at 1 and 2-year graft survival rates similar </a:t>
            </a:r>
            <a:r>
              <a:rPr lang="en-US" sz="2400" dirty="0">
                <a:latin typeface="Arial" panose="020B0604020202020204" pitchFamily="34" charset="0"/>
                <a:cs typeface="Arial" panose="020B0604020202020204" pitchFamily="34" charset="0"/>
              </a:rPr>
              <a:t>to </a:t>
            </a:r>
            <a:r>
              <a:rPr lang="en-US" sz="2400" dirty="0" smtClean="0">
                <a:latin typeface="Arial" panose="020B0604020202020204" pitchFamily="34" charset="0"/>
                <a:cs typeface="Arial" panose="020B0604020202020204" pitchFamily="34" charset="0"/>
              </a:rPr>
              <a:t>DNAT–/R-.</a:t>
            </a:r>
            <a:endParaRPr lang="en-US" sz="2400" dirty="0">
              <a:latin typeface="Arial" panose="020B0604020202020204" pitchFamily="34" charset="0"/>
              <a:cs typeface="Arial" panose="020B0604020202020204" pitchFamily="34" charset="0"/>
            </a:endParaRPr>
          </a:p>
        </p:txBody>
      </p:sp>
      <p:sp>
        <p:nvSpPr>
          <p:cNvPr id="4" name="CasellaDiTesto 3"/>
          <p:cNvSpPr txBox="1"/>
          <p:nvPr/>
        </p:nvSpPr>
        <p:spPr>
          <a:xfrm>
            <a:off x="4466844" y="4023361"/>
            <a:ext cx="7123176" cy="2246769"/>
          </a:xfrm>
          <a:prstGeom prst="rect">
            <a:avLst/>
          </a:prstGeom>
          <a:noFill/>
        </p:spPr>
        <p:txBody>
          <a:bodyPr wrap="square" rtlCol="0">
            <a:spAutoFit/>
          </a:bodyPr>
          <a:lstStyle/>
          <a:p>
            <a:pPr marL="285750" indent="-285750">
              <a:buFont typeface="Arial" panose="020B0604020202020204" pitchFamily="34" charset="0"/>
              <a:buChar char="•"/>
            </a:pPr>
            <a:r>
              <a:rPr lang="de-DE" sz="2000" dirty="0" err="1">
                <a:latin typeface="Arial" panose="020B0604020202020204" pitchFamily="34" charset="0"/>
                <a:cs typeface="Arial" panose="020B0604020202020204" pitchFamily="34" charset="0"/>
              </a:rPr>
              <a:t>S</a:t>
            </a:r>
            <a:r>
              <a:rPr lang="de-DE" sz="2000" dirty="0" err="1" smtClean="0">
                <a:latin typeface="Arial" panose="020B0604020202020204" pitchFamily="34" charset="0"/>
                <a:cs typeface="Arial" panose="020B0604020202020204" pitchFamily="34" charset="0"/>
              </a:rPr>
              <a:t>ignificantly</a:t>
            </a:r>
            <a:r>
              <a:rPr lang="de-DE" sz="2000" dirty="0" smtClean="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shorter</a:t>
            </a:r>
            <a:r>
              <a:rPr lang="de-DE" sz="2000" dirty="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waitlist</a:t>
            </a:r>
            <a:r>
              <a:rPr lang="de-DE"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time </a:t>
            </a:r>
            <a:r>
              <a:rPr lang="en-US" sz="2000" dirty="0">
                <a:latin typeface="Arial" panose="020B0604020202020204" pitchFamily="34" charset="0"/>
                <a:cs typeface="Arial" panose="020B0604020202020204" pitchFamily="34" charset="0"/>
              </a:rPr>
              <a:t>was observed when </a:t>
            </a:r>
            <a:r>
              <a:rPr lang="en-US" sz="2000" dirty="0" smtClean="0">
                <a:latin typeface="Arial" panose="020B0604020202020204" pitchFamily="34" charset="0"/>
                <a:cs typeface="Arial" panose="020B0604020202020204" pitchFamily="34" charset="0"/>
              </a:rPr>
              <a:t>DNAT+ graft were </a:t>
            </a:r>
            <a:r>
              <a:rPr lang="de-DE" sz="2000" dirty="0" err="1" smtClean="0">
                <a:latin typeface="Arial" panose="020B0604020202020204" pitchFamily="34" charset="0"/>
                <a:cs typeface="Arial" panose="020B0604020202020204" pitchFamily="34" charset="0"/>
              </a:rPr>
              <a:t>utilized</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for</a:t>
            </a:r>
            <a:r>
              <a:rPr lang="de-DE" sz="2000" dirty="0" smtClean="0">
                <a:latin typeface="Arial" panose="020B0604020202020204" pitchFamily="34" charset="0"/>
                <a:cs typeface="Arial" panose="020B0604020202020204" pitchFamily="34" charset="0"/>
              </a:rPr>
              <a:t> R+.</a:t>
            </a:r>
          </a:p>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Recipients of DNAT</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were younger</a:t>
            </a:r>
            <a:r>
              <a:rPr lang="en-US" sz="2000" dirty="0">
                <a:latin typeface="Arial" panose="020B0604020202020204" pitchFamily="34" charset="0"/>
                <a:cs typeface="Arial" panose="020B0604020202020204" pitchFamily="34" charset="0"/>
              </a:rPr>
              <a:t>, had </a:t>
            </a:r>
            <a:r>
              <a:rPr lang="en-US" sz="2000" dirty="0" smtClean="0">
                <a:latin typeface="Arial" panose="020B0604020202020204" pitchFamily="34" charset="0"/>
                <a:cs typeface="Arial" panose="020B0604020202020204" pitchFamily="34" charset="0"/>
              </a:rPr>
              <a:t>lower MELD </a:t>
            </a:r>
            <a:r>
              <a:rPr lang="en-US" sz="2000" dirty="0">
                <a:latin typeface="Arial" panose="020B0604020202020204" pitchFamily="34" charset="0"/>
                <a:cs typeface="Arial" panose="020B0604020202020204" pitchFamily="34" charset="0"/>
              </a:rPr>
              <a:t>and were less frequently </a:t>
            </a:r>
            <a:r>
              <a:rPr lang="en-US" sz="2000" dirty="0" smtClean="0">
                <a:latin typeface="Arial" panose="020B0604020202020204" pitchFamily="34" charset="0"/>
                <a:cs typeface="Arial" panose="020B0604020202020204" pitchFamily="34" charset="0"/>
              </a:rPr>
              <a:t>inpatient/ICU staying </a:t>
            </a:r>
            <a:r>
              <a:rPr lang="en-US" sz="2000" dirty="0" smtClean="0">
                <a:latin typeface="Arial" panose="020B0604020202020204" pitchFamily="34" charset="0"/>
                <a:cs typeface="Arial" panose="020B0604020202020204" pitchFamily="34" charset="0"/>
                <a:sym typeface="Wingdings" panose="05000000000000000000" pitchFamily="2" charset="2"/>
              </a:rPr>
              <a:t> DNAT+ used in less-sick recipients.</a:t>
            </a:r>
          </a:p>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DNAT+ and </a:t>
            </a:r>
            <a:r>
              <a:rPr lang="en-US" sz="2000" dirty="0" err="1" smtClean="0">
                <a:latin typeface="Arial" panose="020B0604020202020204" pitchFamily="34" charset="0"/>
                <a:cs typeface="Arial" panose="020B0604020202020204" pitchFamily="34" charset="0"/>
              </a:rPr>
              <a:t>DAb</a:t>
            </a:r>
            <a:r>
              <a:rPr lang="en-US" sz="2000" dirty="0" smtClean="0">
                <a:latin typeface="Arial" panose="020B0604020202020204" pitchFamily="34" charset="0"/>
                <a:cs typeface="Arial" panose="020B0604020202020204" pitchFamily="34" charset="0"/>
              </a:rPr>
              <a:t>+ were found to be younger and leaner when compared to D-.</a:t>
            </a:r>
            <a:endParaRPr lang="en-US" sz="2000" dirty="0">
              <a:latin typeface="Arial" panose="020B0604020202020204" pitchFamily="34" charset="0"/>
              <a:cs typeface="Arial" panose="020B0604020202020204" pitchFamily="34" charset="0"/>
            </a:endParaRPr>
          </a:p>
        </p:txBody>
      </p:sp>
      <p:sp>
        <p:nvSpPr>
          <p:cNvPr id="5" name="Freccia in giù 4"/>
          <p:cNvSpPr/>
          <p:nvPr/>
        </p:nvSpPr>
        <p:spPr>
          <a:xfrm>
            <a:off x="832104" y="3630847"/>
            <a:ext cx="3227832" cy="2816352"/>
          </a:xfrm>
          <a:prstGeom prst="down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de-CH" sz="3200"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Only</a:t>
            </a:r>
            <a:r>
              <a:rPr lang="de-CH"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DAAs </a:t>
            </a:r>
            <a:r>
              <a:rPr lang="de-CH" sz="3200"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to</a:t>
            </a:r>
            <a:r>
              <a:rPr lang="de-CH"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de-CH" sz="3200"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a:t>
            </a:r>
            <a:r>
              <a:rPr lang="de-CH"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de-DE"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61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38328" y="438912"/>
            <a:ext cx="11548872" cy="646331"/>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it-IT" sz="3600" dirty="0">
                <a:latin typeface="Arial" panose="020B0604020202020204" pitchFamily="34" charset="0"/>
                <a:cs typeface="Arial" panose="020B0604020202020204" pitchFamily="34" charset="0"/>
              </a:rPr>
              <a:t>	</a:t>
            </a:r>
            <a:r>
              <a:rPr lang="it-IT" sz="3600" b="1" dirty="0" err="1" smtClean="0">
                <a:solidFill>
                  <a:schemeClr val="tx1"/>
                </a:solidFill>
                <a:latin typeface="Arial" panose="020B0604020202020204" pitchFamily="34" charset="0"/>
                <a:cs typeface="Arial" panose="020B0604020202020204" pitchFamily="34" charset="0"/>
              </a:rPr>
              <a:t>Limitations</a:t>
            </a:r>
            <a:r>
              <a:rPr lang="it-IT" sz="3600" b="1" dirty="0" smtClean="0">
                <a:solidFill>
                  <a:schemeClr val="tx1"/>
                </a:solidFill>
                <a:latin typeface="Arial" panose="020B0604020202020204" pitchFamily="34" charset="0"/>
                <a:cs typeface="Arial" panose="020B0604020202020204" pitchFamily="34" charset="0"/>
              </a:rPr>
              <a:t> and </a:t>
            </a:r>
            <a:r>
              <a:rPr lang="it-IT" sz="3600" b="1" dirty="0" err="1" smtClean="0">
                <a:solidFill>
                  <a:schemeClr val="tx1"/>
                </a:solidFill>
                <a:latin typeface="Arial" panose="020B0604020202020204" pitchFamily="34" charset="0"/>
                <a:cs typeface="Arial" panose="020B0604020202020204" pitchFamily="34" charset="0"/>
              </a:rPr>
              <a:t>strenghts</a:t>
            </a:r>
            <a:endParaRPr lang="de-DE" sz="3600" b="1" dirty="0">
              <a:solidFill>
                <a:schemeClr val="tx1"/>
              </a:solidFill>
              <a:latin typeface="Arial" panose="020B0604020202020204" pitchFamily="34" charset="0"/>
              <a:cs typeface="Arial" panose="020B0604020202020204" pitchFamily="34" charset="0"/>
            </a:endParaRPr>
          </a:p>
        </p:txBody>
      </p:sp>
      <p:sp>
        <p:nvSpPr>
          <p:cNvPr id="7" name="Segnaposto testo 6"/>
          <p:cNvSpPr>
            <a:spLocks noGrp="1"/>
          </p:cNvSpPr>
          <p:nvPr>
            <p:ph type="body" idx="1"/>
          </p:nvPr>
        </p:nvSpPr>
        <p:spPr>
          <a:xfrm>
            <a:off x="338328" y="1452563"/>
            <a:ext cx="5659247" cy="394525"/>
          </a:xfrm>
        </p:spPr>
        <p:txBody>
          <a:bodyPr>
            <a:normAutofit lnSpcReduction="10000"/>
          </a:bodyPr>
          <a:lstStyle/>
          <a:p>
            <a:pPr algn="ctr"/>
            <a:r>
              <a:rPr lang="it-IT" dirty="0" err="1" smtClean="0">
                <a:solidFill>
                  <a:srgbClr val="C00000"/>
                </a:solidFill>
                <a:latin typeface="Arial" panose="020B0604020202020204" pitchFamily="34" charset="0"/>
                <a:cs typeface="Arial" panose="020B0604020202020204" pitchFamily="34" charset="0"/>
              </a:rPr>
              <a:t>Strenghts</a:t>
            </a:r>
            <a:endParaRPr lang="de-DE" dirty="0"/>
          </a:p>
        </p:txBody>
      </p:sp>
      <p:sp>
        <p:nvSpPr>
          <p:cNvPr id="8" name="Segnaposto contenuto 7"/>
          <p:cNvSpPr>
            <a:spLocks noGrp="1"/>
          </p:cNvSpPr>
          <p:nvPr>
            <p:ph sz="half" idx="2"/>
          </p:nvPr>
        </p:nvSpPr>
        <p:spPr>
          <a:xfrm>
            <a:off x="338328" y="2168688"/>
            <a:ext cx="5659247" cy="4341015"/>
          </a:xfrm>
        </p:spPr>
        <p:txBody>
          <a:bodyPr>
            <a:normAutofit/>
          </a:bodyPr>
          <a:lstStyle/>
          <a:p>
            <a:r>
              <a:rPr lang="de-CH" sz="2000" dirty="0" smtClean="0">
                <a:latin typeface="Arial" panose="020B0604020202020204" pitchFamily="34" charset="0"/>
                <a:cs typeface="Arial" panose="020B0604020202020204" pitchFamily="34" charset="0"/>
              </a:rPr>
              <a:t>Large </a:t>
            </a:r>
            <a:r>
              <a:rPr lang="de-CH" sz="2000" dirty="0" err="1">
                <a:latin typeface="Arial" panose="020B0604020202020204" pitchFamily="34" charset="0"/>
                <a:cs typeface="Arial" panose="020B0604020202020204" pitchFamily="34" charset="0"/>
              </a:rPr>
              <a:t>cohort</a:t>
            </a:r>
            <a:r>
              <a:rPr lang="de-CH" sz="2000" dirty="0">
                <a:latin typeface="Arial" panose="020B0604020202020204" pitchFamily="34" charset="0"/>
                <a:cs typeface="Arial" panose="020B0604020202020204" pitchFamily="34" charset="0"/>
              </a:rPr>
              <a:t>.</a:t>
            </a:r>
          </a:p>
          <a:p>
            <a:r>
              <a:rPr lang="de-CH" sz="2000" dirty="0">
                <a:latin typeface="Arial" panose="020B0604020202020204" pitchFamily="34" charset="0"/>
                <a:cs typeface="Arial" panose="020B0604020202020204" pitchFamily="34" charset="0"/>
              </a:rPr>
              <a:t>First </a:t>
            </a:r>
            <a:r>
              <a:rPr lang="de-CH" sz="2000" dirty="0" err="1">
                <a:latin typeface="Arial" panose="020B0604020202020204" pitchFamily="34" charset="0"/>
                <a:cs typeface="Arial" panose="020B0604020202020204" pitchFamily="34" charset="0"/>
              </a:rPr>
              <a:t>study</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considering</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the</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outcome</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of</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DAb</a:t>
            </a:r>
            <a:r>
              <a:rPr lang="de-CH" sz="2000" dirty="0">
                <a:latin typeface="Arial" panose="020B0604020202020204" pitchFamily="34" charset="0"/>
                <a:cs typeface="Arial" panose="020B0604020202020204" pitchFamily="34" charset="0"/>
              </a:rPr>
              <a:t>+/DNAT+ </a:t>
            </a:r>
            <a:r>
              <a:rPr lang="de-CH" sz="2000" dirty="0" err="1">
                <a:latin typeface="Arial" panose="020B0604020202020204" pitchFamily="34" charset="0"/>
                <a:cs typeface="Arial" panose="020B0604020202020204" pitchFamily="34" charset="0"/>
              </a:rPr>
              <a:t>livers</a:t>
            </a:r>
            <a:r>
              <a:rPr lang="de-CH" sz="2000" dirty="0">
                <a:latin typeface="Arial" panose="020B0604020202020204" pitchFamily="34" charset="0"/>
                <a:cs typeface="Arial" panose="020B0604020202020204" pitchFamily="34" charset="0"/>
              </a:rPr>
              <a:t> in R- in </a:t>
            </a:r>
            <a:r>
              <a:rPr lang="de-CH" sz="2000" dirty="0" err="1">
                <a:latin typeface="Arial" panose="020B0604020202020204" pitchFamily="34" charset="0"/>
                <a:cs typeface="Arial" panose="020B0604020202020204" pitchFamily="34" charset="0"/>
              </a:rPr>
              <a:t>the</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liver</a:t>
            </a:r>
            <a:r>
              <a:rPr lang="de-CH" sz="2000" dirty="0">
                <a:latin typeface="Arial" panose="020B0604020202020204" pitchFamily="34" charset="0"/>
                <a:cs typeface="Arial" panose="020B0604020202020204" pitchFamily="34" charset="0"/>
              </a:rPr>
              <a:t> transplant </a:t>
            </a:r>
            <a:r>
              <a:rPr lang="de-CH" sz="2000" dirty="0" err="1">
                <a:latin typeface="Arial" panose="020B0604020202020204" pitchFamily="34" charset="0"/>
                <a:cs typeface="Arial" panose="020B0604020202020204" pitchFamily="34" charset="0"/>
              </a:rPr>
              <a:t>setting</a:t>
            </a:r>
            <a:r>
              <a:rPr lang="de-CH"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Sensitization of medical community to be willing to offer or accept HCV-positive organs.</a:t>
            </a:r>
          </a:p>
          <a:p>
            <a:endParaRPr lang="de-DE" sz="2000" u="sng" dirty="0">
              <a:latin typeface="Arial" panose="020B0604020202020204" pitchFamily="34" charset="0"/>
              <a:cs typeface="Arial" panose="020B0604020202020204" pitchFamily="34" charset="0"/>
            </a:endParaRPr>
          </a:p>
        </p:txBody>
      </p:sp>
      <p:sp>
        <p:nvSpPr>
          <p:cNvPr id="9" name="Segnaposto testo 8"/>
          <p:cNvSpPr>
            <a:spLocks noGrp="1"/>
          </p:cNvSpPr>
          <p:nvPr>
            <p:ph type="body" sz="quarter" idx="3"/>
          </p:nvPr>
        </p:nvSpPr>
        <p:spPr>
          <a:xfrm>
            <a:off x="6172200" y="1452563"/>
            <a:ext cx="5495544" cy="394525"/>
          </a:xfrm>
        </p:spPr>
        <p:txBody>
          <a:bodyPr>
            <a:normAutofit lnSpcReduction="10000"/>
          </a:bodyPr>
          <a:lstStyle/>
          <a:p>
            <a:pPr algn="ctr"/>
            <a:r>
              <a:rPr lang="it-IT" dirty="0" err="1" smtClean="0">
                <a:solidFill>
                  <a:srgbClr val="C00000"/>
                </a:solidFill>
                <a:latin typeface="Arial" panose="020B0604020202020204" pitchFamily="34" charset="0"/>
                <a:cs typeface="Arial" panose="020B0604020202020204" pitchFamily="34" charset="0"/>
              </a:rPr>
              <a:t>Limitations</a:t>
            </a:r>
            <a:endParaRPr lang="de-DE" dirty="0"/>
          </a:p>
        </p:txBody>
      </p:sp>
      <p:sp>
        <p:nvSpPr>
          <p:cNvPr id="10" name="Segnaposto contenuto 9"/>
          <p:cNvSpPr>
            <a:spLocks noGrp="1"/>
          </p:cNvSpPr>
          <p:nvPr>
            <p:ph sz="quarter" idx="4"/>
          </p:nvPr>
        </p:nvSpPr>
        <p:spPr>
          <a:xfrm>
            <a:off x="6172200" y="2168687"/>
            <a:ext cx="5495544" cy="4341015"/>
          </a:xfrm>
        </p:spPr>
        <p:txBody>
          <a:bodyPr>
            <a:normAutofit/>
          </a:bodyPr>
          <a:lstStyle/>
          <a:p>
            <a:r>
              <a:rPr lang="de-CH" sz="2000" dirty="0" err="1" smtClean="0">
                <a:latin typeface="Arial" panose="020B0604020202020204" pitchFamily="34" charset="0"/>
                <a:cs typeface="Arial" panose="020B0604020202020204" pitchFamily="34" charset="0"/>
              </a:rPr>
              <a:t>Retrospective</a:t>
            </a:r>
            <a:r>
              <a:rPr lang="de-CH" sz="2000" dirty="0" smtClean="0">
                <a:latin typeface="Arial" panose="020B0604020202020204" pitchFamily="34" charset="0"/>
                <a:cs typeface="Arial" panose="020B0604020202020204" pitchFamily="34" charset="0"/>
              </a:rPr>
              <a:t> </a:t>
            </a:r>
            <a:r>
              <a:rPr lang="de-CH" sz="2000" dirty="0">
                <a:latin typeface="Arial" panose="020B0604020202020204" pitchFamily="34" charset="0"/>
                <a:cs typeface="Arial" panose="020B0604020202020204" pitchFamily="34" charset="0"/>
              </a:rPr>
              <a:t>design </a:t>
            </a:r>
            <a:r>
              <a:rPr lang="de-CH" sz="2000" dirty="0" err="1">
                <a:latin typeface="Arial" panose="020B0604020202020204" pitchFamily="34" charset="0"/>
                <a:cs typeface="Arial" panose="020B0604020202020204" pitchFamily="34" charset="0"/>
              </a:rPr>
              <a:t>of</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the</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study</a:t>
            </a:r>
            <a:r>
              <a:rPr lang="de-CH" sz="2000" dirty="0">
                <a:latin typeface="Arial" panose="020B0604020202020204" pitchFamily="34" charset="0"/>
                <a:cs typeface="Arial" panose="020B0604020202020204" pitchFamily="34" charset="0"/>
              </a:rPr>
              <a:t>.</a:t>
            </a:r>
          </a:p>
          <a:p>
            <a:r>
              <a:rPr lang="de-CH" sz="2000" dirty="0">
                <a:latin typeface="Arial" panose="020B0604020202020204" pitchFamily="34" charset="0"/>
                <a:cs typeface="Arial" panose="020B0604020202020204" pitchFamily="34" charset="0"/>
              </a:rPr>
              <a:t>Definition </a:t>
            </a:r>
            <a:r>
              <a:rPr lang="de-CH" sz="2000" dirty="0" err="1">
                <a:latin typeface="Arial" panose="020B0604020202020204" pitchFamily="34" charset="0"/>
                <a:cs typeface="Arial" panose="020B0604020202020204" pitchFamily="34" charset="0"/>
              </a:rPr>
              <a:t>of</a:t>
            </a:r>
            <a:r>
              <a:rPr lang="de-CH" sz="2000" dirty="0">
                <a:latin typeface="Arial" panose="020B0604020202020204" pitchFamily="34" charset="0"/>
                <a:cs typeface="Arial" panose="020B0604020202020204" pitchFamily="34" charset="0"/>
              </a:rPr>
              <a:t> HCV </a:t>
            </a:r>
            <a:r>
              <a:rPr lang="de-CH" sz="2000" dirty="0" err="1">
                <a:latin typeface="Arial" panose="020B0604020202020204" pitchFamily="34" charset="0"/>
                <a:cs typeface="Arial" panose="020B0604020202020204" pitchFamily="34" charset="0"/>
              </a:rPr>
              <a:t>recipients</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status</a:t>
            </a:r>
            <a:r>
              <a:rPr lang="de-CH" sz="2000" dirty="0">
                <a:latin typeface="Arial" panose="020B0604020202020204" pitchFamily="34" charset="0"/>
                <a:cs typeface="Arial" panose="020B0604020202020204" pitchFamily="34" charset="0"/>
              </a:rPr>
              <a:t> </a:t>
            </a:r>
            <a:r>
              <a:rPr lang="de-DE" sz="2000" dirty="0">
                <a:latin typeface="Arial" panose="020B0604020202020204" pitchFamily="34" charset="0"/>
                <a:cs typeface="Arial" panose="020B0604020202020204" pitchFamily="34" charset="0"/>
              </a:rPr>
              <a:t>was </a:t>
            </a:r>
            <a:r>
              <a:rPr lang="de-DE" sz="2000" dirty="0" err="1">
                <a:latin typeface="Arial" panose="020B0604020202020204" pitchFamily="34" charset="0"/>
                <a:cs typeface="Arial" panose="020B0604020202020204" pitchFamily="34" charset="0"/>
              </a:rPr>
              <a:t>determined</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by</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the</a:t>
            </a:r>
            <a:r>
              <a:rPr lang="de-DE"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transplant center and no serological profiles were required by the SRTR.</a:t>
            </a:r>
            <a:endParaRPr lang="de-DE" sz="2000" dirty="0">
              <a:latin typeface="Arial" panose="020B0604020202020204" pitchFamily="34" charset="0"/>
              <a:cs typeface="Arial" panose="020B0604020202020204" pitchFamily="34" charset="0"/>
            </a:endParaRPr>
          </a:p>
          <a:p>
            <a:r>
              <a:rPr lang="de-CH" sz="2000" dirty="0" err="1">
                <a:latin typeface="Arial" panose="020B0604020202020204" pitchFamily="34" charset="0"/>
                <a:cs typeface="Arial" panose="020B0604020202020204" pitchFamily="34" charset="0"/>
              </a:rPr>
              <a:t>Missing</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data</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were</a:t>
            </a:r>
            <a:r>
              <a:rPr lang="de-CH" sz="2000" dirty="0">
                <a:latin typeface="Arial" panose="020B0604020202020204" pitchFamily="34" charset="0"/>
                <a:cs typeface="Arial" panose="020B0604020202020204" pitchFamily="34" charset="0"/>
              </a:rPr>
              <a:t> not </a:t>
            </a:r>
            <a:r>
              <a:rPr lang="de-CH" sz="2000" dirty="0" err="1">
                <a:latin typeface="Arial" panose="020B0604020202020204" pitchFamily="34" charset="0"/>
                <a:cs typeface="Arial" panose="020B0604020202020204" pitchFamily="34" charset="0"/>
              </a:rPr>
              <a:t>taking</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into</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account</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for</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the</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analysis</a:t>
            </a:r>
            <a:r>
              <a:rPr lang="de-CH" sz="2000" dirty="0">
                <a:latin typeface="Arial" panose="020B0604020202020204" pitchFamily="34" charset="0"/>
                <a:cs typeface="Arial" panose="020B0604020202020204" pitchFamily="34" charset="0"/>
              </a:rPr>
              <a:t>.</a:t>
            </a:r>
          </a:p>
          <a:p>
            <a:r>
              <a:rPr lang="de-CH" sz="2000" dirty="0" err="1">
                <a:latin typeface="Arial" panose="020B0604020202020204" pitchFamily="34" charset="0"/>
                <a:cs typeface="Arial" panose="020B0604020202020204" pitchFamily="34" charset="0"/>
              </a:rPr>
              <a:t>Noncomparable</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groups</a:t>
            </a:r>
            <a:r>
              <a:rPr lang="de-CH" sz="2000" dirty="0">
                <a:latin typeface="Arial" panose="020B0604020202020204" pitchFamily="34" charset="0"/>
                <a:cs typeface="Arial" panose="020B0604020202020204" pitchFamily="34" charset="0"/>
              </a:rPr>
              <a:t> due </a:t>
            </a:r>
            <a:r>
              <a:rPr lang="de-CH" sz="2000" dirty="0" err="1">
                <a:latin typeface="Arial" panose="020B0604020202020204" pitchFamily="34" charset="0"/>
                <a:cs typeface="Arial" panose="020B0604020202020204" pitchFamily="34" charset="0"/>
              </a:rPr>
              <a:t>to</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selection</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mismatch</a:t>
            </a:r>
            <a:r>
              <a:rPr lang="de-CH" sz="2000" dirty="0">
                <a:latin typeface="Arial" panose="020B0604020202020204" pitchFamily="34" charset="0"/>
                <a:cs typeface="Arial" panose="020B0604020202020204" pitchFamily="34" charset="0"/>
              </a:rPr>
              <a:t> </a:t>
            </a:r>
            <a:r>
              <a:rPr lang="de-CH" sz="2000" dirty="0" err="1" smtClean="0">
                <a:latin typeface="Arial" panose="020B0604020202020204" pitchFamily="34" charset="0"/>
                <a:cs typeface="Arial" panose="020B0604020202020204" pitchFamily="34" charset="0"/>
              </a:rPr>
              <a:t>bias</a:t>
            </a:r>
            <a:r>
              <a:rPr lang="de-CH" sz="2000" dirty="0" smtClean="0">
                <a:latin typeface="Arial" panose="020B0604020202020204" pitchFamily="34" charset="0"/>
                <a:cs typeface="Arial" panose="020B0604020202020204" pitchFamily="34" charset="0"/>
              </a:rPr>
              <a:t> in </a:t>
            </a:r>
            <a:r>
              <a:rPr lang="de-CH" sz="2000" dirty="0" err="1" smtClean="0">
                <a:latin typeface="Arial" panose="020B0604020202020204" pitchFamily="34" charset="0"/>
                <a:cs typeface="Arial" panose="020B0604020202020204" pitchFamily="34" charset="0"/>
              </a:rPr>
              <a:t>the</a:t>
            </a:r>
            <a:r>
              <a:rPr lang="de-CH" sz="2000" dirty="0" smtClean="0">
                <a:latin typeface="Arial" panose="020B0604020202020204" pitchFamily="34" charset="0"/>
                <a:cs typeface="Arial" panose="020B0604020202020204" pitchFamily="34" charset="0"/>
              </a:rPr>
              <a:t> </a:t>
            </a:r>
            <a:r>
              <a:rPr lang="de-CH" sz="2000" dirty="0" err="1" smtClean="0">
                <a:latin typeface="Arial" panose="020B0604020202020204" pitchFamily="34" charset="0"/>
                <a:cs typeface="Arial" panose="020B0604020202020204" pitchFamily="34" charset="0"/>
              </a:rPr>
              <a:t>pre</a:t>
            </a:r>
            <a:r>
              <a:rPr lang="de-CH" sz="2000" dirty="0" smtClean="0">
                <a:latin typeface="Arial" panose="020B0604020202020204" pitchFamily="34" charset="0"/>
                <a:cs typeface="Arial" panose="020B0604020202020204" pitchFamily="34" charset="0"/>
              </a:rPr>
              <a:t>-DAA </a:t>
            </a:r>
            <a:r>
              <a:rPr lang="de-CH" sz="2000" dirty="0" err="1" smtClean="0">
                <a:latin typeface="Arial" panose="020B0604020202020204" pitchFamily="34" charset="0"/>
                <a:cs typeface="Arial" panose="020B0604020202020204" pitchFamily="34" charset="0"/>
              </a:rPr>
              <a:t>era</a:t>
            </a:r>
            <a:r>
              <a:rPr lang="de-CH" sz="2000" dirty="0" smtClean="0">
                <a:latin typeface="Arial" panose="020B0604020202020204" pitchFamily="34" charset="0"/>
                <a:cs typeface="Arial" panose="020B0604020202020204" pitchFamily="34" charset="0"/>
              </a:rPr>
              <a:t> vs. post-DAA </a:t>
            </a:r>
            <a:r>
              <a:rPr lang="de-CH" sz="2000" dirty="0" err="1" smtClean="0">
                <a:latin typeface="Arial" panose="020B0604020202020204" pitchFamily="34" charset="0"/>
                <a:cs typeface="Arial" panose="020B0604020202020204" pitchFamily="34" charset="0"/>
              </a:rPr>
              <a:t>era</a:t>
            </a:r>
            <a:r>
              <a:rPr lang="de-CH" sz="2000" dirty="0" smtClean="0">
                <a:latin typeface="Arial" panose="020B0604020202020204" pitchFamily="34" charset="0"/>
                <a:cs typeface="Arial" panose="020B0604020202020204" pitchFamily="34" charset="0"/>
              </a:rPr>
              <a:t>.</a:t>
            </a:r>
            <a:endParaRPr lang="de-CH" sz="2000" dirty="0">
              <a:latin typeface="Arial" panose="020B0604020202020204" pitchFamily="34" charset="0"/>
              <a:cs typeface="Arial" panose="020B0604020202020204" pitchFamily="34" charset="0"/>
            </a:endParaRPr>
          </a:p>
          <a:p>
            <a:r>
              <a:rPr lang="de-DE" sz="2000" u="sng" dirty="0">
                <a:latin typeface="Arial" panose="020B0604020202020204" pitchFamily="34" charset="0"/>
                <a:cs typeface="Arial" panose="020B0604020202020204" pitchFamily="34" charset="0"/>
              </a:rPr>
              <a:t>SRTR </a:t>
            </a:r>
            <a:r>
              <a:rPr lang="de-DE" sz="2000" u="sng" dirty="0" err="1">
                <a:latin typeface="Arial" panose="020B0604020202020204" pitchFamily="34" charset="0"/>
                <a:cs typeface="Arial" panose="020B0604020202020204" pitchFamily="34" charset="0"/>
              </a:rPr>
              <a:t>lacks</a:t>
            </a:r>
            <a:r>
              <a:rPr lang="de-DE" sz="2000" u="sng" dirty="0">
                <a:latin typeface="Arial" panose="020B0604020202020204" pitchFamily="34" charset="0"/>
                <a:cs typeface="Arial" panose="020B0604020202020204" pitchFamily="34" charset="0"/>
              </a:rPr>
              <a:t> </a:t>
            </a:r>
            <a:r>
              <a:rPr lang="de-DE" sz="2000" u="sng" dirty="0" err="1">
                <a:latin typeface="Arial" panose="020B0604020202020204" pitchFamily="34" charset="0"/>
                <a:cs typeface="Arial" panose="020B0604020202020204" pitchFamily="34" charset="0"/>
              </a:rPr>
              <a:t>from</a:t>
            </a:r>
            <a:r>
              <a:rPr lang="de-DE" sz="2000" u="sng" dirty="0">
                <a:latin typeface="Arial" panose="020B0604020202020204" pitchFamily="34" charset="0"/>
                <a:cs typeface="Arial" panose="020B0604020202020204" pitchFamily="34" charset="0"/>
              </a:rPr>
              <a:t> </a:t>
            </a:r>
            <a:r>
              <a:rPr lang="de-DE" sz="2000" u="sng" dirty="0" err="1">
                <a:latin typeface="Arial" panose="020B0604020202020204" pitchFamily="34" charset="0"/>
                <a:cs typeface="Arial" panose="020B0604020202020204" pitchFamily="34" charset="0"/>
              </a:rPr>
              <a:t>the</a:t>
            </a:r>
            <a:r>
              <a:rPr lang="de-DE" sz="2000" u="sng" dirty="0">
                <a:latin typeface="Arial" panose="020B0604020202020204" pitchFamily="34" charset="0"/>
                <a:cs typeface="Arial" panose="020B0604020202020204" pitchFamily="34" charset="0"/>
              </a:rPr>
              <a:t> </a:t>
            </a:r>
            <a:r>
              <a:rPr lang="de-DE" sz="2000" u="sng" dirty="0" err="1">
                <a:latin typeface="Arial" panose="020B0604020202020204" pitchFamily="34" charset="0"/>
                <a:cs typeface="Arial" panose="020B0604020202020204" pitchFamily="34" charset="0"/>
              </a:rPr>
              <a:t>data</a:t>
            </a:r>
            <a:r>
              <a:rPr lang="de-DE" sz="2000" u="sng" dirty="0">
                <a:latin typeface="Arial" panose="020B0604020202020204" pitchFamily="34" charset="0"/>
                <a:cs typeface="Arial" panose="020B0604020202020204" pitchFamily="34" charset="0"/>
              </a:rPr>
              <a:t> on DAAs </a:t>
            </a:r>
            <a:r>
              <a:rPr lang="de-DE" sz="2000" u="sng" dirty="0" err="1">
                <a:latin typeface="Arial" panose="020B0604020202020204" pitchFamily="34" charset="0"/>
                <a:cs typeface="Arial" panose="020B0604020202020204" pitchFamily="34" charset="0"/>
              </a:rPr>
              <a:t>therapy</a:t>
            </a:r>
            <a:r>
              <a:rPr lang="de-DE" sz="2000" u="sng" dirty="0">
                <a:latin typeface="Arial" panose="020B0604020202020204" pitchFamily="34" charset="0"/>
                <a:cs typeface="Arial" panose="020B0604020202020204" pitchFamily="34" charset="0"/>
              </a:rPr>
              <a:t> </a:t>
            </a:r>
            <a:r>
              <a:rPr lang="de-DE" sz="2000" u="sng" dirty="0" err="1">
                <a:latin typeface="Arial" panose="020B0604020202020204" pitchFamily="34" charset="0"/>
                <a:cs typeface="Arial" panose="020B0604020202020204" pitchFamily="34" charset="0"/>
              </a:rPr>
              <a:t>and</a:t>
            </a:r>
            <a:r>
              <a:rPr lang="de-DE" sz="2000" u="sng" dirty="0">
                <a:latin typeface="Arial" panose="020B0604020202020204" pitchFamily="34" charset="0"/>
                <a:cs typeface="Arial" panose="020B0604020202020204" pitchFamily="34" charset="0"/>
              </a:rPr>
              <a:t> SVR. </a:t>
            </a:r>
            <a:r>
              <a:rPr lang="de-DE" sz="2000" u="sng" dirty="0" err="1">
                <a:latin typeface="Arial" panose="020B0604020202020204" pitchFamily="34" charset="0"/>
                <a:cs typeface="Arial" panose="020B0604020202020204" pitchFamily="34" charset="0"/>
              </a:rPr>
              <a:t>No</a:t>
            </a:r>
            <a:r>
              <a:rPr lang="de-DE" sz="2000" u="sng" dirty="0">
                <a:latin typeface="Arial" panose="020B0604020202020204" pitchFamily="34" charset="0"/>
                <a:cs typeface="Arial" panose="020B0604020202020204" pitchFamily="34" charset="0"/>
              </a:rPr>
              <a:t> </a:t>
            </a:r>
            <a:r>
              <a:rPr lang="de-DE" sz="2000" u="sng" dirty="0" err="1">
                <a:latin typeface="Arial" panose="020B0604020202020204" pitchFamily="34" charset="0"/>
                <a:cs typeface="Arial" panose="020B0604020202020204" pitchFamily="34" charset="0"/>
              </a:rPr>
              <a:t>information</a:t>
            </a:r>
            <a:r>
              <a:rPr lang="de-DE" sz="2000" u="sng" dirty="0">
                <a:latin typeface="Arial" panose="020B0604020202020204" pitchFamily="34" charset="0"/>
                <a:cs typeface="Arial" panose="020B0604020202020204" pitchFamily="34" charset="0"/>
              </a:rPr>
              <a:t> </a:t>
            </a:r>
            <a:r>
              <a:rPr lang="de-DE" sz="2000" u="sng" dirty="0" err="1">
                <a:latin typeface="Arial" panose="020B0604020202020204" pitchFamily="34" charset="0"/>
                <a:cs typeface="Arial" panose="020B0604020202020204" pitchFamily="34" charset="0"/>
              </a:rPr>
              <a:t>of</a:t>
            </a:r>
            <a:r>
              <a:rPr lang="de-DE" sz="2000" u="sng" dirty="0">
                <a:latin typeface="Arial" panose="020B0604020202020204" pitchFamily="34" charset="0"/>
                <a:cs typeface="Arial" panose="020B0604020202020204" pitchFamily="34" charset="0"/>
              </a:rPr>
              <a:t> </a:t>
            </a:r>
            <a:r>
              <a:rPr lang="de-DE" sz="2000" u="sng" dirty="0" err="1">
                <a:latin typeface="Arial" panose="020B0604020202020204" pitchFamily="34" charset="0"/>
                <a:cs typeface="Arial" panose="020B0604020202020204" pitchFamily="34" charset="0"/>
              </a:rPr>
              <a:t>the</a:t>
            </a:r>
            <a:r>
              <a:rPr lang="de-DE" sz="2000" u="sng" dirty="0">
                <a:latin typeface="Arial" panose="020B0604020202020204" pitchFamily="34" charset="0"/>
                <a:cs typeface="Arial" panose="020B0604020202020204" pitchFamily="34" charset="0"/>
              </a:rPr>
              <a:t> </a:t>
            </a:r>
            <a:r>
              <a:rPr lang="de-DE" sz="2000" u="sng" dirty="0" err="1">
                <a:latin typeface="Arial" panose="020B0604020202020204" pitchFamily="34" charset="0"/>
                <a:cs typeface="Arial" panose="020B0604020202020204" pitchFamily="34" charset="0"/>
              </a:rPr>
              <a:t>use</a:t>
            </a:r>
            <a:r>
              <a:rPr lang="de-DE" sz="2000" u="sng" dirty="0">
                <a:latin typeface="Arial" panose="020B0604020202020204" pitchFamily="34" charset="0"/>
                <a:cs typeface="Arial" panose="020B0604020202020204" pitchFamily="34" charset="0"/>
              </a:rPr>
              <a:t> </a:t>
            </a:r>
            <a:r>
              <a:rPr lang="de-DE" sz="2000" u="sng" dirty="0" err="1">
                <a:latin typeface="Arial" panose="020B0604020202020204" pitchFamily="34" charset="0"/>
                <a:cs typeface="Arial" panose="020B0604020202020204" pitchFamily="34" charset="0"/>
              </a:rPr>
              <a:t>of</a:t>
            </a:r>
            <a:r>
              <a:rPr lang="de-DE" sz="2000" u="sng" dirty="0">
                <a:latin typeface="Arial" panose="020B0604020202020204" pitchFamily="34" charset="0"/>
                <a:cs typeface="Arial" panose="020B0604020202020204" pitchFamily="34" charset="0"/>
              </a:rPr>
              <a:t> DAAs was </a:t>
            </a:r>
            <a:r>
              <a:rPr lang="de-DE" sz="2000" u="sng" dirty="0" err="1">
                <a:latin typeface="Arial" panose="020B0604020202020204" pitchFamily="34" charset="0"/>
                <a:cs typeface="Arial" panose="020B0604020202020204" pitchFamily="34" charset="0"/>
              </a:rPr>
              <a:t>available</a:t>
            </a:r>
            <a:r>
              <a:rPr lang="de-DE" sz="2000" u="sng" dirty="0">
                <a:latin typeface="Arial" panose="020B0604020202020204" pitchFamily="34" charset="0"/>
                <a:cs typeface="Arial" panose="020B0604020202020204" pitchFamily="34" charset="0"/>
              </a:rPr>
              <a:t>.</a:t>
            </a:r>
          </a:p>
          <a:p>
            <a:endParaRPr lang="de-CH" sz="2000" dirty="0">
              <a:latin typeface="Arial" panose="020B060402020202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2966776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38328" y="438912"/>
            <a:ext cx="11548872" cy="646331"/>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it-IT" sz="3600" dirty="0" smtClean="0">
                <a:latin typeface="Arial" panose="020B0604020202020204" pitchFamily="34" charset="0"/>
                <a:cs typeface="Arial" panose="020B0604020202020204" pitchFamily="34" charset="0"/>
              </a:rPr>
              <a:t>	</a:t>
            </a:r>
            <a:r>
              <a:rPr lang="it-IT" sz="3600" b="1" dirty="0" err="1" smtClean="0">
                <a:solidFill>
                  <a:schemeClr val="tx1"/>
                </a:solidFill>
                <a:latin typeface="Arial" panose="020B0604020202020204" pitchFamily="34" charset="0"/>
                <a:cs typeface="Arial" panose="020B0604020202020204" pitchFamily="34" charset="0"/>
              </a:rPr>
              <a:t>Conclusion</a:t>
            </a:r>
            <a:endParaRPr lang="de-DE" sz="3600" b="1" dirty="0">
              <a:solidFill>
                <a:schemeClr val="tx1"/>
              </a:solidFill>
              <a:latin typeface="Arial" panose="020B0604020202020204" pitchFamily="34" charset="0"/>
              <a:cs typeface="Arial" panose="020B0604020202020204" pitchFamily="34" charset="0"/>
            </a:endParaRPr>
          </a:p>
        </p:txBody>
      </p:sp>
      <p:sp>
        <p:nvSpPr>
          <p:cNvPr id="8" name="Segnaposto contenuto 7"/>
          <p:cNvSpPr>
            <a:spLocks noGrp="1"/>
          </p:cNvSpPr>
          <p:nvPr>
            <p:ph idx="1"/>
          </p:nvPr>
        </p:nvSpPr>
        <p:spPr>
          <a:xfrm>
            <a:off x="737616" y="1380744"/>
            <a:ext cx="10515600" cy="5212080"/>
          </a:xfrm>
        </p:spPr>
        <p:txBody>
          <a:bodyPr>
            <a:noAutofit/>
          </a:bodyPr>
          <a:lstStyle/>
          <a:p>
            <a:pPr algn="just"/>
            <a:r>
              <a:rPr lang="en-US" sz="2000" dirty="0">
                <a:latin typeface="Arial" panose="020B0604020202020204" pitchFamily="34" charset="0"/>
                <a:cs typeface="Arial" panose="020B0604020202020204" pitchFamily="34" charset="0"/>
              </a:rPr>
              <a:t>The post-DAA era </a:t>
            </a:r>
            <a:r>
              <a:rPr lang="en-US" sz="2000" dirty="0" smtClean="0">
                <a:latin typeface="Arial" panose="020B0604020202020204" pitchFamily="34" charset="0"/>
                <a:cs typeface="Arial" panose="020B0604020202020204" pitchFamily="34" charset="0"/>
              </a:rPr>
              <a:t>has seen an increase </a:t>
            </a:r>
            <a:r>
              <a:rPr lang="en-US" sz="2000" dirty="0">
                <a:latin typeface="Arial" panose="020B0604020202020204" pitchFamily="34" charset="0"/>
                <a:cs typeface="Arial" panose="020B0604020202020204" pitchFamily="34" charset="0"/>
              </a:rPr>
              <a:t>in the utilization of </a:t>
            </a:r>
            <a:r>
              <a:rPr lang="en-US" sz="2000" dirty="0" smtClean="0">
                <a:latin typeface="Arial" panose="020B0604020202020204" pitchFamily="34" charset="0"/>
                <a:cs typeface="Arial" panose="020B0604020202020204" pitchFamily="34" charset="0"/>
              </a:rPr>
              <a:t>HCV+ </a:t>
            </a:r>
            <a:r>
              <a:rPr lang="en-US" sz="2000" dirty="0">
                <a:latin typeface="Arial" panose="020B0604020202020204" pitchFamily="34" charset="0"/>
                <a:cs typeface="Arial" panose="020B0604020202020204" pitchFamily="34" charset="0"/>
              </a:rPr>
              <a:t>donor </a:t>
            </a:r>
            <a:r>
              <a:rPr lang="en-US" sz="2000" dirty="0" smtClean="0">
                <a:latin typeface="Arial" panose="020B0604020202020204" pitchFamily="34" charset="0"/>
                <a:cs typeface="Arial" panose="020B0604020202020204" pitchFamily="34" charset="0"/>
              </a:rPr>
              <a:t>livers (</a:t>
            </a:r>
            <a:r>
              <a:rPr lang="en-US" sz="2000" dirty="0" err="1" smtClean="0">
                <a:latin typeface="Arial" panose="020B0604020202020204" pitchFamily="34" charset="0"/>
                <a:cs typeface="Arial" panose="020B0604020202020204" pitchFamily="34" charset="0"/>
              </a:rPr>
              <a:t>DAb</a:t>
            </a:r>
            <a:r>
              <a:rPr lang="en-US" sz="2000" dirty="0" smtClean="0">
                <a:latin typeface="Arial" panose="020B0604020202020204" pitchFamily="34" charset="0"/>
                <a:cs typeface="Arial" panose="020B0604020202020204" pitchFamily="34" charset="0"/>
              </a:rPr>
              <a:t>+/DNAT+) even in HCV-negative recipient, suggesting an increase in confidence by medical providers in using HCV positive donors.</a:t>
            </a:r>
          </a:p>
          <a:p>
            <a:pPr algn="just"/>
            <a:endParaRPr lang="en-US" sz="2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From this preliminary data the utilization of HCV+ donors seems safe, with a 2-year outcome overlapping that of HCV- </a:t>
            </a:r>
            <a:r>
              <a:rPr lang="en-US" sz="2000" dirty="0">
                <a:latin typeface="Arial" panose="020B0604020202020204" pitchFamily="34" charset="0"/>
                <a:cs typeface="Arial" panose="020B0604020202020204" pitchFamily="34" charset="0"/>
              </a:rPr>
              <a:t>donors. </a:t>
            </a:r>
            <a:endParaRPr lang="en-US" sz="2000" dirty="0" smtClean="0">
              <a:latin typeface="Arial" panose="020B0604020202020204" pitchFamily="34" charset="0"/>
              <a:cs typeface="Arial" panose="020B0604020202020204" pitchFamily="34" charset="0"/>
            </a:endParaRPr>
          </a:p>
          <a:p>
            <a:pPr marL="0" indent="0" algn="just">
              <a:buNone/>
            </a:pPr>
            <a:endParaRPr lang="en-US" sz="2000" dirty="0" smtClean="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Further prospective studies are needed to address some unmet issues to firmly establish a direct relationship with DAAs </a:t>
            </a:r>
            <a:r>
              <a:rPr lang="en-US" sz="2000" dirty="0" smtClean="0">
                <a:latin typeface="Arial" panose="020B0604020202020204" pitchFamily="34" charset="0"/>
                <a:cs typeface="Arial" panose="020B0604020202020204" pitchFamily="34" charset="0"/>
              </a:rPr>
              <a:t>therapy and this successful outcome and </a:t>
            </a:r>
            <a:r>
              <a:rPr lang="en-US" sz="2000" dirty="0">
                <a:latin typeface="Arial" panose="020B0604020202020204" pitchFamily="34" charset="0"/>
                <a:cs typeface="Arial" panose="020B0604020202020204" pitchFamily="34" charset="0"/>
              </a:rPr>
              <a:t>that </a:t>
            </a:r>
            <a:r>
              <a:rPr lang="en-US" sz="2000" dirty="0" smtClean="0">
                <a:latin typeface="Arial" panose="020B0604020202020204" pitchFamily="34" charset="0"/>
                <a:cs typeface="Arial" panose="020B0604020202020204" pitchFamily="34" charset="0"/>
              </a:rPr>
              <a:t>the organs </a:t>
            </a:r>
            <a:r>
              <a:rPr lang="en-US" sz="2000" dirty="0">
                <a:latin typeface="Arial" panose="020B0604020202020204" pitchFamily="34" charset="0"/>
                <a:cs typeface="Arial" panose="020B0604020202020204" pitchFamily="34" charset="0"/>
              </a:rPr>
              <a:t>from HCV-</a:t>
            </a:r>
            <a:r>
              <a:rPr lang="en-US" sz="2000" dirty="0" err="1">
                <a:latin typeface="Arial" panose="020B0604020202020204" pitchFamily="34" charset="0"/>
                <a:cs typeface="Arial" panose="020B0604020202020204" pitchFamily="34" charset="0"/>
              </a:rPr>
              <a:t>viremic</a:t>
            </a:r>
            <a:r>
              <a:rPr lang="en-US" sz="2000" dirty="0">
                <a:latin typeface="Arial" panose="020B0604020202020204" pitchFamily="34" charset="0"/>
                <a:cs typeface="Arial" panose="020B0604020202020204" pitchFamily="34" charset="0"/>
              </a:rPr>
              <a:t> donors should no longer be considered high risk.</a:t>
            </a:r>
          </a:p>
          <a:p>
            <a:pPr algn="just"/>
            <a:endParaRPr lang="en-US" sz="2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Probably the selection of the recipients still remain the key point in the allocation of these grafts in order to achieve the best outcome.</a:t>
            </a:r>
          </a:p>
        </p:txBody>
      </p:sp>
    </p:spTree>
    <p:extLst>
      <p:ext uri="{BB962C8B-B14F-4D97-AF65-F5344CB8AC3E}">
        <p14:creationId xmlns:p14="http://schemas.microsoft.com/office/powerpoint/2010/main" val="2804902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329183" y="2496312"/>
            <a:ext cx="11513760" cy="1499235"/>
          </a:xfrm>
          <a:ln>
            <a:noFill/>
          </a:ln>
        </p:spPr>
        <p:style>
          <a:lnRef idx="2">
            <a:schemeClr val="accent6"/>
          </a:lnRef>
          <a:fillRef idx="1">
            <a:schemeClr val="lt1"/>
          </a:fillRef>
          <a:effectRef idx="0">
            <a:schemeClr val="accent6"/>
          </a:effectRef>
          <a:fontRef idx="minor">
            <a:schemeClr val="dk1"/>
          </a:fontRef>
        </p:style>
        <p:txBody>
          <a:bodyPr>
            <a:normAutofit fontScale="90000"/>
          </a:bodyPr>
          <a:lstStyle/>
          <a:p>
            <a:pPr algn="ctr"/>
            <a:r>
              <a:rPr lang="de-DE" sz="2800" b="1" dirty="0" err="1" smtClean="0">
                <a:latin typeface="Arial" panose="020B0604020202020204" pitchFamily="34" charset="0"/>
                <a:cs typeface="Arial" panose="020B0604020202020204" pitchFamily="34" charset="0"/>
              </a:rPr>
              <a:t>Increasing</a:t>
            </a:r>
            <a:r>
              <a:rPr lang="de-DE" sz="2800" b="1" dirty="0" smtClean="0">
                <a:latin typeface="Arial" panose="020B0604020202020204" pitchFamily="34" charset="0"/>
                <a:cs typeface="Arial" panose="020B0604020202020204" pitchFamily="34" charset="0"/>
              </a:rPr>
              <a:t> </a:t>
            </a:r>
            <a:r>
              <a:rPr lang="de-DE" sz="2800" b="1" dirty="0" err="1" smtClean="0">
                <a:latin typeface="Arial" panose="020B0604020202020204" pitchFamily="34" charset="0"/>
                <a:cs typeface="Arial" panose="020B0604020202020204" pitchFamily="34" charset="0"/>
              </a:rPr>
              <a:t>Utilization</a:t>
            </a:r>
            <a:r>
              <a:rPr lang="de-DE" sz="2800" b="1" dirty="0" smtClean="0">
                <a:latin typeface="Arial" panose="020B0604020202020204" pitchFamily="34" charset="0"/>
                <a:cs typeface="Arial" panose="020B0604020202020204" pitchFamily="34" charset="0"/>
              </a:rPr>
              <a:t> </a:t>
            </a:r>
            <a:r>
              <a:rPr lang="de-DE" sz="2800" b="1" dirty="0" err="1" smtClean="0">
                <a:latin typeface="Arial" panose="020B0604020202020204" pitchFamily="34" charset="0"/>
                <a:cs typeface="Arial" panose="020B0604020202020204" pitchFamily="34" charset="0"/>
              </a:rPr>
              <a:t>and</a:t>
            </a:r>
            <a:r>
              <a:rPr lang="de-DE" sz="2800" b="1" dirty="0" smtClean="0">
                <a:latin typeface="Arial" panose="020B0604020202020204" pitchFamily="34" charset="0"/>
                <a:cs typeface="Arial" panose="020B0604020202020204" pitchFamily="34" charset="0"/>
              </a:rPr>
              <a:t> </a:t>
            </a:r>
            <a:r>
              <a:rPr lang="de-DE" sz="2800" b="1" dirty="0" err="1" smtClean="0">
                <a:latin typeface="Arial" panose="020B0604020202020204" pitchFamily="34" charset="0"/>
                <a:cs typeface="Arial" panose="020B0604020202020204" pitchFamily="34" charset="0"/>
              </a:rPr>
              <a:t>Excellent</a:t>
            </a:r>
            <a:r>
              <a:rPr lang="de-DE" sz="2800" b="1" dirty="0" smtClean="0">
                <a:latin typeface="Arial" panose="020B0604020202020204" pitchFamily="34" charset="0"/>
                <a:cs typeface="Arial" panose="020B0604020202020204" pitchFamily="34" charset="0"/>
              </a:rPr>
              <a:t> Initial Outcomes </a:t>
            </a:r>
            <a:br>
              <a:rPr lang="de-DE" sz="2800" b="1" dirty="0" smtClean="0">
                <a:latin typeface="Arial" panose="020B0604020202020204" pitchFamily="34" charset="0"/>
                <a:cs typeface="Arial" panose="020B0604020202020204" pitchFamily="34" charset="0"/>
              </a:rPr>
            </a:br>
            <a:r>
              <a:rPr lang="de-DE" sz="2800" b="1" dirty="0" err="1" smtClean="0">
                <a:latin typeface="Arial" panose="020B0604020202020204" pitchFamily="34" charset="0"/>
                <a:cs typeface="Arial" panose="020B0604020202020204" pitchFamily="34" charset="0"/>
              </a:rPr>
              <a:t>Following</a:t>
            </a:r>
            <a:r>
              <a:rPr lang="de-DE" sz="2800" b="1" dirty="0" smtClean="0">
                <a:latin typeface="Arial" panose="020B0604020202020204" pitchFamily="34" charset="0"/>
                <a:cs typeface="Arial" panose="020B0604020202020204" pitchFamily="34" charset="0"/>
              </a:rPr>
              <a:t> </a:t>
            </a:r>
            <a:r>
              <a:rPr lang="de-DE" sz="2800" b="1" dirty="0" err="1" smtClean="0">
                <a:latin typeface="Arial" panose="020B0604020202020204" pitchFamily="34" charset="0"/>
                <a:cs typeface="Arial" panose="020B0604020202020204" pitchFamily="34" charset="0"/>
              </a:rPr>
              <a:t>Liver</a:t>
            </a:r>
            <a:r>
              <a:rPr lang="de-DE" sz="2800" b="1" dirty="0" smtClean="0">
                <a:latin typeface="Arial" panose="020B0604020202020204" pitchFamily="34" charset="0"/>
                <a:cs typeface="Arial" panose="020B0604020202020204" pitchFamily="34" charset="0"/>
              </a:rPr>
              <a:t> Transplant </a:t>
            </a:r>
            <a:r>
              <a:rPr lang="de-DE" sz="2800" b="1" dirty="0" err="1" smtClean="0">
                <a:latin typeface="Arial" panose="020B0604020202020204" pitchFamily="34" charset="0"/>
                <a:cs typeface="Arial" panose="020B0604020202020204" pitchFamily="34" charset="0"/>
              </a:rPr>
              <a:t>of</a:t>
            </a:r>
            <a:r>
              <a:rPr lang="de-DE" sz="2800" b="1" dirty="0" smtClean="0">
                <a:latin typeface="Arial" panose="020B0604020202020204" pitchFamily="34" charset="0"/>
                <a:cs typeface="Arial" panose="020B0604020202020204" pitchFamily="34" charset="0"/>
              </a:rPr>
              <a:t> </a:t>
            </a:r>
            <a:br>
              <a:rPr lang="de-DE" sz="2800" b="1" dirty="0" smtClean="0">
                <a:latin typeface="Arial" panose="020B0604020202020204" pitchFamily="34" charset="0"/>
                <a:cs typeface="Arial" panose="020B0604020202020204" pitchFamily="34" charset="0"/>
              </a:rPr>
            </a:br>
            <a:r>
              <a:rPr lang="de-DE" sz="2800" b="1" dirty="0" smtClean="0">
                <a:latin typeface="Arial" panose="020B0604020202020204" pitchFamily="34" charset="0"/>
                <a:cs typeface="Arial" panose="020B0604020202020204" pitchFamily="34" charset="0"/>
              </a:rPr>
              <a:t>Hepatitis C Virus (HCV)-</a:t>
            </a:r>
            <a:r>
              <a:rPr lang="de-DE" sz="2800" b="1" dirty="0" err="1" smtClean="0">
                <a:latin typeface="Arial" panose="020B0604020202020204" pitchFamily="34" charset="0"/>
                <a:cs typeface="Arial" panose="020B0604020202020204" pitchFamily="34" charset="0"/>
              </a:rPr>
              <a:t>Viremic</a:t>
            </a:r>
            <a:r>
              <a:rPr lang="de-DE" sz="2800" b="1" dirty="0" smtClean="0">
                <a:latin typeface="Arial" panose="020B0604020202020204" pitchFamily="34" charset="0"/>
                <a:cs typeface="Arial" panose="020B0604020202020204" pitchFamily="34" charset="0"/>
              </a:rPr>
              <a:t> </a:t>
            </a:r>
            <a:r>
              <a:rPr lang="de-DE" sz="2800" b="1" dirty="0" err="1" smtClean="0">
                <a:latin typeface="Arial" panose="020B0604020202020204" pitchFamily="34" charset="0"/>
                <a:cs typeface="Arial" panose="020B0604020202020204" pitchFamily="34" charset="0"/>
              </a:rPr>
              <a:t>Donors</a:t>
            </a:r>
            <a:r>
              <a:rPr lang="de-DE" sz="2800" b="1" dirty="0" smtClean="0">
                <a:latin typeface="Arial" panose="020B0604020202020204" pitchFamily="34" charset="0"/>
                <a:cs typeface="Arial" panose="020B0604020202020204" pitchFamily="34" charset="0"/>
              </a:rPr>
              <a:t> </a:t>
            </a:r>
            <a:r>
              <a:rPr lang="de-DE" sz="2800" b="1" dirty="0" err="1" smtClean="0">
                <a:latin typeface="Arial" panose="020B0604020202020204" pitchFamily="34" charset="0"/>
                <a:cs typeface="Arial" panose="020B0604020202020204" pitchFamily="34" charset="0"/>
              </a:rPr>
              <a:t>Into</a:t>
            </a:r>
            <a:r>
              <a:rPr lang="de-DE" sz="2800" b="1" dirty="0" smtClean="0">
                <a:latin typeface="Arial" panose="020B0604020202020204" pitchFamily="34" charset="0"/>
                <a:cs typeface="Arial" panose="020B0604020202020204" pitchFamily="34" charset="0"/>
              </a:rPr>
              <a:t> HCV-Negative </a:t>
            </a:r>
            <a:r>
              <a:rPr lang="de-DE" sz="2800" b="1" dirty="0" err="1" smtClean="0">
                <a:latin typeface="Arial" panose="020B0604020202020204" pitchFamily="34" charset="0"/>
                <a:cs typeface="Arial" panose="020B0604020202020204" pitchFamily="34" charset="0"/>
              </a:rPr>
              <a:t>Recipients</a:t>
            </a:r>
            <a:r>
              <a:rPr lang="de-DE" sz="2800" b="1" dirty="0" smtClean="0">
                <a:latin typeface="Arial" panose="020B0604020202020204" pitchFamily="34" charset="0"/>
                <a:cs typeface="Arial" panose="020B0604020202020204" pitchFamily="34" charset="0"/>
              </a:rPr>
              <a:t>: </a:t>
            </a:r>
            <a:br>
              <a:rPr lang="de-DE" sz="2800" b="1" dirty="0" smtClean="0">
                <a:latin typeface="Arial" panose="020B0604020202020204" pitchFamily="34" charset="0"/>
                <a:cs typeface="Arial" panose="020B0604020202020204" pitchFamily="34" charset="0"/>
              </a:rPr>
            </a:br>
            <a:r>
              <a:rPr lang="de-DE" sz="2800" b="1" dirty="0" smtClean="0">
                <a:latin typeface="Arial" panose="020B0604020202020204" pitchFamily="34" charset="0"/>
                <a:cs typeface="Arial" panose="020B0604020202020204" pitchFamily="34" charset="0"/>
              </a:rPr>
              <a:t>Outcomes </a:t>
            </a:r>
            <a:r>
              <a:rPr lang="de-DE" sz="2800" b="1" dirty="0" err="1" smtClean="0">
                <a:latin typeface="Arial" panose="020B0604020202020204" pitchFamily="34" charset="0"/>
                <a:cs typeface="Arial" panose="020B0604020202020204" pitchFamily="34" charset="0"/>
              </a:rPr>
              <a:t>Following</a:t>
            </a:r>
            <a:r>
              <a:rPr lang="de-DE" sz="2800" b="1" dirty="0" smtClean="0">
                <a:latin typeface="Arial" panose="020B0604020202020204" pitchFamily="34" charset="0"/>
                <a:cs typeface="Arial" panose="020B0604020202020204" pitchFamily="34" charset="0"/>
              </a:rPr>
              <a:t> </a:t>
            </a:r>
            <a:r>
              <a:rPr lang="de-DE" sz="2800" b="1" dirty="0" err="1" smtClean="0">
                <a:latin typeface="Arial" panose="020B0604020202020204" pitchFamily="34" charset="0"/>
                <a:cs typeface="Arial" panose="020B0604020202020204" pitchFamily="34" charset="0"/>
              </a:rPr>
              <a:t>Liver</a:t>
            </a:r>
            <a:r>
              <a:rPr lang="de-DE" sz="2800" b="1" dirty="0" smtClean="0">
                <a:latin typeface="Arial" panose="020B0604020202020204" pitchFamily="34" charset="0"/>
                <a:cs typeface="Arial" panose="020B0604020202020204" pitchFamily="34" charset="0"/>
              </a:rPr>
              <a:t> Transplant </a:t>
            </a:r>
            <a:r>
              <a:rPr lang="de-DE" sz="2800" b="1" dirty="0" err="1" smtClean="0">
                <a:latin typeface="Arial" panose="020B0604020202020204" pitchFamily="34" charset="0"/>
                <a:cs typeface="Arial" panose="020B0604020202020204" pitchFamily="34" charset="0"/>
              </a:rPr>
              <a:t>of</a:t>
            </a:r>
            <a:r>
              <a:rPr lang="de-DE" sz="2800" b="1" dirty="0" smtClean="0">
                <a:latin typeface="Arial" panose="020B0604020202020204" pitchFamily="34" charset="0"/>
                <a:cs typeface="Arial" panose="020B0604020202020204" pitchFamily="34" charset="0"/>
              </a:rPr>
              <a:t> HCV-</a:t>
            </a:r>
            <a:r>
              <a:rPr lang="de-DE" sz="2800" b="1" dirty="0" err="1" smtClean="0">
                <a:latin typeface="Arial" panose="020B0604020202020204" pitchFamily="34" charset="0"/>
                <a:cs typeface="Arial" panose="020B0604020202020204" pitchFamily="34" charset="0"/>
              </a:rPr>
              <a:t>Viremic</a:t>
            </a:r>
            <a:r>
              <a:rPr lang="de-DE" sz="2800" b="1" dirty="0" smtClean="0">
                <a:latin typeface="Arial" panose="020B0604020202020204" pitchFamily="34" charset="0"/>
                <a:cs typeface="Arial" panose="020B0604020202020204" pitchFamily="34" charset="0"/>
              </a:rPr>
              <a:t> </a:t>
            </a:r>
            <a:r>
              <a:rPr lang="de-DE" sz="2800" b="1" dirty="0" err="1" smtClean="0">
                <a:latin typeface="Arial" panose="020B0604020202020204" pitchFamily="34" charset="0"/>
                <a:cs typeface="Arial" panose="020B0604020202020204" pitchFamily="34" charset="0"/>
              </a:rPr>
              <a:t>Donors</a:t>
            </a:r>
            <a:r>
              <a:rPr lang="de-DE" sz="2800" b="1" dirty="0" smtClean="0">
                <a:latin typeface="Arial" panose="020B0604020202020204" pitchFamily="34" charset="0"/>
                <a:cs typeface="Arial" panose="020B0604020202020204" pitchFamily="34" charset="0"/>
              </a:rPr>
              <a:t>.</a:t>
            </a:r>
            <a:endParaRPr lang="de-DE" sz="2800" b="1" cap="all" dirty="0">
              <a:latin typeface="Arial" panose="020B0604020202020204" pitchFamily="34" charset="0"/>
              <a:cs typeface="Arial" panose="020B0604020202020204" pitchFamily="34" charset="0"/>
            </a:endParaRPr>
          </a:p>
        </p:txBody>
      </p:sp>
      <p:sp>
        <p:nvSpPr>
          <p:cNvPr id="3" name="Sottotitolo 2"/>
          <p:cNvSpPr>
            <a:spLocks noGrp="1"/>
          </p:cNvSpPr>
          <p:nvPr>
            <p:ph type="body" idx="1"/>
          </p:nvPr>
        </p:nvSpPr>
        <p:spPr>
          <a:xfrm>
            <a:off x="329183" y="4068699"/>
            <a:ext cx="11513760" cy="1098105"/>
          </a:xfrm>
        </p:spPr>
        <p:txBody>
          <a:bodyPr>
            <a:normAutofit lnSpcReduction="10000"/>
          </a:bodyPr>
          <a:lstStyle/>
          <a:p>
            <a:pPr algn="ctr"/>
            <a:r>
              <a:rPr lang="de-CH" sz="2000" dirty="0" smtClean="0">
                <a:latin typeface="Arial" panose="020B0604020202020204" pitchFamily="34" charset="0"/>
                <a:cs typeface="Arial" panose="020B0604020202020204" pitchFamily="34" charset="0"/>
              </a:rPr>
              <a:t>Thomas G. </a:t>
            </a:r>
            <a:r>
              <a:rPr lang="de-CH" sz="2000" dirty="0" err="1" smtClean="0">
                <a:latin typeface="Arial" panose="020B0604020202020204" pitchFamily="34" charset="0"/>
                <a:cs typeface="Arial" panose="020B0604020202020204" pitchFamily="34" charset="0"/>
              </a:rPr>
              <a:t>Cotter</a:t>
            </a:r>
            <a:r>
              <a:rPr lang="de-CH" sz="2000" dirty="0">
                <a:latin typeface="Arial" panose="020B0604020202020204" pitchFamily="34" charset="0"/>
                <a:cs typeface="Arial" panose="020B0604020202020204" pitchFamily="34" charset="0"/>
              </a:rPr>
              <a:t>,</a:t>
            </a:r>
            <a:r>
              <a:rPr lang="de-CH" sz="2000" dirty="0" smtClean="0">
                <a:latin typeface="Arial" panose="020B0604020202020204" pitchFamily="34" charset="0"/>
                <a:cs typeface="Arial" panose="020B0604020202020204" pitchFamily="34" charset="0"/>
              </a:rPr>
              <a:t> </a:t>
            </a:r>
            <a:r>
              <a:rPr lang="de-CH" sz="2000" dirty="0" err="1" smtClean="0">
                <a:latin typeface="Arial" panose="020B0604020202020204" pitchFamily="34" charset="0"/>
                <a:cs typeface="Arial" panose="020B0604020202020204" pitchFamily="34" charset="0"/>
              </a:rPr>
              <a:t>Sonali</a:t>
            </a:r>
            <a:r>
              <a:rPr lang="de-CH" sz="2000" dirty="0" smtClean="0">
                <a:latin typeface="Arial" panose="020B0604020202020204" pitchFamily="34" charset="0"/>
                <a:cs typeface="Arial" panose="020B0604020202020204" pitchFamily="34" charset="0"/>
              </a:rPr>
              <a:t> Paul, </a:t>
            </a:r>
            <a:r>
              <a:rPr lang="de-CH" sz="2000" dirty="0" err="1" smtClean="0">
                <a:latin typeface="Arial" panose="020B0604020202020204" pitchFamily="34" charset="0"/>
                <a:cs typeface="Arial" panose="020B0604020202020204" pitchFamily="34" charset="0"/>
              </a:rPr>
              <a:t>Burhaneddin</a:t>
            </a:r>
            <a:r>
              <a:rPr lang="de-CH" sz="2000" dirty="0" smtClean="0">
                <a:latin typeface="Arial" panose="020B0604020202020204" pitchFamily="34" charset="0"/>
                <a:cs typeface="Arial" panose="020B0604020202020204" pitchFamily="34" charset="0"/>
              </a:rPr>
              <a:t> </a:t>
            </a:r>
            <a:r>
              <a:rPr lang="de-CH" sz="2000" dirty="0" err="1" smtClean="0">
                <a:latin typeface="Arial" panose="020B0604020202020204" pitchFamily="34" charset="0"/>
                <a:cs typeface="Arial" panose="020B0604020202020204" pitchFamily="34" charset="0"/>
              </a:rPr>
              <a:t>Sandıkçı</a:t>
            </a:r>
            <a:r>
              <a:rPr lang="de-CH" sz="2000" dirty="0" smtClean="0">
                <a:latin typeface="Arial" panose="020B0604020202020204" pitchFamily="34" charset="0"/>
                <a:cs typeface="Arial" panose="020B0604020202020204" pitchFamily="34" charset="0"/>
              </a:rPr>
              <a:t>, Thomas </a:t>
            </a:r>
            <a:r>
              <a:rPr lang="de-CH" sz="2000" dirty="0" err="1" smtClean="0">
                <a:latin typeface="Arial" panose="020B0604020202020204" pitchFamily="34" charset="0"/>
                <a:cs typeface="Arial" panose="020B0604020202020204" pitchFamily="34" charset="0"/>
              </a:rPr>
              <a:t>Couri</a:t>
            </a:r>
            <a:r>
              <a:rPr lang="de-CH" sz="2000" dirty="0" smtClean="0">
                <a:latin typeface="Arial" panose="020B0604020202020204" pitchFamily="34" charset="0"/>
                <a:cs typeface="Arial" panose="020B0604020202020204" pitchFamily="34" charset="0"/>
              </a:rPr>
              <a:t>, Adam S. </a:t>
            </a:r>
            <a:r>
              <a:rPr lang="de-CH" sz="2000" dirty="0" err="1" smtClean="0">
                <a:latin typeface="Arial" panose="020B0604020202020204" pitchFamily="34" charset="0"/>
                <a:cs typeface="Arial" panose="020B0604020202020204" pitchFamily="34" charset="0"/>
              </a:rPr>
              <a:t>Bodzin</a:t>
            </a:r>
            <a:r>
              <a:rPr lang="de-CH" sz="2000" dirty="0" smtClean="0">
                <a:latin typeface="Arial" panose="020B0604020202020204" pitchFamily="34" charset="0"/>
                <a:cs typeface="Arial" panose="020B0604020202020204" pitchFamily="34" charset="0"/>
              </a:rPr>
              <a:t>, </a:t>
            </a:r>
          </a:p>
          <a:p>
            <a:pPr algn="ctr"/>
            <a:r>
              <a:rPr lang="de-CH" sz="2000" dirty="0" smtClean="0">
                <a:latin typeface="Arial" panose="020B0604020202020204" pitchFamily="34" charset="0"/>
                <a:cs typeface="Arial" panose="020B0604020202020204" pitchFamily="34" charset="0"/>
              </a:rPr>
              <a:t>Ester C. Little, </a:t>
            </a:r>
            <a:r>
              <a:rPr lang="de-CH" sz="2000" dirty="0" err="1" smtClean="0">
                <a:latin typeface="Arial" panose="020B0604020202020204" pitchFamily="34" charset="0"/>
                <a:cs typeface="Arial" panose="020B0604020202020204" pitchFamily="34" charset="0"/>
              </a:rPr>
              <a:t>Vinay</a:t>
            </a:r>
            <a:r>
              <a:rPr lang="de-CH" sz="2000" dirty="0" smtClean="0">
                <a:latin typeface="Arial" panose="020B0604020202020204" pitchFamily="34" charset="0"/>
                <a:cs typeface="Arial" panose="020B0604020202020204" pitchFamily="34" charset="0"/>
              </a:rPr>
              <a:t> </a:t>
            </a:r>
            <a:r>
              <a:rPr lang="de-CH" sz="2000" dirty="0" err="1" smtClean="0">
                <a:latin typeface="Arial" panose="020B0604020202020204" pitchFamily="34" charset="0"/>
                <a:cs typeface="Arial" panose="020B0604020202020204" pitchFamily="34" charset="0"/>
              </a:rPr>
              <a:t>Sundaram</a:t>
            </a:r>
            <a:r>
              <a:rPr lang="de-CH" sz="2000" dirty="0" smtClean="0">
                <a:latin typeface="Arial" panose="020B0604020202020204" pitchFamily="34" charset="0"/>
                <a:cs typeface="Arial" panose="020B0604020202020204" pitchFamily="34" charset="0"/>
              </a:rPr>
              <a:t> </a:t>
            </a:r>
            <a:r>
              <a:rPr lang="de-CH" sz="2000" dirty="0" err="1" smtClean="0">
                <a:latin typeface="Arial" panose="020B0604020202020204" pitchFamily="34" charset="0"/>
                <a:cs typeface="Arial" panose="020B0604020202020204" pitchFamily="34" charset="0"/>
              </a:rPr>
              <a:t>and</a:t>
            </a:r>
            <a:r>
              <a:rPr lang="de-CH" sz="2000" dirty="0" smtClean="0">
                <a:latin typeface="Arial" panose="020B0604020202020204" pitchFamily="34" charset="0"/>
                <a:cs typeface="Arial" panose="020B0604020202020204" pitchFamily="34" charset="0"/>
              </a:rPr>
              <a:t> Michael Charlton. </a:t>
            </a:r>
          </a:p>
          <a:p>
            <a:pPr algn="ctr"/>
            <a:r>
              <a:rPr lang="de-CH" sz="2000" b="1" i="1" dirty="0" err="1" smtClean="0">
                <a:latin typeface="Arial" panose="020B0604020202020204" pitchFamily="34" charset="0"/>
                <a:cs typeface="Arial" panose="020B0604020202020204" pitchFamily="34" charset="0"/>
              </a:rPr>
              <a:t>Hepatology</a:t>
            </a:r>
            <a:r>
              <a:rPr lang="de-CH" sz="2000" b="1" i="1" dirty="0" smtClean="0">
                <a:latin typeface="Arial" panose="020B0604020202020204" pitchFamily="34" charset="0"/>
                <a:cs typeface="Arial" panose="020B0604020202020204" pitchFamily="34" charset="0"/>
              </a:rPr>
              <a:t> (2019)</a:t>
            </a:r>
          </a:p>
          <a:p>
            <a:pPr algn="ctr"/>
            <a:endParaRPr lang="de-CH" sz="2000" b="1" i="1" dirty="0">
              <a:solidFill>
                <a:schemeClr val="tx1"/>
              </a:solidFill>
              <a:latin typeface="Arial" panose="020B0604020202020204" pitchFamily="34" charset="0"/>
              <a:cs typeface="Arial" panose="020B0604020202020204" pitchFamily="34" charset="0"/>
            </a:endParaRPr>
          </a:p>
        </p:txBody>
      </p:sp>
      <p:pic>
        <p:nvPicPr>
          <p:cNvPr id="14" name="Grafik 3"/>
          <p:cNvPicPr/>
          <p:nvPr/>
        </p:nvPicPr>
        <p:blipFill>
          <a:blip r:embed="rId2">
            <a:extLst>
              <a:ext uri="{28A0092B-C50C-407E-A947-70E740481C1C}">
                <a14:useLocalDpi xmlns:a14="http://schemas.microsoft.com/office/drawing/2010/main" val="0"/>
              </a:ext>
            </a:extLst>
          </a:blip>
          <a:srcRect/>
          <a:stretch>
            <a:fillRect/>
          </a:stretch>
        </p:blipFill>
        <p:spPr bwMode="auto">
          <a:xfrm>
            <a:off x="498856" y="288413"/>
            <a:ext cx="1704848" cy="1140142"/>
          </a:xfrm>
          <a:prstGeom prst="rect">
            <a:avLst/>
          </a:prstGeom>
          <a:noFill/>
        </p:spPr>
      </p:pic>
      <p:pic>
        <p:nvPicPr>
          <p:cNvPr id="15" name="Grafik 4"/>
          <p:cNvPicPr/>
          <p:nvPr/>
        </p:nvPicPr>
        <p:blipFill>
          <a:blip r:embed="rId3">
            <a:extLst>
              <a:ext uri="{28A0092B-C50C-407E-A947-70E740481C1C}">
                <a14:useLocalDpi xmlns:a14="http://schemas.microsoft.com/office/drawing/2010/main" val="0"/>
              </a:ext>
            </a:extLst>
          </a:blip>
          <a:srcRect/>
          <a:stretch>
            <a:fillRect/>
          </a:stretch>
        </p:blipFill>
        <p:spPr bwMode="auto">
          <a:xfrm>
            <a:off x="9548530" y="215645"/>
            <a:ext cx="2294413" cy="1176718"/>
          </a:xfrm>
          <a:prstGeom prst="rect">
            <a:avLst/>
          </a:prstGeom>
          <a:noFill/>
        </p:spPr>
      </p:pic>
      <p:pic>
        <p:nvPicPr>
          <p:cNvPr id="16" name="Picture 2" descr="Risultati immagini per unip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183" y="5523481"/>
            <a:ext cx="2295525" cy="971551"/>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329183" y="2478024"/>
            <a:ext cx="11513760" cy="2679636"/>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6" name="Rettangolo 5"/>
          <p:cNvSpPr/>
          <p:nvPr/>
        </p:nvSpPr>
        <p:spPr>
          <a:xfrm>
            <a:off x="4294065" y="1722638"/>
            <a:ext cx="3603872" cy="461665"/>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AR" sz="2400" b="1" i="0" u="none" strike="noStrike" kern="0" cap="none" spc="0" normalizeH="0" baseline="0" noProof="0" dirty="0" err="1" smtClean="0">
                <a:ln>
                  <a:noFill/>
                </a:ln>
                <a:solidFill>
                  <a:prstClr val="black"/>
                </a:solidFill>
                <a:effectLst/>
                <a:uLnTx/>
                <a:uFillTx/>
                <a:latin typeface="Arial" panose="020B0604020202020204" pitchFamily="34" charset="0"/>
                <a:cs typeface="Arial" panose="020B0604020202020204" pitchFamily="34" charset="0"/>
              </a:rPr>
              <a:t>Journal</a:t>
            </a:r>
            <a:r>
              <a:rPr kumimoji="0" lang="es-AR" sz="24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Club – </a:t>
            </a:r>
            <a:r>
              <a:rPr lang="es-AR" sz="2400" b="1" kern="0" dirty="0" smtClean="0">
                <a:solidFill>
                  <a:prstClr val="black"/>
                </a:solidFill>
                <a:latin typeface="Arial" panose="020B0604020202020204" pitchFamily="34" charset="0"/>
                <a:cs typeface="Arial" panose="020B0604020202020204" pitchFamily="34" charset="0"/>
              </a:rPr>
              <a:t>19.09</a:t>
            </a:r>
            <a:r>
              <a:rPr kumimoji="0" lang="es-AR" sz="24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.19</a:t>
            </a:r>
            <a:endParaRPr kumimoji="0" lang="es-AR" sz="24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7" name="Rettangolo 6"/>
          <p:cNvSpPr/>
          <p:nvPr/>
        </p:nvSpPr>
        <p:spPr>
          <a:xfrm>
            <a:off x="3048000" y="5407444"/>
            <a:ext cx="6096000" cy="1200329"/>
          </a:xfrm>
          <a:prstGeom prst="rect">
            <a:avLst/>
          </a:prstGeom>
        </p:spPr>
        <p:txBody>
          <a:bodyPr>
            <a:spAutoFit/>
          </a:bodyPr>
          <a:lstStyle/>
          <a:p>
            <a:pPr algn="ctr"/>
            <a:r>
              <a:rPr lang="de-CH" sz="3600" b="1" dirty="0" err="1"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Thank</a:t>
            </a:r>
            <a:r>
              <a:rPr lang="de-CH" sz="36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 </a:t>
            </a:r>
            <a:r>
              <a:rPr lang="de-CH" sz="3600" b="1" dirty="0" err="1"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you</a:t>
            </a:r>
            <a:r>
              <a:rPr lang="de-CH" sz="36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 </a:t>
            </a:r>
            <a:r>
              <a:rPr lang="de-CH" sz="3600" b="1" dirty="0" err="1"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for</a:t>
            </a:r>
            <a:r>
              <a:rPr lang="de-CH" sz="36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 </a:t>
            </a:r>
            <a:r>
              <a:rPr lang="de-CH" sz="3600" b="1" dirty="0" err="1"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your</a:t>
            </a:r>
            <a:r>
              <a:rPr lang="de-CH" sz="36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 </a:t>
            </a:r>
            <a:r>
              <a:rPr lang="de-CH" sz="3600" b="1" dirty="0" err="1"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attention</a:t>
            </a:r>
            <a:endParaRPr lang="de-DE" sz="36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7554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38328" y="438912"/>
            <a:ext cx="11548872" cy="646331"/>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it-IT" sz="3600" dirty="0" smtClean="0">
                <a:latin typeface="Arial" panose="020B0604020202020204" pitchFamily="34" charset="0"/>
                <a:cs typeface="Arial" panose="020B0604020202020204" pitchFamily="34" charset="0"/>
              </a:rPr>
              <a:t>	</a:t>
            </a:r>
            <a:r>
              <a:rPr lang="it-IT" sz="3600" b="1" dirty="0" smtClean="0">
                <a:solidFill>
                  <a:schemeClr val="tx1"/>
                </a:solidFill>
                <a:latin typeface="Arial" panose="020B0604020202020204" pitchFamily="34" charset="0"/>
                <a:cs typeface="Arial" panose="020B0604020202020204" pitchFamily="34" charset="0"/>
              </a:rPr>
              <a:t>Background</a:t>
            </a:r>
            <a:endParaRPr lang="de-DE" sz="3600" b="1" dirty="0">
              <a:solidFill>
                <a:schemeClr val="tx1"/>
              </a:solidFill>
              <a:latin typeface="Arial" panose="020B0604020202020204" pitchFamily="34" charset="0"/>
              <a:cs typeface="Arial" panose="020B0604020202020204" pitchFamily="34" charset="0"/>
            </a:endParaRPr>
          </a:p>
        </p:txBody>
      </p:sp>
      <p:sp>
        <p:nvSpPr>
          <p:cNvPr id="8" name="Segnaposto contenuto 7"/>
          <p:cNvSpPr>
            <a:spLocks noGrp="1"/>
          </p:cNvSpPr>
          <p:nvPr>
            <p:ph idx="1"/>
          </p:nvPr>
        </p:nvSpPr>
        <p:spPr>
          <a:xfrm>
            <a:off x="737616" y="1380744"/>
            <a:ext cx="10515600" cy="5212080"/>
          </a:xfrm>
        </p:spPr>
        <p:txBody>
          <a:bodyPr>
            <a:noAutofit/>
          </a:bodyPr>
          <a:lstStyle/>
          <a:p>
            <a:pPr algn="just"/>
            <a:r>
              <a:rPr lang="en-US" sz="2000" dirty="0" smtClean="0">
                <a:latin typeface="Arial" panose="020B0604020202020204" pitchFamily="34" charset="0"/>
                <a:cs typeface="Arial" panose="020B0604020202020204" pitchFamily="34" charset="0"/>
              </a:rPr>
              <a:t>Direct-acting </a:t>
            </a:r>
            <a:r>
              <a:rPr lang="en-US" sz="2000" dirty="0">
                <a:latin typeface="Arial" panose="020B0604020202020204" pitchFamily="34" charset="0"/>
                <a:cs typeface="Arial" panose="020B0604020202020204" pitchFamily="34" charset="0"/>
              </a:rPr>
              <a:t>antiviral (DAA) therapy </a:t>
            </a:r>
            <a:r>
              <a:rPr lang="en-US" sz="2000" dirty="0" smtClean="0">
                <a:latin typeface="Arial" panose="020B0604020202020204" pitchFamily="34" charset="0"/>
                <a:cs typeface="Arial" panose="020B0604020202020204" pitchFamily="34" charset="0"/>
              </a:rPr>
              <a:t>has changed </a:t>
            </a:r>
            <a:r>
              <a:rPr lang="en-US" sz="2000" dirty="0">
                <a:latin typeface="Arial" panose="020B0604020202020204" pitchFamily="34" charset="0"/>
                <a:cs typeface="Arial" panose="020B0604020202020204" pitchFamily="34" charset="0"/>
              </a:rPr>
              <a:t>the landscape of hepatitis C </a:t>
            </a:r>
            <a:r>
              <a:rPr lang="en-US" sz="2000" dirty="0" smtClean="0">
                <a:latin typeface="Arial" panose="020B0604020202020204" pitchFamily="34" charset="0"/>
                <a:cs typeface="Arial" panose="020B0604020202020204" pitchFamily="34" charset="0"/>
              </a:rPr>
              <a:t>virus </a:t>
            </a:r>
            <a:r>
              <a:rPr lang="de-DE" sz="2000" dirty="0" smtClean="0">
                <a:latin typeface="Arial" panose="020B0604020202020204" pitchFamily="34" charset="0"/>
                <a:cs typeface="Arial" panose="020B0604020202020204" pitchFamily="34" charset="0"/>
              </a:rPr>
              <a:t>(HCV</a:t>
            </a:r>
            <a:r>
              <a:rPr lang="de-DE"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management and the epidemiology of the indication to liver transplantation (LT).</a:t>
            </a:r>
          </a:p>
          <a:p>
            <a:pPr marL="0" indent="0" algn="just">
              <a:buNone/>
            </a:pPr>
            <a:endParaRPr lang="en-GB" sz="2000" dirty="0" smtClean="0">
              <a:latin typeface="Arial" panose="020B0604020202020204" pitchFamily="34" charset="0"/>
              <a:cs typeface="Arial" panose="020B0604020202020204" pitchFamily="34" charset="0"/>
            </a:endParaRPr>
          </a:p>
          <a:p>
            <a:pPr algn="just"/>
            <a:r>
              <a:rPr lang="en-GB" sz="2000" dirty="0" smtClean="0">
                <a:latin typeface="Arial" panose="020B0604020202020204" pitchFamily="34" charset="0"/>
                <a:cs typeface="Arial" panose="020B0604020202020204" pitchFamily="34" charset="0"/>
              </a:rPr>
              <a:t>In the pre-DAA era </a:t>
            </a:r>
            <a:r>
              <a:rPr lang="en-US" sz="2000" dirty="0" smtClean="0">
                <a:latin typeface="Arial" panose="020B0604020202020204" pitchFamily="34" charset="0"/>
                <a:cs typeface="Arial" panose="020B0604020202020204" pitchFamily="34" charset="0"/>
              </a:rPr>
              <a:t>HCV recurrence after LT severely affected the prognosis of transplanted patients and its impact on allograft function and survival greatly limited the utilization of organs from donors with HCV overall and essentially precluded their use in HCV-negative recipients.</a:t>
            </a:r>
          </a:p>
          <a:p>
            <a:pPr marL="0" indent="0" algn="just">
              <a:buNone/>
            </a:pPr>
            <a:endParaRPr lang="en-US" sz="2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Considering the opioid epidemic and the ongoing liver allograft shortage, the pool of HCV-positive livers looks particularly attractive, although little is known whether HCV status of a liver graft affects patient and graft survival in the post-DAA era. </a:t>
            </a:r>
          </a:p>
        </p:txBody>
      </p:sp>
    </p:spTree>
    <p:extLst>
      <p:ext uri="{BB962C8B-B14F-4D97-AF65-F5344CB8AC3E}">
        <p14:creationId xmlns:p14="http://schemas.microsoft.com/office/powerpoint/2010/main" val="3957802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38328" y="429768"/>
            <a:ext cx="11548872" cy="646331"/>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it-IT" sz="3600" dirty="0" smtClean="0">
                <a:latin typeface="Arial" panose="020B0604020202020204" pitchFamily="34" charset="0"/>
                <a:cs typeface="Arial" panose="020B0604020202020204" pitchFamily="34" charset="0"/>
              </a:rPr>
              <a:t>	</a:t>
            </a:r>
            <a:r>
              <a:rPr lang="it-IT" sz="3600" b="1" dirty="0" err="1" smtClean="0">
                <a:solidFill>
                  <a:schemeClr val="tx1"/>
                </a:solidFill>
                <a:latin typeface="Arial" panose="020B0604020202020204" pitchFamily="34" charset="0"/>
                <a:cs typeface="Arial" panose="020B0604020202020204" pitchFamily="34" charset="0"/>
              </a:rPr>
              <a:t>Hypothesis</a:t>
            </a:r>
            <a:r>
              <a:rPr lang="it-IT" sz="3600" b="1" dirty="0" smtClean="0">
                <a:solidFill>
                  <a:schemeClr val="tx1"/>
                </a:solidFill>
                <a:latin typeface="Arial" panose="020B0604020202020204" pitchFamily="34" charset="0"/>
                <a:cs typeface="Arial" panose="020B0604020202020204" pitchFamily="34" charset="0"/>
              </a:rPr>
              <a:t> and </a:t>
            </a:r>
            <a:r>
              <a:rPr lang="it-IT" sz="3600" b="1" dirty="0" err="1" smtClean="0">
                <a:solidFill>
                  <a:schemeClr val="tx1"/>
                </a:solidFill>
                <a:latin typeface="Arial" panose="020B0604020202020204" pitchFamily="34" charset="0"/>
                <a:cs typeface="Arial" panose="020B0604020202020204" pitchFamily="34" charset="0"/>
              </a:rPr>
              <a:t>Aims</a:t>
            </a:r>
            <a:r>
              <a:rPr lang="it-IT" sz="3600" b="1" dirty="0" smtClean="0">
                <a:solidFill>
                  <a:schemeClr val="tx1"/>
                </a:solidFill>
                <a:latin typeface="Arial" panose="020B0604020202020204" pitchFamily="34" charset="0"/>
                <a:cs typeface="Arial" panose="020B0604020202020204" pitchFamily="34" charset="0"/>
              </a:rPr>
              <a:t> </a:t>
            </a:r>
            <a:endParaRPr lang="de-DE" sz="3600" b="1" dirty="0">
              <a:solidFill>
                <a:schemeClr val="tx1"/>
              </a:solidFill>
              <a:latin typeface="Arial" panose="020B0604020202020204" pitchFamily="34" charset="0"/>
              <a:cs typeface="Arial" panose="020B0604020202020204" pitchFamily="34" charset="0"/>
            </a:endParaRPr>
          </a:p>
        </p:txBody>
      </p:sp>
      <p:sp>
        <p:nvSpPr>
          <p:cNvPr id="2" name="Rettangolo 1"/>
          <p:cNvSpPr/>
          <p:nvPr/>
        </p:nvSpPr>
        <p:spPr>
          <a:xfrm>
            <a:off x="338328" y="2632794"/>
            <a:ext cx="5097272" cy="2246769"/>
          </a:xfrm>
          <a:prstGeom prst="rect">
            <a:avLst/>
          </a:prstGeom>
        </p:spPr>
        <p:txBody>
          <a:bodyPr wrap="square">
            <a:spAutoFit/>
          </a:bodyPr>
          <a:lstStyle/>
          <a:p>
            <a:pPr algn="ctr"/>
            <a:r>
              <a:rPr lang="en-US" sz="2000" dirty="0" smtClean="0">
                <a:latin typeface="Arial" panose="020B0604020202020204" pitchFamily="34" charset="0"/>
                <a:cs typeface="Arial" panose="020B0604020202020204" pitchFamily="34" charset="0"/>
              </a:rPr>
              <a:t>Consider the </a:t>
            </a:r>
            <a:r>
              <a:rPr lang="en-US" sz="2000" dirty="0" smtClean="0">
                <a:solidFill>
                  <a:srgbClr val="C00000"/>
                </a:solidFill>
                <a:latin typeface="Arial" panose="020B0604020202020204" pitchFamily="34" charset="0"/>
                <a:cs typeface="Arial" panose="020B0604020202020204" pitchFamily="34" charset="0"/>
              </a:rPr>
              <a:t>effectiveness of DAA therapy </a:t>
            </a:r>
            <a:r>
              <a:rPr lang="en-US" sz="2000" dirty="0" smtClean="0">
                <a:latin typeface="Arial" panose="020B0604020202020204" pitchFamily="34" charset="0"/>
                <a:cs typeface="Arial" panose="020B0604020202020204" pitchFamily="34" charset="0"/>
              </a:rPr>
              <a:t>and the ongoing </a:t>
            </a:r>
            <a:r>
              <a:rPr lang="en-US" sz="2000" dirty="0" smtClean="0">
                <a:solidFill>
                  <a:srgbClr val="C00000"/>
                </a:solidFill>
                <a:latin typeface="Arial" panose="020B0604020202020204" pitchFamily="34" charset="0"/>
                <a:cs typeface="Arial" panose="020B0604020202020204" pitchFamily="34" charset="0"/>
              </a:rPr>
              <a:t>opiate epidemic </a:t>
            </a:r>
          </a:p>
          <a:p>
            <a:pPr algn="ctr"/>
            <a:endParaRPr lang="en-US" sz="2000" dirty="0" smtClean="0">
              <a:latin typeface="Arial" panose="020B0604020202020204" pitchFamily="34" charset="0"/>
              <a:cs typeface="Arial" panose="020B0604020202020204" pitchFamily="34" charset="0"/>
            </a:endParaRPr>
          </a:p>
          <a:p>
            <a:pPr algn="ctr"/>
            <a:endParaRPr lang="en-US" sz="2000" dirty="0" smtClean="0">
              <a:latin typeface="Arial" panose="020B0604020202020204" pitchFamily="34" charset="0"/>
              <a:cs typeface="Arial" panose="020B0604020202020204" pitchFamily="34" charset="0"/>
            </a:endParaRPr>
          </a:p>
          <a:p>
            <a:pPr algn="ctr"/>
            <a:r>
              <a:rPr lang="en-US" sz="2000" dirty="0" smtClean="0">
                <a:solidFill>
                  <a:schemeClr val="accent2">
                    <a:lumMod val="75000"/>
                  </a:schemeClr>
                </a:solidFill>
                <a:latin typeface="Arial" panose="020B0604020202020204" pitchFamily="34" charset="0"/>
                <a:cs typeface="Arial" panose="020B0604020202020204" pitchFamily="34" charset="0"/>
              </a:rPr>
              <a:t>increase in HCV antibody-positive/nucleic acid testing (NAT)+  donors into negative recipients with acceptable outcomes.</a:t>
            </a:r>
            <a:endParaRPr lang="de-DE" sz="2000" dirty="0">
              <a:latin typeface="Arial" panose="020B0604020202020204" pitchFamily="34" charset="0"/>
              <a:cs typeface="Arial" panose="020B0604020202020204" pitchFamily="34" charset="0"/>
            </a:endParaRPr>
          </a:p>
        </p:txBody>
      </p:sp>
      <p:sp>
        <p:nvSpPr>
          <p:cNvPr id="3" name="Freccia a destra 2"/>
          <p:cNvSpPr/>
          <p:nvPr/>
        </p:nvSpPr>
        <p:spPr>
          <a:xfrm rot="19998817">
            <a:off x="5294376" y="2971800"/>
            <a:ext cx="1435608" cy="347472"/>
          </a:xfrm>
          <a:prstGeom prst="rightArrow">
            <a:avLst/>
          </a:prstGeom>
          <a:solidFill>
            <a:schemeClr val="accent2">
              <a:alpha val="50000"/>
            </a:schemeClr>
          </a:solidFill>
          <a:ln>
            <a:solidFill>
              <a:schemeClr val="accent2">
                <a:lumMod val="75000"/>
              </a:schemeClr>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de-DE" b="1">
              <a:ln w="22225">
                <a:solidFill>
                  <a:schemeClr val="accent2"/>
                </a:solidFill>
                <a:prstDash val="solid"/>
              </a:ln>
              <a:solidFill>
                <a:schemeClr val="accent2">
                  <a:lumMod val="40000"/>
                  <a:lumOff val="60000"/>
                </a:schemeClr>
              </a:solidFill>
            </a:endParaRPr>
          </a:p>
        </p:txBody>
      </p:sp>
      <p:sp>
        <p:nvSpPr>
          <p:cNvPr id="7" name="Freccia a destra 6"/>
          <p:cNvSpPr/>
          <p:nvPr/>
        </p:nvSpPr>
        <p:spPr>
          <a:xfrm rot="1885526">
            <a:off x="5278107" y="4696190"/>
            <a:ext cx="1435608" cy="347472"/>
          </a:xfrm>
          <a:prstGeom prst="rightArrow">
            <a:avLst/>
          </a:prstGeom>
          <a:solidFill>
            <a:schemeClr val="accent2">
              <a:alpha val="50000"/>
            </a:schemeClr>
          </a:solidFill>
          <a:ln>
            <a:solidFill>
              <a:schemeClr val="accent2">
                <a:lumMod val="75000"/>
              </a:schemeClr>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de-DE" b="1">
              <a:ln w="22225">
                <a:solidFill>
                  <a:schemeClr val="accent2"/>
                </a:solidFill>
                <a:prstDash val="solid"/>
              </a:ln>
              <a:solidFill>
                <a:schemeClr val="accent2">
                  <a:lumMod val="40000"/>
                  <a:lumOff val="60000"/>
                </a:schemeClr>
              </a:solidFill>
            </a:endParaRPr>
          </a:p>
        </p:txBody>
      </p:sp>
      <p:sp>
        <p:nvSpPr>
          <p:cNvPr id="4" name="CasellaDiTesto 3"/>
          <p:cNvSpPr txBox="1"/>
          <p:nvPr/>
        </p:nvSpPr>
        <p:spPr>
          <a:xfrm>
            <a:off x="6830568" y="1572768"/>
            <a:ext cx="4910328" cy="1631216"/>
          </a:xfrm>
          <a:prstGeom prst="rect">
            <a:avLst/>
          </a:prstGeom>
          <a:ln w="19050"/>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it-IT" sz="2000" dirty="0" smtClean="0">
                <a:latin typeface="Arial" panose="020B0604020202020204" pitchFamily="34" charset="0"/>
                <a:cs typeface="Arial" panose="020B0604020202020204" pitchFamily="34" charset="0"/>
              </a:rPr>
              <a:t>To </a:t>
            </a:r>
            <a:r>
              <a:rPr lang="en-GB" sz="2000" dirty="0" smtClean="0">
                <a:latin typeface="Arial" panose="020B0604020202020204" pitchFamily="34" charset="0"/>
                <a:cs typeface="Arial" panose="020B0604020202020204" pitchFamily="34" charset="0"/>
              </a:rPr>
              <a:t>assess</a:t>
            </a:r>
            <a:r>
              <a:rPr lang="it-IT" sz="2000" dirty="0" smtClean="0">
                <a:latin typeface="Arial" panose="020B0604020202020204" pitchFamily="34" charset="0"/>
                <a:cs typeface="Arial" panose="020B0604020202020204" pitchFamily="34" charset="0"/>
              </a:rPr>
              <a:t> the use of </a:t>
            </a:r>
          </a:p>
          <a:p>
            <a:pPr algn="ctr"/>
            <a:r>
              <a:rPr lang="it-IT" sz="2000" b="1" dirty="0" smtClean="0">
                <a:solidFill>
                  <a:srgbClr val="C00000"/>
                </a:solidFill>
                <a:latin typeface="Arial" panose="020B0604020202020204" pitchFamily="34" charset="0"/>
                <a:cs typeface="Arial" panose="020B0604020202020204" pitchFamily="34" charset="0"/>
              </a:rPr>
              <a:t>HCV anti-body positive </a:t>
            </a:r>
            <a:r>
              <a:rPr lang="it-IT" sz="2000" b="1" dirty="0" err="1" smtClean="0">
                <a:solidFill>
                  <a:srgbClr val="C00000"/>
                </a:solidFill>
                <a:latin typeface="Arial" panose="020B0604020202020204" pitchFamily="34" charset="0"/>
                <a:cs typeface="Arial" panose="020B0604020202020204" pitchFamily="34" charset="0"/>
              </a:rPr>
              <a:t>donors</a:t>
            </a:r>
            <a:r>
              <a:rPr lang="it-IT" sz="2000" b="1" dirty="0" smtClean="0">
                <a:solidFill>
                  <a:srgbClr val="C00000"/>
                </a:solidFill>
                <a:latin typeface="Arial" panose="020B0604020202020204" pitchFamily="34" charset="0"/>
                <a:cs typeface="Arial" panose="020B0604020202020204" pitchFamily="34" charset="0"/>
              </a:rPr>
              <a:t> (</a:t>
            </a:r>
            <a:r>
              <a:rPr lang="it-IT" sz="2000" b="1" dirty="0" err="1" smtClean="0">
                <a:solidFill>
                  <a:srgbClr val="C00000"/>
                </a:solidFill>
                <a:latin typeface="Arial" panose="020B0604020202020204" pitchFamily="34" charset="0"/>
                <a:cs typeface="Arial" panose="020B0604020202020204" pitchFamily="34" charset="0"/>
              </a:rPr>
              <a:t>DAb</a:t>
            </a:r>
            <a:r>
              <a:rPr lang="it-IT" sz="2000" b="1" dirty="0" smtClean="0">
                <a:solidFill>
                  <a:srgbClr val="C00000"/>
                </a:solidFill>
                <a:latin typeface="Arial" panose="020B0604020202020204" pitchFamily="34" charset="0"/>
                <a:cs typeface="Arial" panose="020B0604020202020204" pitchFamily="34" charset="0"/>
              </a:rPr>
              <a:t>+) </a:t>
            </a:r>
            <a:r>
              <a:rPr lang="it-IT" sz="2000" dirty="0" smtClean="0">
                <a:latin typeface="Arial" panose="020B0604020202020204" pitchFamily="34" charset="0"/>
                <a:cs typeface="Arial" panose="020B0604020202020204" pitchFamily="34" charset="0"/>
              </a:rPr>
              <a:t>in the </a:t>
            </a:r>
            <a:r>
              <a:rPr lang="it-IT" sz="2000" dirty="0" err="1" smtClean="0">
                <a:latin typeface="Arial" panose="020B0604020202020204" pitchFamily="34" charset="0"/>
                <a:cs typeface="Arial" panose="020B0604020202020204" pitchFamily="34" charset="0"/>
              </a:rPr>
              <a:t>pre</a:t>
            </a:r>
            <a:r>
              <a:rPr lang="it-IT" sz="2000" dirty="0" smtClean="0">
                <a:latin typeface="Arial" panose="020B0604020202020204" pitchFamily="34" charset="0"/>
                <a:cs typeface="Arial" panose="020B0604020202020204" pitchFamily="34" charset="0"/>
              </a:rPr>
              <a:t> and post-DAA era and to compare the </a:t>
            </a:r>
            <a:r>
              <a:rPr lang="it-IT" sz="2000" dirty="0" err="1" smtClean="0">
                <a:latin typeface="Arial" panose="020B0604020202020204" pitchFamily="34" charset="0"/>
                <a:cs typeface="Arial" panose="020B0604020202020204" pitchFamily="34" charset="0"/>
              </a:rPr>
              <a:t>graft</a:t>
            </a:r>
            <a:r>
              <a:rPr lang="it-IT" sz="2000" dirty="0" smtClean="0">
                <a:latin typeface="Arial" panose="020B0604020202020204" pitchFamily="34" charset="0"/>
                <a:cs typeface="Arial" panose="020B0604020202020204" pitchFamily="34" charset="0"/>
              </a:rPr>
              <a:t> </a:t>
            </a:r>
            <a:r>
              <a:rPr lang="it-IT" sz="2000" dirty="0" err="1" smtClean="0">
                <a:latin typeface="Arial" panose="020B0604020202020204" pitchFamily="34" charset="0"/>
                <a:cs typeface="Arial" panose="020B0604020202020204" pitchFamily="34" charset="0"/>
              </a:rPr>
              <a:t>survival</a:t>
            </a:r>
            <a:r>
              <a:rPr lang="it-IT" sz="2000" dirty="0" smtClean="0">
                <a:latin typeface="Arial" panose="020B0604020202020204" pitchFamily="34" charset="0"/>
                <a:cs typeface="Arial" panose="020B0604020202020204" pitchFamily="34" charset="0"/>
              </a:rPr>
              <a:t> rate </a:t>
            </a:r>
            <a:r>
              <a:rPr lang="it-IT" sz="2000" dirty="0" err="1" smtClean="0">
                <a:latin typeface="Arial" panose="020B0604020202020204" pitchFamily="34" charset="0"/>
                <a:cs typeface="Arial" panose="020B0604020202020204" pitchFamily="34" charset="0"/>
              </a:rPr>
              <a:t>beetween</a:t>
            </a:r>
            <a:r>
              <a:rPr lang="it-IT" sz="2000" dirty="0" smtClean="0">
                <a:latin typeface="Arial" panose="020B0604020202020204" pitchFamily="34" charset="0"/>
                <a:cs typeface="Arial" panose="020B0604020202020204" pitchFamily="34" charset="0"/>
              </a:rPr>
              <a:t> the </a:t>
            </a:r>
            <a:r>
              <a:rPr lang="it-IT" sz="2000" dirty="0" err="1" smtClean="0">
                <a:latin typeface="Arial" panose="020B0604020202020204" pitchFamily="34" charset="0"/>
                <a:cs typeface="Arial" panose="020B0604020202020204" pitchFamily="34" charset="0"/>
              </a:rPr>
              <a:t>different</a:t>
            </a:r>
            <a:r>
              <a:rPr lang="it-IT" sz="2000" dirty="0" smtClean="0">
                <a:latin typeface="Arial" panose="020B0604020202020204" pitchFamily="34" charset="0"/>
                <a:cs typeface="Arial" panose="020B0604020202020204" pitchFamily="34" charset="0"/>
              </a:rPr>
              <a:t> </a:t>
            </a:r>
            <a:r>
              <a:rPr lang="it-IT" sz="2000" dirty="0" err="1" smtClean="0">
                <a:latin typeface="Arial" panose="020B0604020202020204" pitchFamily="34" charset="0"/>
                <a:cs typeface="Arial" panose="020B0604020202020204" pitchFamily="34" charset="0"/>
              </a:rPr>
              <a:t>mismatched</a:t>
            </a:r>
            <a:r>
              <a:rPr lang="it-IT" sz="2000" dirty="0" smtClean="0">
                <a:latin typeface="Arial" panose="020B0604020202020204" pitchFamily="34" charset="0"/>
                <a:cs typeface="Arial" panose="020B0604020202020204" pitchFamily="34" charset="0"/>
              </a:rPr>
              <a:t> </a:t>
            </a:r>
            <a:r>
              <a:rPr lang="it-IT" sz="2000" dirty="0" err="1" smtClean="0">
                <a:latin typeface="Arial" panose="020B0604020202020204" pitchFamily="34" charset="0"/>
                <a:cs typeface="Arial" panose="020B0604020202020204" pitchFamily="34" charset="0"/>
              </a:rPr>
              <a:t>gruops</a:t>
            </a:r>
            <a:endParaRPr lang="de-DE" sz="2000" dirty="0">
              <a:latin typeface="Arial" panose="020B0604020202020204" pitchFamily="34" charset="0"/>
              <a:cs typeface="Arial" panose="020B0604020202020204" pitchFamily="34" charset="0"/>
            </a:endParaRPr>
          </a:p>
        </p:txBody>
      </p:sp>
      <p:sp>
        <p:nvSpPr>
          <p:cNvPr id="10" name="CasellaDiTesto 9"/>
          <p:cNvSpPr txBox="1"/>
          <p:nvPr/>
        </p:nvSpPr>
        <p:spPr>
          <a:xfrm>
            <a:off x="6830568" y="4454027"/>
            <a:ext cx="4910328" cy="1631216"/>
          </a:xfrm>
          <a:prstGeom prst="rect">
            <a:avLst/>
          </a:prstGeom>
          <a:ln w="19050"/>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it-IT" sz="2000" dirty="0" smtClean="0">
                <a:latin typeface="Arial" panose="020B0604020202020204" pitchFamily="34" charset="0"/>
                <a:cs typeface="Arial" panose="020B0604020202020204" pitchFamily="34" charset="0"/>
              </a:rPr>
              <a:t>To </a:t>
            </a:r>
            <a:r>
              <a:rPr lang="en-GB" sz="2000" dirty="0" smtClean="0">
                <a:latin typeface="Arial" panose="020B0604020202020204" pitchFamily="34" charset="0"/>
                <a:cs typeface="Arial" panose="020B0604020202020204" pitchFamily="34" charset="0"/>
              </a:rPr>
              <a:t>assess</a:t>
            </a:r>
            <a:r>
              <a:rPr lang="it-IT" sz="2000" dirty="0" smtClean="0">
                <a:latin typeface="Arial" panose="020B0604020202020204" pitchFamily="34" charset="0"/>
                <a:cs typeface="Arial" panose="020B0604020202020204" pitchFamily="34" charset="0"/>
              </a:rPr>
              <a:t> the use of </a:t>
            </a:r>
          </a:p>
          <a:p>
            <a:pPr algn="ctr"/>
            <a:r>
              <a:rPr lang="it-IT" sz="2000" b="1" dirty="0" smtClean="0">
                <a:solidFill>
                  <a:srgbClr val="C00000"/>
                </a:solidFill>
                <a:latin typeface="Arial" panose="020B0604020202020204" pitchFamily="34" charset="0"/>
                <a:cs typeface="Arial" panose="020B0604020202020204" pitchFamily="34" charset="0"/>
              </a:rPr>
              <a:t>HCV-RNA positive </a:t>
            </a:r>
            <a:r>
              <a:rPr lang="it-IT" sz="2000" b="1" dirty="0" err="1" smtClean="0">
                <a:solidFill>
                  <a:srgbClr val="C00000"/>
                </a:solidFill>
                <a:latin typeface="Arial" panose="020B0604020202020204" pitchFamily="34" charset="0"/>
                <a:cs typeface="Arial" panose="020B0604020202020204" pitchFamily="34" charset="0"/>
              </a:rPr>
              <a:t>donors</a:t>
            </a:r>
            <a:r>
              <a:rPr lang="it-IT" sz="2000" b="1" dirty="0" smtClean="0">
                <a:solidFill>
                  <a:srgbClr val="C00000"/>
                </a:solidFill>
                <a:latin typeface="Arial" panose="020B0604020202020204" pitchFamily="34" charset="0"/>
                <a:cs typeface="Arial" panose="020B0604020202020204" pitchFamily="34" charset="0"/>
              </a:rPr>
              <a:t> (DNAT+) </a:t>
            </a:r>
          </a:p>
          <a:p>
            <a:pPr algn="ctr"/>
            <a:r>
              <a:rPr lang="it-IT" sz="2000" dirty="0" smtClean="0">
                <a:latin typeface="Arial" panose="020B0604020202020204" pitchFamily="34" charset="0"/>
                <a:cs typeface="Arial" panose="020B0604020202020204" pitchFamily="34" charset="0"/>
              </a:rPr>
              <a:t>in the post-DAA era and to compare the </a:t>
            </a:r>
            <a:r>
              <a:rPr lang="it-IT" sz="2000" dirty="0" err="1" smtClean="0">
                <a:latin typeface="Arial" panose="020B0604020202020204" pitchFamily="34" charset="0"/>
                <a:cs typeface="Arial" panose="020B0604020202020204" pitchFamily="34" charset="0"/>
              </a:rPr>
              <a:t>graft</a:t>
            </a:r>
            <a:r>
              <a:rPr lang="it-IT" sz="2000" dirty="0" smtClean="0">
                <a:latin typeface="Arial" panose="020B0604020202020204" pitchFamily="34" charset="0"/>
                <a:cs typeface="Arial" panose="020B0604020202020204" pitchFamily="34" charset="0"/>
              </a:rPr>
              <a:t> </a:t>
            </a:r>
            <a:r>
              <a:rPr lang="it-IT" sz="2000" dirty="0" err="1" smtClean="0">
                <a:latin typeface="Arial" panose="020B0604020202020204" pitchFamily="34" charset="0"/>
                <a:cs typeface="Arial" panose="020B0604020202020204" pitchFamily="34" charset="0"/>
              </a:rPr>
              <a:t>survival</a:t>
            </a:r>
            <a:r>
              <a:rPr lang="it-IT" sz="2000" dirty="0" smtClean="0">
                <a:latin typeface="Arial" panose="020B0604020202020204" pitchFamily="34" charset="0"/>
                <a:cs typeface="Arial" panose="020B0604020202020204" pitchFamily="34" charset="0"/>
              </a:rPr>
              <a:t> rate </a:t>
            </a:r>
            <a:r>
              <a:rPr lang="it-IT" sz="2000" dirty="0" err="1" smtClean="0">
                <a:latin typeface="Arial" panose="020B0604020202020204" pitchFamily="34" charset="0"/>
                <a:cs typeface="Arial" panose="020B0604020202020204" pitchFamily="34" charset="0"/>
              </a:rPr>
              <a:t>beetween</a:t>
            </a:r>
            <a:r>
              <a:rPr lang="it-IT" sz="2000" dirty="0" smtClean="0">
                <a:latin typeface="Arial" panose="020B0604020202020204" pitchFamily="34" charset="0"/>
                <a:cs typeface="Arial" panose="020B0604020202020204" pitchFamily="34" charset="0"/>
              </a:rPr>
              <a:t> the </a:t>
            </a:r>
            <a:r>
              <a:rPr lang="it-IT" sz="2000" dirty="0" err="1" smtClean="0">
                <a:latin typeface="Arial" panose="020B0604020202020204" pitchFamily="34" charset="0"/>
                <a:cs typeface="Arial" panose="020B0604020202020204" pitchFamily="34" charset="0"/>
              </a:rPr>
              <a:t>different</a:t>
            </a:r>
            <a:r>
              <a:rPr lang="it-IT" sz="2000" dirty="0" smtClean="0">
                <a:latin typeface="Arial" panose="020B0604020202020204" pitchFamily="34" charset="0"/>
                <a:cs typeface="Arial" panose="020B0604020202020204" pitchFamily="34" charset="0"/>
              </a:rPr>
              <a:t> </a:t>
            </a:r>
            <a:r>
              <a:rPr lang="it-IT" sz="2000" dirty="0" err="1" smtClean="0">
                <a:latin typeface="Arial" panose="020B0604020202020204" pitchFamily="34" charset="0"/>
                <a:cs typeface="Arial" panose="020B0604020202020204" pitchFamily="34" charset="0"/>
              </a:rPr>
              <a:t>mismatched</a:t>
            </a:r>
            <a:r>
              <a:rPr lang="it-IT" sz="2000" dirty="0" smtClean="0">
                <a:latin typeface="Arial" panose="020B0604020202020204" pitchFamily="34" charset="0"/>
                <a:cs typeface="Arial" panose="020B0604020202020204" pitchFamily="34" charset="0"/>
              </a:rPr>
              <a:t> </a:t>
            </a:r>
            <a:r>
              <a:rPr lang="it-IT" sz="2000" dirty="0" err="1" smtClean="0">
                <a:latin typeface="Arial" panose="020B0604020202020204" pitchFamily="34" charset="0"/>
                <a:cs typeface="Arial" panose="020B0604020202020204" pitchFamily="34" charset="0"/>
              </a:rPr>
              <a:t>gruops</a:t>
            </a:r>
            <a:endParaRPr lang="de-DE" sz="2000" dirty="0">
              <a:latin typeface="Arial" panose="020B0604020202020204" pitchFamily="34" charset="0"/>
              <a:cs typeface="Arial" panose="020B0604020202020204" pitchFamily="34" charset="0"/>
            </a:endParaRPr>
          </a:p>
        </p:txBody>
      </p:sp>
      <p:sp>
        <p:nvSpPr>
          <p:cNvPr id="8" name="Freccia a destra 7"/>
          <p:cNvSpPr/>
          <p:nvPr/>
        </p:nvSpPr>
        <p:spPr>
          <a:xfrm rot="5400000">
            <a:off x="2855244" y="3413232"/>
            <a:ext cx="483247" cy="419807"/>
          </a:xfrm>
          <a:prstGeom prst="rightArrow">
            <a:avLst/>
          </a:prstGeom>
          <a:solidFill>
            <a:schemeClr val="accent2">
              <a:alpha val="50000"/>
            </a:schemeClr>
          </a:solidFill>
          <a:ln>
            <a:solidFill>
              <a:schemeClr val="accent2">
                <a:lumMod val="75000"/>
              </a:schemeClr>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de-DE"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43045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38328" y="438912"/>
            <a:ext cx="11548872" cy="646331"/>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it-IT" sz="3600" dirty="0" smtClean="0">
                <a:latin typeface="Arial" panose="020B0604020202020204" pitchFamily="34" charset="0"/>
                <a:cs typeface="Arial" panose="020B0604020202020204" pitchFamily="34" charset="0"/>
              </a:rPr>
              <a:t>	</a:t>
            </a:r>
            <a:r>
              <a:rPr lang="it-IT" sz="3600" b="1" dirty="0" err="1">
                <a:solidFill>
                  <a:schemeClr val="tx1"/>
                </a:solidFill>
                <a:latin typeface="Arial" panose="020B0604020202020204" pitchFamily="34" charset="0"/>
                <a:cs typeface="Arial" panose="020B0604020202020204" pitchFamily="34" charset="0"/>
              </a:rPr>
              <a:t>S</a:t>
            </a:r>
            <a:r>
              <a:rPr lang="it-IT" sz="3600" b="1" dirty="0" err="1" smtClean="0">
                <a:solidFill>
                  <a:schemeClr val="tx1"/>
                </a:solidFill>
                <a:latin typeface="Arial" panose="020B0604020202020204" pitchFamily="34" charset="0"/>
                <a:cs typeface="Arial" panose="020B0604020202020204" pitchFamily="34" charset="0"/>
              </a:rPr>
              <a:t>tudy</a:t>
            </a:r>
            <a:r>
              <a:rPr lang="it-IT" sz="3600" b="1" dirty="0" smtClean="0">
                <a:solidFill>
                  <a:schemeClr val="tx1"/>
                </a:solidFill>
                <a:latin typeface="Arial" panose="020B0604020202020204" pitchFamily="34" charset="0"/>
                <a:cs typeface="Arial" panose="020B0604020202020204" pitchFamily="34" charset="0"/>
              </a:rPr>
              <a:t> design</a:t>
            </a:r>
            <a:endParaRPr lang="de-DE" sz="3600" b="1" dirty="0">
              <a:solidFill>
                <a:schemeClr val="tx1"/>
              </a:solidFill>
              <a:latin typeface="Arial" panose="020B0604020202020204" pitchFamily="34" charset="0"/>
              <a:cs typeface="Arial" panose="020B0604020202020204" pitchFamily="34" charset="0"/>
            </a:endParaRPr>
          </a:p>
        </p:txBody>
      </p:sp>
      <p:sp>
        <p:nvSpPr>
          <p:cNvPr id="10" name="CasellaDiTesto 9"/>
          <p:cNvSpPr txBox="1"/>
          <p:nvPr/>
        </p:nvSpPr>
        <p:spPr>
          <a:xfrm>
            <a:off x="338328" y="1354328"/>
            <a:ext cx="11548872" cy="1323439"/>
          </a:xfrm>
          <a:prstGeom prst="rect">
            <a:avLst/>
          </a:prstGeom>
          <a:noFill/>
        </p:spPr>
        <p:txBody>
          <a:bodyPr wrap="square" rtlCol="0">
            <a:spAutoFit/>
          </a:bodyPr>
          <a:lstStyle/>
          <a:p>
            <a:pPr marL="342900" indent="-342900">
              <a:buFont typeface="Arial" panose="020B0604020202020204" pitchFamily="34" charset="0"/>
              <a:buChar char="•"/>
            </a:pPr>
            <a:r>
              <a:rPr lang="it-IT" sz="2000" b="1" dirty="0" err="1" smtClean="0">
                <a:latin typeface="Arial" panose="020B0604020202020204" pitchFamily="34" charset="0"/>
                <a:cs typeface="Arial" panose="020B0604020202020204" pitchFamily="34" charset="0"/>
              </a:rPr>
              <a:t>Type</a:t>
            </a:r>
            <a:r>
              <a:rPr lang="it-IT" sz="2000" b="1" dirty="0" smtClean="0">
                <a:latin typeface="Arial" panose="020B0604020202020204" pitchFamily="34" charset="0"/>
                <a:cs typeface="Arial" panose="020B0604020202020204" pitchFamily="34" charset="0"/>
              </a:rPr>
              <a:t> of </a:t>
            </a:r>
            <a:r>
              <a:rPr lang="it-IT" sz="2000" b="1" dirty="0" err="1" smtClean="0">
                <a:latin typeface="Arial" panose="020B0604020202020204" pitchFamily="34" charset="0"/>
                <a:cs typeface="Arial" panose="020B0604020202020204" pitchFamily="34" charset="0"/>
              </a:rPr>
              <a:t>study</a:t>
            </a:r>
            <a:r>
              <a:rPr lang="it-IT" sz="2000" b="1" dirty="0" smtClean="0">
                <a:latin typeface="Arial" panose="020B0604020202020204" pitchFamily="34" charset="0"/>
                <a:cs typeface="Arial" panose="020B0604020202020204" pitchFamily="34" charset="0"/>
              </a:rPr>
              <a:t>: </a:t>
            </a:r>
            <a:r>
              <a:rPr lang="it-IT" sz="2000" dirty="0" err="1" smtClean="0">
                <a:latin typeface="Arial" panose="020B0604020202020204" pitchFamily="34" charset="0"/>
                <a:cs typeface="Arial" panose="020B0604020202020204" pitchFamily="34" charset="0"/>
              </a:rPr>
              <a:t>retrospective</a:t>
            </a:r>
            <a:r>
              <a:rPr lang="it-IT" sz="2000" dirty="0" smtClean="0">
                <a:latin typeface="Arial" panose="020B0604020202020204" pitchFamily="34" charset="0"/>
                <a:cs typeface="Arial" panose="020B0604020202020204" pitchFamily="34" charset="0"/>
              </a:rPr>
              <a:t> </a:t>
            </a:r>
            <a:r>
              <a:rPr lang="it-IT" sz="2000" dirty="0" err="1" smtClean="0">
                <a:latin typeface="Arial" panose="020B0604020202020204" pitchFamily="34" charset="0"/>
                <a:cs typeface="Arial" panose="020B0604020202020204" pitchFamily="34" charset="0"/>
              </a:rPr>
              <a:t>multicentric</a:t>
            </a:r>
            <a:r>
              <a:rPr lang="it-IT" sz="2000" dirty="0" smtClean="0">
                <a:latin typeface="Arial" panose="020B0604020202020204" pitchFamily="34" charset="0"/>
                <a:cs typeface="Arial" panose="020B0604020202020204" pitchFamily="34" charset="0"/>
              </a:rPr>
              <a:t> </a:t>
            </a:r>
            <a:r>
              <a:rPr lang="it-IT" sz="2000" dirty="0" err="1" smtClean="0">
                <a:latin typeface="Arial" panose="020B0604020202020204" pitchFamily="34" charset="0"/>
                <a:cs typeface="Arial" panose="020B0604020202020204" pitchFamily="34" charset="0"/>
              </a:rPr>
              <a:t>observational</a:t>
            </a:r>
            <a:r>
              <a:rPr lang="it-IT" sz="2000" dirty="0" smtClean="0">
                <a:latin typeface="Arial" panose="020B0604020202020204" pitchFamily="34" charset="0"/>
                <a:cs typeface="Arial" panose="020B0604020202020204" pitchFamily="34" charset="0"/>
              </a:rPr>
              <a:t> </a:t>
            </a:r>
            <a:r>
              <a:rPr lang="it-IT" sz="2000" dirty="0" err="1">
                <a:latin typeface="Arial" panose="020B0604020202020204" pitchFamily="34" charset="0"/>
                <a:cs typeface="Arial" panose="020B0604020202020204" pitchFamily="34" charset="0"/>
              </a:rPr>
              <a:t>cohort</a:t>
            </a:r>
            <a:r>
              <a:rPr lang="it-IT" sz="2000" dirty="0">
                <a:latin typeface="Arial" panose="020B0604020202020204" pitchFamily="34" charset="0"/>
                <a:cs typeface="Arial" panose="020B0604020202020204" pitchFamily="34" charset="0"/>
              </a:rPr>
              <a:t> </a:t>
            </a:r>
            <a:r>
              <a:rPr lang="it-IT" sz="2000" dirty="0" err="1" smtClean="0">
                <a:latin typeface="Arial" panose="020B0604020202020204" pitchFamily="34" charset="0"/>
                <a:cs typeface="Arial" panose="020B0604020202020204" pitchFamily="34" charset="0"/>
              </a:rPr>
              <a:t>study</a:t>
            </a:r>
            <a:endParaRPr lang="de-DE"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Data source: </a:t>
            </a:r>
            <a:r>
              <a:rPr lang="en-US" sz="2000" dirty="0" smtClean="0">
                <a:latin typeface="Arial" panose="020B0604020202020204" pitchFamily="34" charset="0"/>
                <a:cs typeface="Arial" panose="020B0604020202020204" pitchFamily="34" charset="0"/>
              </a:rPr>
              <a:t>Scientific Registry of Transplant Recipients (SRTR)</a:t>
            </a:r>
          </a:p>
          <a:p>
            <a:pPr marL="342900" indent="-342900">
              <a:buFont typeface="Arial" panose="020B0604020202020204" pitchFamily="34" charset="0"/>
              <a:buChar char="•"/>
            </a:pPr>
            <a:r>
              <a:rPr lang="en-US" sz="2000" b="1" dirty="0">
                <a:latin typeface="Arial" panose="020B0604020202020204" pitchFamily="34" charset="0"/>
                <a:cs typeface="Arial" panose="020B0604020202020204" pitchFamily="34" charset="0"/>
              </a:rPr>
              <a:t>Study period: </a:t>
            </a:r>
            <a:r>
              <a:rPr lang="en-US" sz="2000" dirty="0" smtClean="0">
                <a:latin typeface="Arial" panose="020B0604020202020204" pitchFamily="34" charset="0"/>
                <a:cs typeface="Arial" panose="020B0604020202020204" pitchFamily="34" charset="0"/>
              </a:rPr>
              <a:t>January 1</a:t>
            </a:r>
            <a:r>
              <a:rPr lang="en-US" sz="2000" dirty="0">
                <a:latin typeface="Arial" panose="020B0604020202020204" pitchFamily="34" charset="0"/>
                <a:cs typeface="Arial" panose="020B0604020202020204" pitchFamily="34" charset="0"/>
              </a:rPr>
              <a:t>, 2008 to January 31, </a:t>
            </a:r>
            <a:r>
              <a:rPr lang="en-US" sz="2000" dirty="0" smtClean="0">
                <a:latin typeface="Arial" panose="020B0604020202020204" pitchFamily="34" charset="0"/>
                <a:cs typeface="Arial" panose="020B0604020202020204" pitchFamily="34" charset="0"/>
              </a:rPr>
              <a:t>2018</a:t>
            </a:r>
          </a:p>
          <a:p>
            <a:pPr marL="342900" indent="-34290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Population: </a:t>
            </a:r>
            <a:r>
              <a:rPr lang="en-US" sz="2000" dirty="0" smtClean="0">
                <a:latin typeface="Arial" panose="020B0604020202020204" pitchFamily="34" charset="0"/>
                <a:cs typeface="Arial" panose="020B0604020202020204" pitchFamily="34" charset="0"/>
              </a:rPr>
              <a:t>Liver transplanted patients</a:t>
            </a:r>
          </a:p>
        </p:txBody>
      </p:sp>
      <p:sp>
        <p:nvSpPr>
          <p:cNvPr id="13" name="CasellaDiTesto 12"/>
          <p:cNvSpPr txBox="1"/>
          <p:nvPr/>
        </p:nvSpPr>
        <p:spPr>
          <a:xfrm>
            <a:off x="701294" y="3304140"/>
            <a:ext cx="4796028" cy="2031325"/>
          </a:xfrm>
          <a:prstGeom prst="rect">
            <a:avLst/>
          </a:prstGeom>
          <a:ln w="19050"/>
        </p:spPr>
        <p:style>
          <a:lnRef idx="2">
            <a:schemeClr val="accent2"/>
          </a:lnRef>
          <a:fillRef idx="1">
            <a:schemeClr val="lt1"/>
          </a:fillRef>
          <a:effectRef idx="0">
            <a:schemeClr val="accent2"/>
          </a:effectRef>
          <a:fontRef idx="minor">
            <a:schemeClr val="dk1"/>
          </a:fontRef>
        </p:style>
        <p:txBody>
          <a:bodyPr wrap="square" rtlCol="0">
            <a:spAutoFit/>
          </a:bodyPr>
          <a:lstStyle/>
          <a:p>
            <a:r>
              <a:rPr lang="de-CH" b="1" dirty="0" err="1" smtClean="0">
                <a:solidFill>
                  <a:srgbClr val="C00000"/>
                </a:solidFill>
                <a:latin typeface="Arial" panose="020B0604020202020204" pitchFamily="34" charset="0"/>
                <a:cs typeface="Arial" panose="020B0604020202020204" pitchFamily="34" charset="0"/>
              </a:rPr>
              <a:t>Exclusion</a:t>
            </a:r>
            <a:r>
              <a:rPr lang="de-CH" b="1" dirty="0" smtClean="0">
                <a:solidFill>
                  <a:srgbClr val="C00000"/>
                </a:solidFill>
                <a:latin typeface="Arial" panose="020B0604020202020204" pitchFamily="34" charset="0"/>
                <a:cs typeface="Arial" panose="020B0604020202020204" pitchFamily="34" charset="0"/>
              </a:rPr>
              <a:t> </a:t>
            </a:r>
            <a:r>
              <a:rPr lang="de-CH" b="1" dirty="0" err="1" smtClean="0">
                <a:solidFill>
                  <a:srgbClr val="C00000"/>
                </a:solidFill>
                <a:latin typeface="Arial" panose="020B0604020202020204" pitchFamily="34" charset="0"/>
                <a:cs typeface="Arial" panose="020B0604020202020204" pitchFamily="34" charset="0"/>
              </a:rPr>
              <a:t>criteria</a:t>
            </a:r>
            <a:r>
              <a:rPr lang="de-CH" b="1" dirty="0" smtClean="0">
                <a:solidFill>
                  <a:srgbClr val="C00000"/>
                </a:solidFill>
                <a:latin typeface="Arial" panose="020B0604020202020204" pitchFamily="34" charset="0"/>
                <a:cs typeface="Arial" panose="020B0604020202020204" pitchFamily="34" charset="0"/>
              </a:rPr>
              <a:t>:</a:t>
            </a:r>
          </a:p>
          <a:p>
            <a:endParaRPr lang="de-CH" b="1" dirty="0" smtClean="0">
              <a:solidFill>
                <a:srgbClr val="C00000"/>
              </a:solidFill>
              <a:latin typeface="Arial" panose="020B0604020202020204" pitchFamily="34" charset="0"/>
              <a:cs typeface="Arial" panose="020B0604020202020204" pitchFamily="34" charset="0"/>
            </a:endParaRPr>
          </a:p>
          <a:p>
            <a:pPr marL="285750" indent="-285750">
              <a:buFontTx/>
              <a:buChar char="-"/>
            </a:pPr>
            <a:r>
              <a:rPr lang="de-CH" dirty="0" err="1" smtClean="0">
                <a:latin typeface="Arial" panose="020B0604020202020204" pitchFamily="34" charset="0"/>
                <a:cs typeface="Arial" panose="020B0604020202020204" pitchFamily="34" charset="0"/>
              </a:rPr>
              <a:t>Paediatric</a:t>
            </a:r>
            <a:r>
              <a:rPr lang="de-CH" dirty="0" smtClean="0">
                <a:latin typeface="Arial" panose="020B0604020202020204" pitchFamily="34" charset="0"/>
                <a:cs typeface="Arial" panose="020B0604020202020204" pitchFamily="34" charset="0"/>
              </a:rPr>
              <a:t> </a:t>
            </a:r>
            <a:r>
              <a:rPr lang="de-CH" dirty="0" err="1" smtClean="0">
                <a:latin typeface="Arial" panose="020B0604020202020204" pitchFamily="34" charset="0"/>
                <a:cs typeface="Arial" panose="020B0604020202020204" pitchFamily="34" charset="0"/>
              </a:rPr>
              <a:t>population</a:t>
            </a:r>
            <a:endParaRPr lang="de-CH" dirty="0" smtClean="0">
              <a:latin typeface="Arial" panose="020B0604020202020204" pitchFamily="34" charset="0"/>
              <a:cs typeface="Arial" panose="020B0604020202020204" pitchFamily="34" charset="0"/>
            </a:endParaRPr>
          </a:p>
          <a:p>
            <a:pPr marL="285750" indent="-285750">
              <a:buFontTx/>
              <a:buChar char="-"/>
            </a:pPr>
            <a:r>
              <a:rPr lang="de-CH" dirty="0" smtClean="0">
                <a:latin typeface="Arial" panose="020B0604020202020204" pitchFamily="34" charset="0"/>
                <a:cs typeface="Arial" panose="020B0604020202020204" pitchFamily="34" charset="0"/>
              </a:rPr>
              <a:t>Multi-organ transplant</a:t>
            </a:r>
          </a:p>
          <a:p>
            <a:pPr marL="285750" indent="-285750">
              <a:buFontTx/>
              <a:buChar char="-"/>
            </a:pPr>
            <a:r>
              <a:rPr lang="de-CH" dirty="0" smtClean="0">
                <a:latin typeface="Arial" panose="020B0604020202020204" pitchFamily="34" charset="0"/>
                <a:cs typeface="Arial" panose="020B0604020202020204" pitchFamily="34" charset="0"/>
              </a:rPr>
              <a:t>Living </a:t>
            </a:r>
            <a:r>
              <a:rPr lang="de-CH" dirty="0" err="1" smtClean="0">
                <a:latin typeface="Arial" panose="020B0604020202020204" pitchFamily="34" charset="0"/>
                <a:cs typeface="Arial" panose="020B0604020202020204" pitchFamily="34" charset="0"/>
              </a:rPr>
              <a:t>donor</a:t>
            </a:r>
            <a:endParaRPr lang="de-CH" dirty="0" smtClean="0">
              <a:latin typeface="Arial" panose="020B0604020202020204" pitchFamily="34" charset="0"/>
              <a:cs typeface="Arial" panose="020B0604020202020204" pitchFamily="34" charset="0"/>
            </a:endParaRPr>
          </a:p>
          <a:p>
            <a:pPr marL="285750" indent="-285750">
              <a:buFontTx/>
              <a:buChar char="-"/>
            </a:pPr>
            <a:r>
              <a:rPr lang="de-CH" dirty="0" smtClean="0">
                <a:latin typeface="Arial" panose="020B0604020202020204" pitchFamily="34" charset="0"/>
                <a:cs typeface="Arial" panose="020B0604020202020204" pitchFamily="34" charset="0"/>
              </a:rPr>
              <a:t>Super urgent transplant (UNOS Status 1)</a:t>
            </a:r>
          </a:p>
          <a:p>
            <a:pPr marL="285750" indent="-285750">
              <a:buFontTx/>
              <a:buChar char="-"/>
            </a:pPr>
            <a:r>
              <a:rPr lang="de-CH" dirty="0" smtClean="0">
                <a:latin typeface="Arial" panose="020B0604020202020204" pitchFamily="34" charset="0"/>
                <a:cs typeface="Arial" panose="020B0604020202020204" pitchFamily="34" charset="0"/>
              </a:rPr>
              <a:t>Re-transplant</a:t>
            </a:r>
          </a:p>
        </p:txBody>
      </p:sp>
      <p:sp>
        <p:nvSpPr>
          <p:cNvPr id="61" name="CasellaDiTesto 60"/>
          <p:cNvSpPr txBox="1"/>
          <p:nvPr/>
        </p:nvSpPr>
        <p:spPr>
          <a:xfrm>
            <a:off x="6194044" y="2750141"/>
            <a:ext cx="5002276" cy="3139321"/>
          </a:xfrm>
          <a:prstGeom prst="rect">
            <a:avLst/>
          </a:prstGeom>
          <a:ln w="19050"/>
        </p:spPr>
        <p:style>
          <a:lnRef idx="2">
            <a:schemeClr val="accent2"/>
          </a:lnRef>
          <a:fillRef idx="1">
            <a:schemeClr val="lt1"/>
          </a:fillRef>
          <a:effectRef idx="0">
            <a:schemeClr val="accent2"/>
          </a:effectRef>
          <a:fontRef idx="minor">
            <a:schemeClr val="dk1"/>
          </a:fontRef>
        </p:style>
        <p:txBody>
          <a:bodyPr wrap="square" rtlCol="0">
            <a:spAutoFit/>
          </a:bodyPr>
          <a:lstStyle/>
          <a:p>
            <a:r>
              <a:rPr lang="de-CH" b="1" dirty="0" smtClean="0">
                <a:solidFill>
                  <a:srgbClr val="C00000"/>
                </a:solidFill>
                <a:latin typeface="Arial" panose="020B0604020202020204" pitchFamily="34" charset="0"/>
                <a:cs typeface="Arial" panose="020B0604020202020204" pitchFamily="34" charset="0"/>
              </a:rPr>
              <a:t>Definition </a:t>
            </a:r>
            <a:r>
              <a:rPr lang="de-CH" b="1" dirty="0" err="1" smtClean="0">
                <a:solidFill>
                  <a:srgbClr val="C00000"/>
                </a:solidFill>
                <a:latin typeface="Arial" panose="020B0604020202020204" pitchFamily="34" charset="0"/>
                <a:cs typeface="Arial" panose="020B0604020202020204" pitchFamily="34" charset="0"/>
              </a:rPr>
              <a:t>of</a:t>
            </a:r>
            <a:r>
              <a:rPr lang="de-CH" b="1" dirty="0" smtClean="0">
                <a:solidFill>
                  <a:srgbClr val="C00000"/>
                </a:solidFill>
                <a:latin typeface="Arial" panose="020B0604020202020204" pitchFamily="34" charset="0"/>
                <a:cs typeface="Arial" panose="020B0604020202020204" pitchFamily="34" charset="0"/>
              </a:rPr>
              <a:t> HCV </a:t>
            </a:r>
            <a:r>
              <a:rPr lang="de-CH" b="1" dirty="0" err="1" smtClean="0">
                <a:solidFill>
                  <a:srgbClr val="C00000"/>
                </a:solidFill>
                <a:latin typeface="Arial" panose="020B0604020202020204" pitchFamily="34" charset="0"/>
                <a:cs typeface="Arial" panose="020B0604020202020204" pitchFamily="34" charset="0"/>
              </a:rPr>
              <a:t>status</a:t>
            </a:r>
            <a:r>
              <a:rPr lang="de-CH" b="1" dirty="0" smtClean="0">
                <a:solidFill>
                  <a:srgbClr val="C00000"/>
                </a:solidFill>
                <a:latin typeface="Arial" panose="020B0604020202020204" pitchFamily="34" charset="0"/>
                <a:cs typeface="Arial" panose="020B0604020202020204" pitchFamily="34" charset="0"/>
              </a:rPr>
              <a:t>:</a:t>
            </a:r>
          </a:p>
          <a:p>
            <a:endParaRPr lang="de-CH" b="1" dirty="0" smtClean="0">
              <a:solidFill>
                <a:srgbClr val="C00000"/>
              </a:solidFill>
              <a:latin typeface="Arial" panose="020B0604020202020204" pitchFamily="34" charset="0"/>
              <a:cs typeface="Arial" panose="020B0604020202020204" pitchFamily="34" charset="0"/>
            </a:endParaRPr>
          </a:p>
          <a:p>
            <a:pPr marL="285750" indent="-285750">
              <a:buFontTx/>
              <a:buChar char="-"/>
            </a:pPr>
            <a:r>
              <a:rPr lang="en-US" b="1" dirty="0" smtClean="0">
                <a:solidFill>
                  <a:schemeClr val="accent1">
                    <a:lumMod val="50000"/>
                  </a:schemeClr>
                </a:solidFill>
                <a:latin typeface="Arial" panose="020B0604020202020204" pitchFamily="34" charset="0"/>
                <a:cs typeface="Arial" panose="020B0604020202020204" pitchFamily="34" charset="0"/>
              </a:rPr>
              <a:t>RECIPIENTS (R+)</a:t>
            </a:r>
            <a:r>
              <a:rPr lang="en-US" dirty="0" smtClean="0">
                <a:latin typeface="Arial" panose="020B0604020202020204" pitchFamily="34" charset="0"/>
                <a:cs typeface="Arial" panose="020B0604020202020204" pitchFamily="34" charset="0"/>
              </a:rPr>
              <a:t> with </a:t>
            </a:r>
            <a:r>
              <a:rPr lang="en-US" dirty="0">
                <a:latin typeface="Arial" panose="020B0604020202020204" pitchFamily="34" charset="0"/>
                <a:cs typeface="Arial" panose="020B0604020202020204" pitchFamily="34" charset="0"/>
              </a:rPr>
              <a:t>HCV as a primary or </a:t>
            </a:r>
            <a:r>
              <a:rPr lang="en-US" dirty="0" smtClean="0">
                <a:latin typeface="Arial" panose="020B0604020202020204" pitchFamily="34" charset="0"/>
                <a:cs typeface="Arial" panose="020B0604020202020204" pitchFamily="34" charset="0"/>
              </a:rPr>
              <a:t>secondary transplant </a:t>
            </a:r>
            <a:r>
              <a:rPr lang="en-US" dirty="0">
                <a:latin typeface="Arial" panose="020B0604020202020204" pitchFamily="34" charset="0"/>
                <a:cs typeface="Arial" panose="020B0604020202020204" pitchFamily="34" charset="0"/>
              </a:rPr>
              <a:t>indication were identified. Diagnoses </a:t>
            </a:r>
            <a:r>
              <a:rPr lang="en-US" dirty="0" smtClean="0">
                <a:latin typeface="Arial" panose="020B0604020202020204" pitchFamily="34" charset="0"/>
                <a:cs typeface="Arial" panose="020B0604020202020204" pitchFamily="34" charset="0"/>
              </a:rPr>
              <a:t>were assigned </a:t>
            </a:r>
            <a:r>
              <a:rPr lang="en-US" dirty="0">
                <a:latin typeface="Arial" panose="020B0604020202020204" pitchFamily="34" charset="0"/>
                <a:cs typeface="Arial" panose="020B0604020202020204" pitchFamily="34" charset="0"/>
              </a:rPr>
              <a:t>by transplant centers </a:t>
            </a:r>
            <a:r>
              <a:rPr lang="en-US" u="sng" dirty="0">
                <a:latin typeface="Arial" panose="020B0604020202020204" pitchFamily="34" charset="0"/>
                <a:cs typeface="Arial" panose="020B0604020202020204" pitchFamily="34" charset="0"/>
              </a:rPr>
              <a:t>without </a:t>
            </a:r>
            <a:r>
              <a:rPr lang="en-US" u="sng" dirty="0" smtClean="0">
                <a:latin typeface="Arial" panose="020B0604020202020204" pitchFamily="34" charset="0"/>
                <a:cs typeface="Arial" panose="020B0604020202020204" pitchFamily="34" charset="0"/>
              </a:rPr>
              <a:t>diagnostic </a:t>
            </a:r>
            <a:r>
              <a:rPr lang="en-US" u="sng" dirty="0">
                <a:latin typeface="Arial" panose="020B0604020202020204" pitchFamily="34" charset="0"/>
                <a:cs typeface="Arial" panose="020B0604020202020204" pitchFamily="34" charset="0"/>
              </a:rPr>
              <a:t>or confirmatory </a:t>
            </a:r>
            <a:r>
              <a:rPr lang="en-US" u="sng" dirty="0" smtClean="0">
                <a:latin typeface="Arial" panose="020B0604020202020204" pitchFamily="34" charset="0"/>
                <a:cs typeface="Arial" panose="020B0604020202020204" pitchFamily="34" charset="0"/>
              </a:rPr>
              <a:t>test.</a:t>
            </a:r>
          </a:p>
          <a:p>
            <a:pPr marL="285750" indent="-285750">
              <a:buFontTx/>
              <a:buChar char="-"/>
            </a:pPr>
            <a:endParaRPr lang="en-US" u="sng" dirty="0" smtClean="0">
              <a:latin typeface="Arial" panose="020B0604020202020204" pitchFamily="34" charset="0"/>
              <a:cs typeface="Arial" panose="020B0604020202020204" pitchFamily="34" charset="0"/>
            </a:endParaRPr>
          </a:p>
          <a:p>
            <a:pPr marL="285750" indent="-285750">
              <a:buFontTx/>
              <a:buChar char="-"/>
            </a:pPr>
            <a:r>
              <a:rPr lang="en-US" b="1" dirty="0" smtClean="0">
                <a:solidFill>
                  <a:schemeClr val="accent1">
                    <a:lumMod val="50000"/>
                  </a:schemeClr>
                </a:solidFill>
                <a:latin typeface="Arial" panose="020B0604020202020204" pitchFamily="34" charset="0"/>
                <a:cs typeface="Arial" panose="020B0604020202020204" pitchFamily="34" charset="0"/>
              </a:rPr>
              <a:t>DONORS</a:t>
            </a:r>
            <a:r>
              <a:rPr lang="en-US" dirty="0" smtClean="0">
                <a:latin typeface="Arial" panose="020B0604020202020204" pitchFamily="34" charset="0"/>
                <a:cs typeface="Arial" panose="020B0604020202020204" pitchFamily="34" charset="0"/>
              </a:rPr>
              <a:t> were identify as HCV anti-body positive </a:t>
            </a:r>
            <a:r>
              <a:rPr lang="en-US" b="1" dirty="0" smtClean="0">
                <a:solidFill>
                  <a:schemeClr val="accent1">
                    <a:lumMod val="50000"/>
                  </a:schemeClr>
                </a:solidFill>
                <a:latin typeface="Arial" panose="020B0604020202020204" pitchFamily="34" charset="0"/>
                <a:cs typeface="Arial" panose="020B0604020202020204" pitchFamily="34" charset="0"/>
              </a:rPr>
              <a:t>(</a:t>
            </a:r>
            <a:r>
              <a:rPr lang="en-US" b="1" dirty="0" err="1" smtClean="0">
                <a:solidFill>
                  <a:schemeClr val="accent1">
                    <a:lumMod val="50000"/>
                  </a:schemeClr>
                </a:solidFill>
                <a:latin typeface="Arial" panose="020B0604020202020204" pitchFamily="34" charset="0"/>
                <a:cs typeface="Arial" panose="020B0604020202020204" pitchFamily="34" charset="0"/>
              </a:rPr>
              <a:t>DAb</a:t>
            </a:r>
            <a:r>
              <a:rPr lang="en-US" b="1" dirty="0" smtClean="0">
                <a:solidFill>
                  <a:schemeClr val="accent1">
                    <a:lumMod val="50000"/>
                  </a:schemeClr>
                </a:solidFill>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in the first analysis and in the second as HCV-RNA positive </a:t>
            </a:r>
            <a:r>
              <a:rPr lang="en-US" b="1" dirty="0" smtClean="0">
                <a:solidFill>
                  <a:schemeClr val="accent1">
                    <a:lumMod val="50000"/>
                  </a:schemeClr>
                </a:solidFill>
                <a:latin typeface="Arial" panose="020B0604020202020204" pitchFamily="34" charset="0"/>
                <a:cs typeface="Arial" panose="020B0604020202020204" pitchFamily="34" charset="0"/>
              </a:rPr>
              <a:t>(DNAT+). </a:t>
            </a:r>
          </a:p>
        </p:txBody>
      </p:sp>
    </p:spTree>
    <p:extLst>
      <p:ext uri="{BB962C8B-B14F-4D97-AF65-F5344CB8AC3E}">
        <p14:creationId xmlns:p14="http://schemas.microsoft.com/office/powerpoint/2010/main" val="2741899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38328" y="438912"/>
            <a:ext cx="11548872" cy="646331"/>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it-IT" sz="3600" dirty="0" smtClean="0">
                <a:latin typeface="Arial" panose="020B0604020202020204" pitchFamily="34" charset="0"/>
                <a:cs typeface="Arial" panose="020B0604020202020204" pitchFamily="34" charset="0"/>
              </a:rPr>
              <a:t>	</a:t>
            </a:r>
            <a:r>
              <a:rPr lang="it-IT" sz="3600" b="1" dirty="0" err="1" smtClean="0">
                <a:solidFill>
                  <a:schemeClr val="tx1"/>
                </a:solidFill>
                <a:latin typeface="Arial" panose="020B0604020202020204" pitchFamily="34" charset="0"/>
                <a:cs typeface="Arial" panose="020B0604020202020204" pitchFamily="34" charset="0"/>
              </a:rPr>
              <a:t>Study</a:t>
            </a:r>
            <a:r>
              <a:rPr lang="it-IT" sz="3600" b="1" dirty="0" smtClean="0">
                <a:solidFill>
                  <a:schemeClr val="tx1"/>
                </a:solidFill>
                <a:latin typeface="Arial" panose="020B0604020202020204" pitchFamily="34" charset="0"/>
                <a:cs typeface="Arial" panose="020B0604020202020204" pitchFamily="34" charset="0"/>
              </a:rPr>
              <a:t> </a:t>
            </a:r>
            <a:r>
              <a:rPr lang="it-IT" sz="3600" b="1" dirty="0" err="1" smtClean="0">
                <a:solidFill>
                  <a:schemeClr val="tx1"/>
                </a:solidFill>
                <a:latin typeface="Arial" panose="020B0604020202020204" pitchFamily="34" charset="0"/>
                <a:cs typeface="Arial" panose="020B0604020202020204" pitchFamily="34" charset="0"/>
              </a:rPr>
              <a:t>profile</a:t>
            </a:r>
            <a:endParaRPr lang="de-DE" sz="3600" b="1" dirty="0">
              <a:solidFill>
                <a:schemeClr val="tx1"/>
              </a:solidFill>
              <a:latin typeface="Arial" panose="020B0604020202020204" pitchFamily="34" charset="0"/>
              <a:cs typeface="Arial" panose="020B0604020202020204" pitchFamily="34" charset="0"/>
            </a:endParaRPr>
          </a:p>
        </p:txBody>
      </p:sp>
      <p:grpSp>
        <p:nvGrpSpPr>
          <p:cNvPr id="30" name="Gruppo 29"/>
          <p:cNvGrpSpPr/>
          <p:nvPr/>
        </p:nvGrpSpPr>
        <p:grpSpPr>
          <a:xfrm>
            <a:off x="889361" y="1899190"/>
            <a:ext cx="4804957" cy="2991310"/>
            <a:chOff x="338328" y="2612422"/>
            <a:chExt cx="4804957" cy="2991310"/>
          </a:xfrm>
        </p:grpSpPr>
        <p:grpSp>
          <p:nvGrpSpPr>
            <p:cNvPr id="7" name="Gruppo 6"/>
            <p:cNvGrpSpPr/>
            <p:nvPr/>
          </p:nvGrpSpPr>
          <p:grpSpPr>
            <a:xfrm>
              <a:off x="338328" y="2613684"/>
              <a:ext cx="1106424" cy="557784"/>
              <a:chOff x="768096" y="2916936"/>
              <a:chExt cx="1106424" cy="557784"/>
            </a:xfrm>
          </p:grpSpPr>
          <p:sp>
            <p:nvSpPr>
              <p:cNvPr id="3" name="Rettangolo arrotondato 2"/>
              <p:cNvSpPr/>
              <p:nvPr/>
            </p:nvSpPr>
            <p:spPr>
              <a:xfrm>
                <a:off x="768096" y="2916936"/>
                <a:ext cx="1106424" cy="557784"/>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de-DE"/>
              </a:p>
            </p:txBody>
          </p:sp>
          <p:sp>
            <p:nvSpPr>
              <p:cNvPr id="5" name="Rettangolo 4"/>
              <p:cNvSpPr/>
              <p:nvPr/>
            </p:nvSpPr>
            <p:spPr>
              <a:xfrm>
                <a:off x="768096" y="3011162"/>
                <a:ext cx="1075937" cy="369332"/>
              </a:xfrm>
              <a:prstGeom prst="rect">
                <a:avLst/>
              </a:prstGeom>
            </p:spPr>
            <p:txBody>
              <a:bodyPr wrap="none">
                <a:spAutoFit/>
              </a:bodyPr>
              <a:lstStyle/>
              <a:p>
                <a:pPr algn="ctr"/>
                <a:r>
                  <a:rPr lang="it-IT" dirty="0" err="1">
                    <a:latin typeface="Arial" panose="020B0604020202020204" pitchFamily="34" charset="0"/>
                    <a:cs typeface="Arial" panose="020B0604020202020204" pitchFamily="34" charset="0"/>
                  </a:rPr>
                  <a:t>DAb</a:t>
                </a:r>
                <a:r>
                  <a:rPr lang="it-IT" dirty="0">
                    <a:latin typeface="Arial" panose="020B0604020202020204" pitchFamily="34" charset="0"/>
                    <a:cs typeface="Arial" panose="020B0604020202020204" pitchFamily="34" charset="0"/>
                  </a:rPr>
                  <a:t>-/R+</a:t>
                </a:r>
                <a:endParaRPr lang="de-DE" dirty="0">
                  <a:latin typeface="Arial" panose="020B0604020202020204" pitchFamily="34" charset="0"/>
                  <a:cs typeface="Arial" panose="020B0604020202020204" pitchFamily="34" charset="0"/>
                </a:endParaRPr>
              </a:p>
            </p:txBody>
          </p:sp>
        </p:grpSp>
        <p:grpSp>
          <p:nvGrpSpPr>
            <p:cNvPr id="69" name="Gruppo 68"/>
            <p:cNvGrpSpPr/>
            <p:nvPr/>
          </p:nvGrpSpPr>
          <p:grpSpPr>
            <a:xfrm>
              <a:off x="4036861" y="2612422"/>
              <a:ext cx="1106424" cy="557784"/>
              <a:chOff x="768096" y="2916936"/>
              <a:chExt cx="1106424" cy="557784"/>
            </a:xfrm>
            <a:solidFill>
              <a:schemeClr val="accent2">
                <a:lumMod val="40000"/>
                <a:lumOff val="60000"/>
              </a:schemeClr>
            </a:solidFill>
          </p:grpSpPr>
          <p:sp>
            <p:nvSpPr>
              <p:cNvPr id="70" name="Rettangolo arrotondato 69"/>
              <p:cNvSpPr/>
              <p:nvPr/>
            </p:nvSpPr>
            <p:spPr>
              <a:xfrm>
                <a:off x="768096" y="2916936"/>
                <a:ext cx="1106424" cy="557784"/>
              </a:xfrm>
              <a:prstGeom prst="roundRect">
                <a:avLst/>
              </a:prstGeom>
              <a:grp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de-DE"/>
              </a:p>
            </p:txBody>
          </p:sp>
          <p:sp>
            <p:nvSpPr>
              <p:cNvPr id="71" name="Rettangolo 70"/>
              <p:cNvSpPr/>
              <p:nvPr/>
            </p:nvSpPr>
            <p:spPr>
              <a:xfrm>
                <a:off x="786384" y="3011162"/>
                <a:ext cx="1075937" cy="369332"/>
              </a:xfrm>
              <a:prstGeom prst="rect">
                <a:avLst/>
              </a:prstGeom>
              <a:grpFill/>
            </p:spPr>
            <p:txBody>
              <a:bodyPr wrap="none">
                <a:spAutoFit/>
              </a:bodyPr>
              <a:lstStyle/>
              <a:p>
                <a:pPr algn="ctr"/>
                <a:r>
                  <a:rPr lang="it-IT" dirty="0" err="1" smtClean="0">
                    <a:latin typeface="Arial" panose="020B0604020202020204" pitchFamily="34" charset="0"/>
                    <a:cs typeface="Arial" panose="020B0604020202020204" pitchFamily="34" charset="0"/>
                  </a:rPr>
                  <a:t>DAb</a:t>
                </a:r>
                <a:r>
                  <a:rPr lang="it-IT" dirty="0" smtClean="0">
                    <a:latin typeface="Arial" panose="020B0604020202020204" pitchFamily="34" charset="0"/>
                    <a:cs typeface="Arial" panose="020B0604020202020204" pitchFamily="34" charset="0"/>
                  </a:rPr>
                  <a:t>+/R-</a:t>
                </a:r>
                <a:endParaRPr lang="de-DE" dirty="0">
                  <a:latin typeface="Arial" panose="020B0604020202020204" pitchFamily="34" charset="0"/>
                  <a:cs typeface="Arial" panose="020B0604020202020204" pitchFamily="34" charset="0"/>
                </a:endParaRPr>
              </a:p>
            </p:txBody>
          </p:sp>
        </p:grpSp>
        <p:grpSp>
          <p:nvGrpSpPr>
            <p:cNvPr id="72" name="Gruppo 71"/>
            <p:cNvGrpSpPr/>
            <p:nvPr/>
          </p:nvGrpSpPr>
          <p:grpSpPr>
            <a:xfrm>
              <a:off x="2782824" y="2612422"/>
              <a:ext cx="1135278" cy="557784"/>
              <a:chOff x="739242" y="2916936"/>
              <a:chExt cx="1135278" cy="557784"/>
            </a:xfrm>
          </p:grpSpPr>
          <p:sp>
            <p:nvSpPr>
              <p:cNvPr id="73" name="Rettangolo arrotondato 72"/>
              <p:cNvSpPr/>
              <p:nvPr/>
            </p:nvSpPr>
            <p:spPr>
              <a:xfrm>
                <a:off x="768096" y="2916936"/>
                <a:ext cx="1106424" cy="557784"/>
              </a:xfrm>
              <a:prstGeom prst="roundRect">
                <a:avLst/>
              </a:prstGeom>
              <a:solidFill>
                <a:schemeClr val="accent2">
                  <a:lumMod val="40000"/>
                  <a:lumOff val="60000"/>
                </a:schemeClr>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de-DE"/>
              </a:p>
            </p:txBody>
          </p:sp>
          <p:sp>
            <p:nvSpPr>
              <p:cNvPr id="75" name="Rettangolo 74"/>
              <p:cNvSpPr/>
              <p:nvPr/>
            </p:nvSpPr>
            <p:spPr>
              <a:xfrm>
                <a:off x="739242" y="3011162"/>
                <a:ext cx="1133645" cy="369332"/>
              </a:xfrm>
              <a:prstGeom prst="rect">
                <a:avLst/>
              </a:prstGeom>
            </p:spPr>
            <p:txBody>
              <a:bodyPr wrap="none">
                <a:spAutoFit/>
              </a:bodyPr>
              <a:lstStyle/>
              <a:p>
                <a:pPr algn="ctr"/>
                <a:r>
                  <a:rPr lang="it-IT" dirty="0" err="1" smtClean="0">
                    <a:latin typeface="Arial" panose="020B0604020202020204" pitchFamily="34" charset="0"/>
                    <a:cs typeface="Arial" panose="020B0604020202020204" pitchFamily="34" charset="0"/>
                  </a:rPr>
                  <a:t>DAb</a:t>
                </a:r>
                <a:r>
                  <a:rPr lang="it-IT" dirty="0" smtClean="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a:t>
                </a:r>
                <a:endParaRPr lang="de-DE" dirty="0">
                  <a:latin typeface="Arial" panose="020B0604020202020204" pitchFamily="34" charset="0"/>
                  <a:cs typeface="Arial" panose="020B0604020202020204" pitchFamily="34" charset="0"/>
                </a:endParaRPr>
              </a:p>
            </p:txBody>
          </p:sp>
        </p:grpSp>
        <p:grpSp>
          <p:nvGrpSpPr>
            <p:cNvPr id="76" name="Gruppo 75"/>
            <p:cNvGrpSpPr/>
            <p:nvPr/>
          </p:nvGrpSpPr>
          <p:grpSpPr>
            <a:xfrm>
              <a:off x="1560576" y="2612422"/>
              <a:ext cx="1106424" cy="557784"/>
              <a:chOff x="768096" y="2916936"/>
              <a:chExt cx="1106424" cy="557784"/>
            </a:xfrm>
          </p:grpSpPr>
          <p:sp>
            <p:nvSpPr>
              <p:cNvPr id="80" name="Rettangolo arrotondato 79"/>
              <p:cNvSpPr/>
              <p:nvPr/>
            </p:nvSpPr>
            <p:spPr>
              <a:xfrm>
                <a:off x="768096" y="2916936"/>
                <a:ext cx="1106424" cy="557784"/>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de-DE"/>
              </a:p>
            </p:txBody>
          </p:sp>
          <p:sp>
            <p:nvSpPr>
              <p:cNvPr id="82" name="Rettangolo 81"/>
              <p:cNvSpPr/>
              <p:nvPr/>
            </p:nvSpPr>
            <p:spPr>
              <a:xfrm>
                <a:off x="796951" y="3011162"/>
                <a:ext cx="1018228" cy="369332"/>
              </a:xfrm>
              <a:prstGeom prst="rect">
                <a:avLst/>
              </a:prstGeom>
            </p:spPr>
            <p:txBody>
              <a:bodyPr wrap="none">
                <a:spAutoFit/>
              </a:bodyPr>
              <a:lstStyle/>
              <a:p>
                <a:pPr algn="ctr"/>
                <a:r>
                  <a:rPr lang="it-IT" dirty="0" err="1">
                    <a:latin typeface="Arial" panose="020B0604020202020204" pitchFamily="34" charset="0"/>
                    <a:cs typeface="Arial" panose="020B0604020202020204" pitchFamily="34" charset="0"/>
                  </a:rPr>
                  <a:t>DAb</a:t>
                </a:r>
                <a:r>
                  <a:rPr lang="it-IT" dirty="0">
                    <a:latin typeface="Arial" panose="020B0604020202020204" pitchFamily="34" charset="0"/>
                    <a:cs typeface="Arial" panose="020B0604020202020204" pitchFamily="34" charset="0"/>
                  </a:rPr>
                  <a:t>-/</a:t>
                </a:r>
                <a:r>
                  <a:rPr lang="it-IT" dirty="0" smtClean="0">
                    <a:latin typeface="Arial" panose="020B0604020202020204" pitchFamily="34" charset="0"/>
                    <a:cs typeface="Arial" panose="020B0604020202020204" pitchFamily="34" charset="0"/>
                  </a:rPr>
                  <a:t>R-</a:t>
                </a:r>
                <a:endParaRPr lang="de-DE" dirty="0">
                  <a:latin typeface="Arial" panose="020B0604020202020204" pitchFamily="34" charset="0"/>
                  <a:cs typeface="Arial" panose="020B0604020202020204" pitchFamily="34" charset="0"/>
                </a:endParaRPr>
              </a:p>
            </p:txBody>
          </p:sp>
        </p:grpSp>
        <p:grpSp>
          <p:nvGrpSpPr>
            <p:cNvPr id="28" name="Gruppo 27"/>
            <p:cNvGrpSpPr/>
            <p:nvPr/>
          </p:nvGrpSpPr>
          <p:grpSpPr>
            <a:xfrm>
              <a:off x="876296" y="3346704"/>
              <a:ext cx="3700276" cy="1546463"/>
              <a:chOff x="876296" y="3346704"/>
              <a:chExt cx="3700276" cy="1546463"/>
            </a:xfrm>
          </p:grpSpPr>
          <p:grpSp>
            <p:nvGrpSpPr>
              <p:cNvPr id="12" name="Gruppo 11"/>
              <p:cNvGrpSpPr/>
              <p:nvPr/>
            </p:nvGrpSpPr>
            <p:grpSpPr>
              <a:xfrm>
                <a:off x="876296" y="3346704"/>
                <a:ext cx="3700276" cy="359582"/>
                <a:chOff x="876296" y="3346704"/>
                <a:chExt cx="3700276" cy="359582"/>
              </a:xfrm>
            </p:grpSpPr>
            <p:cxnSp>
              <p:nvCxnSpPr>
                <p:cNvPr id="9" name="Connettore diritto 8"/>
                <p:cNvCxnSpPr/>
                <p:nvPr/>
              </p:nvCxnSpPr>
              <p:spPr>
                <a:xfrm>
                  <a:off x="876296" y="3694176"/>
                  <a:ext cx="3698533" cy="9144"/>
                </a:xfrm>
                <a:prstGeom prst="line">
                  <a:avLst/>
                </a:prstGeom>
              </p:spPr>
              <p:style>
                <a:lnRef idx="1">
                  <a:schemeClr val="accent2"/>
                </a:lnRef>
                <a:fillRef idx="0">
                  <a:schemeClr val="accent2"/>
                </a:fillRef>
                <a:effectRef idx="0">
                  <a:schemeClr val="accent2"/>
                </a:effectRef>
                <a:fontRef idx="minor">
                  <a:schemeClr val="tx1"/>
                </a:fontRef>
              </p:style>
            </p:cxnSp>
            <p:cxnSp>
              <p:nvCxnSpPr>
                <p:cNvPr id="11" name="Connettore diritto 10"/>
                <p:cNvCxnSpPr/>
                <p:nvPr/>
              </p:nvCxnSpPr>
              <p:spPr>
                <a:xfrm>
                  <a:off x="879014" y="3346704"/>
                  <a:ext cx="0" cy="347472"/>
                </a:xfrm>
                <a:prstGeom prst="line">
                  <a:avLst/>
                </a:prstGeom>
              </p:spPr>
              <p:style>
                <a:lnRef idx="1">
                  <a:schemeClr val="accent2"/>
                </a:lnRef>
                <a:fillRef idx="0">
                  <a:schemeClr val="accent2"/>
                </a:fillRef>
                <a:effectRef idx="0">
                  <a:schemeClr val="accent2"/>
                </a:effectRef>
                <a:fontRef idx="minor">
                  <a:schemeClr val="tx1"/>
                </a:fontRef>
              </p:style>
            </p:cxnSp>
            <p:cxnSp>
              <p:nvCxnSpPr>
                <p:cNvPr id="83" name="Connettore diritto 82"/>
                <p:cNvCxnSpPr/>
                <p:nvPr/>
              </p:nvCxnSpPr>
              <p:spPr>
                <a:xfrm>
                  <a:off x="2089861" y="3348792"/>
                  <a:ext cx="0" cy="347472"/>
                </a:xfrm>
                <a:prstGeom prst="line">
                  <a:avLst/>
                </a:prstGeom>
              </p:spPr>
              <p:style>
                <a:lnRef idx="1">
                  <a:schemeClr val="accent2"/>
                </a:lnRef>
                <a:fillRef idx="0">
                  <a:schemeClr val="accent2"/>
                </a:fillRef>
                <a:effectRef idx="0">
                  <a:schemeClr val="accent2"/>
                </a:effectRef>
                <a:fontRef idx="minor">
                  <a:schemeClr val="tx1"/>
                </a:fontRef>
              </p:style>
            </p:cxnSp>
            <p:cxnSp>
              <p:nvCxnSpPr>
                <p:cNvPr id="84" name="Connettore diritto 83"/>
                <p:cNvCxnSpPr/>
                <p:nvPr/>
              </p:nvCxnSpPr>
              <p:spPr>
                <a:xfrm>
                  <a:off x="3332023" y="3357143"/>
                  <a:ext cx="0" cy="347472"/>
                </a:xfrm>
                <a:prstGeom prst="line">
                  <a:avLst/>
                </a:prstGeom>
              </p:spPr>
              <p:style>
                <a:lnRef idx="1">
                  <a:schemeClr val="accent2"/>
                </a:lnRef>
                <a:fillRef idx="0">
                  <a:schemeClr val="accent2"/>
                </a:fillRef>
                <a:effectRef idx="0">
                  <a:schemeClr val="accent2"/>
                </a:effectRef>
                <a:fontRef idx="minor">
                  <a:schemeClr val="tx1"/>
                </a:fontRef>
              </p:style>
            </p:cxnSp>
            <p:cxnSp>
              <p:nvCxnSpPr>
                <p:cNvPr id="85" name="Connettore diritto 84"/>
                <p:cNvCxnSpPr/>
                <p:nvPr/>
              </p:nvCxnSpPr>
              <p:spPr>
                <a:xfrm>
                  <a:off x="4576572" y="3358814"/>
                  <a:ext cx="0" cy="347472"/>
                </a:xfrm>
                <a:prstGeom prst="line">
                  <a:avLst/>
                </a:prstGeom>
              </p:spPr>
              <p:style>
                <a:lnRef idx="1">
                  <a:schemeClr val="accent2"/>
                </a:lnRef>
                <a:fillRef idx="0">
                  <a:schemeClr val="accent2"/>
                </a:fillRef>
                <a:effectRef idx="0">
                  <a:schemeClr val="accent2"/>
                </a:effectRef>
                <a:fontRef idx="minor">
                  <a:schemeClr val="tx1"/>
                </a:fontRef>
              </p:style>
            </p:cxnSp>
          </p:grpSp>
          <p:cxnSp>
            <p:nvCxnSpPr>
              <p:cNvPr id="14" name="Connettore diritto 13"/>
              <p:cNvCxnSpPr/>
              <p:nvPr/>
            </p:nvCxnSpPr>
            <p:spPr>
              <a:xfrm>
                <a:off x="2722694" y="3703320"/>
                <a:ext cx="0" cy="839244"/>
              </a:xfrm>
              <a:prstGeom prst="line">
                <a:avLst/>
              </a:prstGeom>
            </p:spPr>
            <p:style>
              <a:lnRef idx="1">
                <a:schemeClr val="accent2"/>
              </a:lnRef>
              <a:fillRef idx="0">
                <a:schemeClr val="accent2"/>
              </a:fillRef>
              <a:effectRef idx="0">
                <a:schemeClr val="accent2"/>
              </a:effectRef>
              <a:fontRef idx="minor">
                <a:schemeClr val="tx1"/>
              </a:fontRef>
            </p:style>
          </p:cxnSp>
          <p:cxnSp>
            <p:nvCxnSpPr>
              <p:cNvPr id="86" name="Connettore diritto 85"/>
              <p:cNvCxnSpPr/>
              <p:nvPr/>
            </p:nvCxnSpPr>
            <p:spPr>
              <a:xfrm>
                <a:off x="2134771" y="4545695"/>
                <a:ext cx="0" cy="347472"/>
              </a:xfrm>
              <a:prstGeom prst="line">
                <a:avLst/>
              </a:prstGeom>
            </p:spPr>
            <p:style>
              <a:lnRef idx="1">
                <a:schemeClr val="accent2"/>
              </a:lnRef>
              <a:fillRef idx="0">
                <a:schemeClr val="accent2"/>
              </a:fillRef>
              <a:effectRef idx="0">
                <a:schemeClr val="accent2"/>
              </a:effectRef>
              <a:fontRef idx="minor">
                <a:schemeClr val="tx1"/>
              </a:fontRef>
            </p:style>
          </p:cxnSp>
          <p:cxnSp>
            <p:nvCxnSpPr>
              <p:cNvPr id="87" name="Connettore diritto 86"/>
              <p:cNvCxnSpPr/>
              <p:nvPr/>
            </p:nvCxnSpPr>
            <p:spPr>
              <a:xfrm>
                <a:off x="3314336" y="4539432"/>
                <a:ext cx="0" cy="347472"/>
              </a:xfrm>
              <a:prstGeom prst="line">
                <a:avLst/>
              </a:prstGeom>
            </p:spPr>
            <p:style>
              <a:lnRef idx="1">
                <a:schemeClr val="accent2"/>
              </a:lnRef>
              <a:fillRef idx="0">
                <a:schemeClr val="accent2"/>
              </a:fillRef>
              <a:effectRef idx="0">
                <a:schemeClr val="accent2"/>
              </a:effectRef>
              <a:fontRef idx="minor">
                <a:schemeClr val="tx1"/>
              </a:fontRef>
            </p:style>
          </p:cxnSp>
          <p:cxnSp>
            <p:nvCxnSpPr>
              <p:cNvPr id="26" name="Connettore diritto 25"/>
              <p:cNvCxnSpPr/>
              <p:nvPr/>
            </p:nvCxnSpPr>
            <p:spPr>
              <a:xfrm flipV="1">
                <a:off x="2136787" y="4539432"/>
                <a:ext cx="1177549" cy="6263"/>
              </a:xfrm>
              <a:prstGeom prst="line">
                <a:avLst/>
              </a:prstGeom>
            </p:spPr>
            <p:style>
              <a:lnRef idx="1">
                <a:schemeClr val="accent2"/>
              </a:lnRef>
              <a:fillRef idx="0">
                <a:schemeClr val="accent2"/>
              </a:fillRef>
              <a:effectRef idx="0">
                <a:schemeClr val="accent2"/>
              </a:effectRef>
              <a:fontRef idx="minor">
                <a:schemeClr val="tx1"/>
              </a:fontRef>
            </p:style>
          </p:cxnSp>
        </p:grpSp>
        <p:sp>
          <p:nvSpPr>
            <p:cNvPr id="94" name="Rettangolo arrotondato 93"/>
            <p:cNvSpPr/>
            <p:nvPr/>
          </p:nvSpPr>
          <p:spPr>
            <a:xfrm>
              <a:off x="490378" y="4912582"/>
              <a:ext cx="1644393" cy="691150"/>
            </a:xfrm>
            <a:prstGeom prst="roundRect">
              <a:avLst/>
            </a:prstGeom>
            <a:solidFill>
              <a:schemeClr val="accent2">
                <a:lumMod val="60000"/>
                <a:lumOff val="40000"/>
              </a:schemeClr>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de-DE"/>
            </a:p>
          </p:txBody>
        </p:sp>
        <p:sp>
          <p:nvSpPr>
            <p:cNvPr id="96" name="Rettangolo arrotondato 95"/>
            <p:cNvSpPr/>
            <p:nvPr/>
          </p:nvSpPr>
          <p:spPr>
            <a:xfrm>
              <a:off x="3314336" y="4912582"/>
              <a:ext cx="1644393" cy="691150"/>
            </a:xfrm>
            <a:prstGeom prst="roundRect">
              <a:avLst/>
            </a:prstGeom>
            <a:solidFill>
              <a:schemeClr val="accent2">
                <a:lumMod val="60000"/>
                <a:lumOff val="40000"/>
              </a:schemeClr>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de-DE"/>
            </a:p>
          </p:txBody>
        </p:sp>
        <p:sp>
          <p:nvSpPr>
            <p:cNvPr id="97" name="Rettangolo 96"/>
            <p:cNvSpPr/>
            <p:nvPr/>
          </p:nvSpPr>
          <p:spPr>
            <a:xfrm>
              <a:off x="542500" y="5000339"/>
              <a:ext cx="1558440" cy="530915"/>
            </a:xfrm>
            <a:prstGeom prst="rect">
              <a:avLst/>
            </a:prstGeom>
          </p:spPr>
          <p:txBody>
            <a:bodyPr wrap="none">
              <a:spAutoFit/>
            </a:bodyPr>
            <a:lstStyle/>
            <a:p>
              <a:pPr algn="ctr"/>
              <a:r>
                <a:rPr lang="it-IT" dirty="0" err="1" smtClean="0">
                  <a:latin typeface="Arial" panose="020B0604020202020204" pitchFamily="34" charset="0"/>
                  <a:cs typeface="Arial" panose="020B0604020202020204" pitchFamily="34" charset="0"/>
                </a:rPr>
                <a:t>Pre</a:t>
              </a:r>
              <a:r>
                <a:rPr lang="it-IT" dirty="0" smtClean="0">
                  <a:latin typeface="Arial" panose="020B0604020202020204" pitchFamily="34" charset="0"/>
                  <a:cs typeface="Arial" panose="020B0604020202020204" pitchFamily="34" charset="0"/>
                </a:rPr>
                <a:t>-DAA era</a:t>
              </a:r>
            </a:p>
            <a:p>
              <a:pPr algn="ctr"/>
              <a:r>
                <a:rPr lang="it-IT" sz="1050" dirty="0" smtClean="0">
                  <a:latin typeface="Arial" panose="020B0604020202020204" pitchFamily="34" charset="0"/>
                  <a:cs typeface="Arial" panose="020B0604020202020204" pitchFamily="34" charset="0"/>
                </a:rPr>
                <a:t>(</a:t>
              </a:r>
              <a:r>
                <a:rPr lang="it-IT" sz="1050" dirty="0" err="1" smtClean="0">
                  <a:latin typeface="Arial" panose="020B0604020202020204" pitchFamily="34" charset="0"/>
                  <a:cs typeface="Arial" panose="020B0604020202020204" pitchFamily="34" charset="0"/>
                </a:rPr>
                <a:t>Jan</a:t>
              </a:r>
              <a:r>
                <a:rPr lang="it-IT" sz="1050" dirty="0" smtClean="0">
                  <a:latin typeface="Arial" panose="020B0604020202020204" pitchFamily="34" charset="0"/>
                  <a:cs typeface="Arial" panose="020B0604020202020204" pitchFamily="34" charset="0"/>
                </a:rPr>
                <a:t> 2008 – </a:t>
              </a:r>
              <a:r>
                <a:rPr lang="it-IT" sz="1050" dirty="0" err="1" smtClean="0">
                  <a:latin typeface="Arial" panose="020B0604020202020204" pitchFamily="34" charset="0"/>
                  <a:cs typeface="Arial" panose="020B0604020202020204" pitchFamily="34" charset="0"/>
                </a:rPr>
                <a:t>Nov</a:t>
              </a:r>
              <a:r>
                <a:rPr lang="it-IT" sz="1050" dirty="0" smtClean="0">
                  <a:latin typeface="Arial" panose="020B0604020202020204" pitchFamily="34" charset="0"/>
                  <a:cs typeface="Arial" panose="020B0604020202020204" pitchFamily="34" charset="0"/>
                </a:rPr>
                <a:t> 2013)</a:t>
              </a:r>
              <a:endParaRPr lang="de-DE" sz="1050" dirty="0">
                <a:latin typeface="Arial" panose="020B0604020202020204" pitchFamily="34" charset="0"/>
                <a:cs typeface="Arial" panose="020B0604020202020204" pitchFamily="34" charset="0"/>
              </a:endParaRPr>
            </a:p>
          </p:txBody>
        </p:sp>
        <p:sp>
          <p:nvSpPr>
            <p:cNvPr id="98" name="Rettangolo 97"/>
            <p:cNvSpPr/>
            <p:nvPr/>
          </p:nvSpPr>
          <p:spPr>
            <a:xfrm>
              <a:off x="3345324" y="5014865"/>
              <a:ext cx="1582549" cy="530915"/>
            </a:xfrm>
            <a:prstGeom prst="rect">
              <a:avLst/>
            </a:prstGeom>
          </p:spPr>
          <p:txBody>
            <a:bodyPr wrap="none">
              <a:spAutoFit/>
            </a:bodyPr>
            <a:lstStyle/>
            <a:p>
              <a:pPr algn="ctr"/>
              <a:r>
                <a:rPr lang="it-IT" dirty="0" smtClean="0">
                  <a:latin typeface="Arial" panose="020B0604020202020204" pitchFamily="34" charset="0"/>
                  <a:cs typeface="Arial" panose="020B0604020202020204" pitchFamily="34" charset="0"/>
                </a:rPr>
                <a:t>Post-DAA era</a:t>
              </a:r>
            </a:p>
            <a:p>
              <a:pPr algn="ctr"/>
              <a:r>
                <a:rPr lang="de-CH" sz="1050" dirty="0" smtClean="0">
                  <a:latin typeface="Arial" panose="020B0604020202020204" pitchFamily="34" charset="0"/>
                  <a:cs typeface="Arial" panose="020B0604020202020204" pitchFamily="34" charset="0"/>
                </a:rPr>
                <a:t>(</a:t>
              </a:r>
              <a:r>
                <a:rPr lang="de-CH" sz="1050" dirty="0" err="1" smtClean="0">
                  <a:latin typeface="Arial" panose="020B0604020202020204" pitchFamily="34" charset="0"/>
                  <a:cs typeface="Arial" panose="020B0604020202020204" pitchFamily="34" charset="0"/>
                </a:rPr>
                <a:t>Dec</a:t>
              </a:r>
              <a:r>
                <a:rPr lang="de-CH" sz="1050" dirty="0" smtClean="0">
                  <a:latin typeface="Arial" panose="020B0604020202020204" pitchFamily="34" charset="0"/>
                  <a:cs typeface="Arial" panose="020B0604020202020204" pitchFamily="34" charset="0"/>
                </a:rPr>
                <a:t> 2013 – Jan 2018)</a:t>
              </a:r>
              <a:endParaRPr lang="de-DE" sz="1050" dirty="0">
                <a:latin typeface="Arial" panose="020B0604020202020204" pitchFamily="34" charset="0"/>
                <a:cs typeface="Arial" panose="020B0604020202020204" pitchFamily="34" charset="0"/>
              </a:endParaRPr>
            </a:p>
          </p:txBody>
        </p:sp>
      </p:grpSp>
      <p:sp>
        <p:nvSpPr>
          <p:cNvPr id="29" name="Rettangolo 28"/>
          <p:cNvSpPr/>
          <p:nvPr/>
        </p:nvSpPr>
        <p:spPr>
          <a:xfrm>
            <a:off x="1581549" y="1263829"/>
            <a:ext cx="3420582" cy="369332"/>
          </a:xfrm>
          <a:prstGeom prst="rect">
            <a:avLst/>
          </a:prstGeom>
        </p:spPr>
        <p:txBody>
          <a:bodyPr wrap="square">
            <a:spAutoFit/>
          </a:bodyPr>
          <a:lstStyle/>
          <a:p>
            <a:pPr algn="ctr"/>
            <a:r>
              <a:rPr lang="it-IT" b="1" dirty="0">
                <a:solidFill>
                  <a:srgbClr val="C00000"/>
                </a:solidFill>
                <a:latin typeface="Arial" panose="020B0604020202020204" pitchFamily="34" charset="0"/>
                <a:cs typeface="Arial" panose="020B0604020202020204" pitchFamily="34" charset="0"/>
              </a:rPr>
              <a:t>HCV </a:t>
            </a:r>
            <a:r>
              <a:rPr lang="it-IT" b="1" dirty="0" err="1" smtClean="0">
                <a:solidFill>
                  <a:srgbClr val="C00000"/>
                </a:solidFill>
                <a:latin typeface="Arial" panose="020B0604020202020204" pitchFamily="34" charset="0"/>
                <a:cs typeface="Arial" panose="020B0604020202020204" pitchFamily="34" charset="0"/>
              </a:rPr>
              <a:t>antibody</a:t>
            </a:r>
            <a:r>
              <a:rPr lang="it-IT" b="1" dirty="0" smtClean="0">
                <a:solidFill>
                  <a:srgbClr val="C00000"/>
                </a:solidFill>
                <a:latin typeface="Arial" panose="020B0604020202020204" pitchFamily="34" charset="0"/>
                <a:cs typeface="Arial" panose="020B0604020202020204" pitchFamily="34" charset="0"/>
              </a:rPr>
              <a:t> </a:t>
            </a:r>
            <a:r>
              <a:rPr lang="it-IT" b="1" dirty="0" err="1" smtClean="0">
                <a:solidFill>
                  <a:srgbClr val="C00000"/>
                </a:solidFill>
                <a:latin typeface="Arial" panose="020B0604020202020204" pitchFamily="34" charset="0"/>
                <a:cs typeface="Arial" panose="020B0604020202020204" pitchFamily="34" charset="0"/>
              </a:rPr>
              <a:t>donors</a:t>
            </a:r>
            <a:r>
              <a:rPr lang="it-IT" b="1" dirty="0" smtClean="0">
                <a:solidFill>
                  <a:srgbClr val="C00000"/>
                </a:solidFill>
                <a:latin typeface="Arial" panose="020B0604020202020204" pitchFamily="34" charset="0"/>
                <a:cs typeface="Arial" panose="020B0604020202020204" pitchFamily="34" charset="0"/>
              </a:rPr>
              <a:t> </a:t>
            </a:r>
            <a:r>
              <a:rPr lang="it-IT" b="1" dirty="0" err="1" smtClean="0">
                <a:solidFill>
                  <a:srgbClr val="C00000"/>
                </a:solidFill>
                <a:latin typeface="Arial" panose="020B0604020202020204" pitchFamily="34" charset="0"/>
                <a:cs typeface="Arial" panose="020B0604020202020204" pitchFamily="34" charset="0"/>
              </a:rPr>
              <a:t>cohort</a:t>
            </a:r>
            <a:endParaRPr lang="de-DE" dirty="0"/>
          </a:p>
        </p:txBody>
      </p:sp>
      <p:grpSp>
        <p:nvGrpSpPr>
          <p:cNvPr id="99" name="Gruppo 98"/>
          <p:cNvGrpSpPr/>
          <p:nvPr/>
        </p:nvGrpSpPr>
        <p:grpSpPr>
          <a:xfrm>
            <a:off x="6723454" y="1789234"/>
            <a:ext cx="5111554" cy="3025173"/>
            <a:chOff x="263501" y="2612422"/>
            <a:chExt cx="5111554" cy="3025173"/>
          </a:xfrm>
        </p:grpSpPr>
        <p:grpSp>
          <p:nvGrpSpPr>
            <p:cNvPr id="100" name="Gruppo 99"/>
            <p:cNvGrpSpPr/>
            <p:nvPr/>
          </p:nvGrpSpPr>
          <p:grpSpPr>
            <a:xfrm>
              <a:off x="263501" y="2613684"/>
              <a:ext cx="1225592" cy="557784"/>
              <a:chOff x="693269" y="2916936"/>
              <a:chExt cx="1225592" cy="557784"/>
            </a:xfrm>
          </p:grpSpPr>
          <p:sp>
            <p:nvSpPr>
              <p:cNvPr id="125" name="Rettangolo arrotondato 124"/>
              <p:cNvSpPr/>
              <p:nvPr/>
            </p:nvSpPr>
            <p:spPr>
              <a:xfrm>
                <a:off x="768096" y="2916936"/>
                <a:ext cx="1106424" cy="557784"/>
              </a:xfrm>
              <a:prstGeom prst="roundRect">
                <a:avLst/>
              </a:prstGeom>
              <a:solidFill>
                <a:schemeClr val="accent4">
                  <a:lumMod val="60000"/>
                  <a:lumOff val="40000"/>
                </a:schemeClr>
              </a:solidFill>
              <a:ln w="9525" cap="flat" cmpd="sng" algn="ctr">
                <a:solidFill>
                  <a:schemeClr val="accent4">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de-DE"/>
              </a:p>
            </p:txBody>
          </p:sp>
          <p:sp>
            <p:nvSpPr>
              <p:cNvPr id="126" name="Rettangolo 125"/>
              <p:cNvSpPr/>
              <p:nvPr/>
            </p:nvSpPr>
            <p:spPr>
              <a:xfrm>
                <a:off x="693269" y="3011162"/>
                <a:ext cx="1225592" cy="369332"/>
              </a:xfrm>
              <a:prstGeom prst="rect">
                <a:avLst/>
              </a:prstGeom>
            </p:spPr>
            <p:txBody>
              <a:bodyPr wrap="none">
                <a:spAutoFit/>
              </a:bodyPr>
              <a:lstStyle/>
              <a:p>
                <a:pPr algn="ctr"/>
                <a:r>
                  <a:rPr lang="it-IT" dirty="0" smtClean="0">
                    <a:latin typeface="Arial" panose="020B0604020202020204" pitchFamily="34" charset="0"/>
                    <a:cs typeface="Arial" panose="020B0604020202020204" pitchFamily="34" charset="0"/>
                  </a:rPr>
                  <a:t>DNAT-</a:t>
                </a:r>
                <a:r>
                  <a:rPr lang="it-IT" dirty="0">
                    <a:latin typeface="Arial" panose="020B0604020202020204" pitchFamily="34" charset="0"/>
                    <a:cs typeface="Arial" panose="020B0604020202020204" pitchFamily="34" charset="0"/>
                  </a:rPr>
                  <a:t>/R+</a:t>
                </a:r>
                <a:endParaRPr lang="de-DE" dirty="0">
                  <a:latin typeface="Arial" panose="020B0604020202020204" pitchFamily="34" charset="0"/>
                  <a:cs typeface="Arial" panose="020B0604020202020204" pitchFamily="34" charset="0"/>
                </a:endParaRPr>
              </a:p>
            </p:txBody>
          </p:sp>
        </p:grpSp>
        <p:grpSp>
          <p:nvGrpSpPr>
            <p:cNvPr id="101" name="Gruppo 100"/>
            <p:cNvGrpSpPr/>
            <p:nvPr/>
          </p:nvGrpSpPr>
          <p:grpSpPr>
            <a:xfrm>
              <a:off x="4018573" y="2612422"/>
              <a:ext cx="1356482" cy="557784"/>
              <a:chOff x="749808" y="2916936"/>
              <a:chExt cx="1356482" cy="557784"/>
            </a:xfrm>
            <a:solidFill>
              <a:schemeClr val="accent2">
                <a:lumMod val="40000"/>
                <a:lumOff val="60000"/>
              </a:schemeClr>
            </a:solidFill>
          </p:grpSpPr>
          <p:sp>
            <p:nvSpPr>
              <p:cNvPr id="123" name="Rettangolo arrotondato 122"/>
              <p:cNvSpPr/>
              <p:nvPr/>
            </p:nvSpPr>
            <p:spPr>
              <a:xfrm>
                <a:off x="749808" y="2916936"/>
                <a:ext cx="1356482" cy="557784"/>
              </a:xfrm>
              <a:prstGeom prst="roundRect">
                <a:avLst/>
              </a:prstGeom>
              <a:solidFill>
                <a:schemeClr val="accent4">
                  <a:lumMod val="20000"/>
                  <a:lumOff val="80000"/>
                  <a:alpha val="50000"/>
                </a:schemeClr>
              </a:solidFill>
              <a:ln>
                <a:solidFill>
                  <a:schemeClr val="accent4">
                    <a:lumMod val="75000"/>
                  </a:schemeClr>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de-DE"/>
              </a:p>
            </p:txBody>
          </p:sp>
          <p:sp>
            <p:nvSpPr>
              <p:cNvPr id="124" name="Rettangolo 123"/>
              <p:cNvSpPr/>
              <p:nvPr/>
            </p:nvSpPr>
            <p:spPr>
              <a:xfrm>
                <a:off x="778528" y="3011162"/>
                <a:ext cx="1304995" cy="369332"/>
              </a:xfrm>
              <a:prstGeom prst="rect">
                <a:avLst/>
              </a:prstGeom>
              <a:solidFill>
                <a:schemeClr val="accent4">
                  <a:lumMod val="20000"/>
                  <a:lumOff val="80000"/>
                </a:schemeClr>
              </a:solidFill>
            </p:spPr>
            <p:txBody>
              <a:bodyPr wrap="square">
                <a:spAutoFit/>
              </a:bodyPr>
              <a:lstStyle/>
              <a:p>
                <a:pPr algn="ctr"/>
                <a:r>
                  <a:rPr lang="it-IT" dirty="0" smtClean="0">
                    <a:latin typeface="Arial" panose="020B0604020202020204" pitchFamily="34" charset="0"/>
                    <a:cs typeface="Arial" panose="020B0604020202020204" pitchFamily="34" charset="0"/>
                  </a:rPr>
                  <a:t>DANT+/R-</a:t>
                </a:r>
                <a:endParaRPr lang="de-DE" dirty="0">
                  <a:latin typeface="Arial" panose="020B0604020202020204" pitchFamily="34" charset="0"/>
                  <a:cs typeface="Arial" panose="020B0604020202020204" pitchFamily="34" charset="0"/>
                </a:endParaRPr>
              </a:p>
            </p:txBody>
          </p:sp>
        </p:grpSp>
        <p:grpSp>
          <p:nvGrpSpPr>
            <p:cNvPr id="102" name="Gruppo 101"/>
            <p:cNvGrpSpPr/>
            <p:nvPr/>
          </p:nvGrpSpPr>
          <p:grpSpPr>
            <a:xfrm>
              <a:off x="2695720" y="2612422"/>
              <a:ext cx="1313180" cy="557784"/>
              <a:chOff x="652138" y="2916936"/>
              <a:chExt cx="1313180" cy="557784"/>
            </a:xfrm>
          </p:grpSpPr>
          <p:sp>
            <p:nvSpPr>
              <p:cNvPr id="121" name="Rettangolo arrotondato 120"/>
              <p:cNvSpPr/>
              <p:nvPr/>
            </p:nvSpPr>
            <p:spPr>
              <a:xfrm>
                <a:off x="697399" y="2916936"/>
                <a:ext cx="1193987" cy="557784"/>
              </a:xfrm>
              <a:prstGeom prst="roundRect">
                <a:avLst/>
              </a:prstGeom>
              <a:solidFill>
                <a:schemeClr val="accent4">
                  <a:lumMod val="60000"/>
                  <a:lumOff val="40000"/>
                </a:schemeClr>
              </a:solidFill>
              <a:ln w="9525" cap="flat" cmpd="sng" algn="ctr">
                <a:solidFill>
                  <a:schemeClr val="accent4">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de-DE"/>
              </a:p>
            </p:txBody>
          </p:sp>
          <p:sp>
            <p:nvSpPr>
              <p:cNvPr id="122" name="Rettangolo 121"/>
              <p:cNvSpPr/>
              <p:nvPr/>
            </p:nvSpPr>
            <p:spPr>
              <a:xfrm>
                <a:off x="652138" y="3011162"/>
                <a:ext cx="1313180" cy="369332"/>
              </a:xfrm>
              <a:prstGeom prst="rect">
                <a:avLst/>
              </a:prstGeom>
            </p:spPr>
            <p:txBody>
              <a:bodyPr wrap="none">
                <a:spAutoFit/>
              </a:bodyPr>
              <a:lstStyle/>
              <a:p>
                <a:pPr algn="ctr"/>
                <a:r>
                  <a:rPr lang="it-IT" dirty="0" smtClean="0">
                    <a:latin typeface="Arial" panose="020B0604020202020204" pitchFamily="34" charset="0"/>
                    <a:cs typeface="Arial" panose="020B0604020202020204" pitchFamily="34" charset="0"/>
                  </a:rPr>
                  <a:t>DANT+/R</a:t>
                </a:r>
                <a:r>
                  <a:rPr lang="it-IT" dirty="0">
                    <a:latin typeface="Arial" panose="020B0604020202020204" pitchFamily="34" charset="0"/>
                    <a:cs typeface="Arial" panose="020B0604020202020204" pitchFamily="34" charset="0"/>
                  </a:rPr>
                  <a:t>+</a:t>
                </a:r>
                <a:endParaRPr lang="de-DE" dirty="0">
                  <a:latin typeface="Arial" panose="020B0604020202020204" pitchFamily="34" charset="0"/>
                  <a:cs typeface="Arial" panose="020B0604020202020204" pitchFamily="34" charset="0"/>
                </a:endParaRPr>
              </a:p>
            </p:txBody>
          </p:sp>
        </p:grpSp>
        <p:grpSp>
          <p:nvGrpSpPr>
            <p:cNvPr id="103" name="Gruppo 102"/>
            <p:cNvGrpSpPr/>
            <p:nvPr/>
          </p:nvGrpSpPr>
          <p:grpSpPr>
            <a:xfrm>
              <a:off x="1514603" y="2612422"/>
              <a:ext cx="1167884" cy="557784"/>
              <a:chOff x="722123" y="2916936"/>
              <a:chExt cx="1167884" cy="557784"/>
            </a:xfrm>
          </p:grpSpPr>
          <p:sp>
            <p:nvSpPr>
              <p:cNvPr id="119" name="Rettangolo arrotondato 118"/>
              <p:cNvSpPr/>
              <p:nvPr/>
            </p:nvSpPr>
            <p:spPr>
              <a:xfrm>
                <a:off x="768145" y="2916936"/>
                <a:ext cx="1106424" cy="557784"/>
              </a:xfrm>
              <a:prstGeom prst="roundRect">
                <a:avLst/>
              </a:prstGeom>
              <a:solidFill>
                <a:schemeClr val="accent4">
                  <a:lumMod val="20000"/>
                  <a:lumOff val="80000"/>
                </a:schemeClr>
              </a:solidFill>
              <a:ln w="9525" cap="flat" cmpd="sng" algn="ctr">
                <a:solidFill>
                  <a:schemeClr val="accent4">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de-DE"/>
              </a:p>
            </p:txBody>
          </p:sp>
          <p:sp>
            <p:nvSpPr>
              <p:cNvPr id="120" name="Rettangolo 119"/>
              <p:cNvSpPr/>
              <p:nvPr/>
            </p:nvSpPr>
            <p:spPr>
              <a:xfrm>
                <a:off x="722123" y="3011162"/>
                <a:ext cx="1167884" cy="369332"/>
              </a:xfrm>
              <a:prstGeom prst="rect">
                <a:avLst/>
              </a:prstGeom>
            </p:spPr>
            <p:txBody>
              <a:bodyPr wrap="none">
                <a:spAutoFit/>
              </a:bodyPr>
              <a:lstStyle/>
              <a:p>
                <a:pPr algn="ctr"/>
                <a:r>
                  <a:rPr lang="it-IT" dirty="0" smtClean="0">
                    <a:latin typeface="Arial" panose="020B0604020202020204" pitchFamily="34" charset="0"/>
                    <a:cs typeface="Arial" panose="020B0604020202020204" pitchFamily="34" charset="0"/>
                  </a:rPr>
                  <a:t>DNAT-</a:t>
                </a:r>
                <a:r>
                  <a:rPr lang="it-IT" dirty="0">
                    <a:latin typeface="Arial" panose="020B0604020202020204" pitchFamily="34" charset="0"/>
                    <a:cs typeface="Arial" panose="020B0604020202020204" pitchFamily="34" charset="0"/>
                  </a:rPr>
                  <a:t>/</a:t>
                </a:r>
                <a:r>
                  <a:rPr lang="it-IT" dirty="0" smtClean="0">
                    <a:latin typeface="Arial" panose="020B0604020202020204" pitchFamily="34" charset="0"/>
                    <a:cs typeface="Arial" panose="020B0604020202020204" pitchFamily="34" charset="0"/>
                  </a:rPr>
                  <a:t>R-</a:t>
                </a:r>
                <a:endParaRPr lang="de-DE" dirty="0">
                  <a:latin typeface="Arial" panose="020B0604020202020204" pitchFamily="34" charset="0"/>
                  <a:cs typeface="Arial" panose="020B0604020202020204" pitchFamily="34" charset="0"/>
                </a:endParaRPr>
              </a:p>
            </p:txBody>
          </p:sp>
        </p:grpSp>
        <p:grpSp>
          <p:nvGrpSpPr>
            <p:cNvPr id="104" name="Gruppo 103"/>
            <p:cNvGrpSpPr/>
            <p:nvPr/>
          </p:nvGrpSpPr>
          <p:grpSpPr>
            <a:xfrm>
              <a:off x="876296" y="3346704"/>
              <a:ext cx="3892300" cy="1561536"/>
              <a:chOff x="876296" y="3346704"/>
              <a:chExt cx="3892300" cy="1561536"/>
            </a:xfrm>
          </p:grpSpPr>
          <p:grpSp>
            <p:nvGrpSpPr>
              <p:cNvPr id="109" name="Gruppo 108"/>
              <p:cNvGrpSpPr/>
              <p:nvPr/>
            </p:nvGrpSpPr>
            <p:grpSpPr>
              <a:xfrm>
                <a:off x="876296" y="3346704"/>
                <a:ext cx="3892300" cy="377952"/>
                <a:chOff x="876296" y="3346704"/>
                <a:chExt cx="3892300" cy="377952"/>
              </a:xfrm>
            </p:grpSpPr>
            <p:cxnSp>
              <p:nvCxnSpPr>
                <p:cNvPr id="114" name="Connettore diritto 113"/>
                <p:cNvCxnSpPr/>
                <p:nvPr/>
              </p:nvCxnSpPr>
              <p:spPr>
                <a:xfrm>
                  <a:off x="876296" y="3694176"/>
                  <a:ext cx="3892300" cy="30480"/>
                </a:xfrm>
                <a:prstGeom prst="line">
                  <a:avLst/>
                </a:prstGeom>
                <a:ln>
                  <a:solidFill>
                    <a:schemeClr val="accent4">
                      <a:lumMod val="75000"/>
                    </a:schemeClr>
                  </a:solidFill>
                </a:ln>
              </p:spPr>
              <p:style>
                <a:lnRef idx="1">
                  <a:schemeClr val="accent2"/>
                </a:lnRef>
                <a:fillRef idx="0">
                  <a:schemeClr val="accent2"/>
                </a:fillRef>
                <a:effectRef idx="0">
                  <a:schemeClr val="accent2"/>
                </a:effectRef>
                <a:fontRef idx="minor">
                  <a:schemeClr val="tx1"/>
                </a:fontRef>
              </p:style>
            </p:cxnSp>
            <p:cxnSp>
              <p:nvCxnSpPr>
                <p:cNvPr id="115" name="Connettore diritto 114"/>
                <p:cNvCxnSpPr/>
                <p:nvPr/>
              </p:nvCxnSpPr>
              <p:spPr>
                <a:xfrm>
                  <a:off x="879014" y="3346704"/>
                  <a:ext cx="0" cy="347472"/>
                </a:xfrm>
                <a:prstGeom prst="line">
                  <a:avLst/>
                </a:prstGeom>
                <a:ln>
                  <a:solidFill>
                    <a:schemeClr val="accent4">
                      <a:lumMod val="75000"/>
                    </a:schemeClr>
                  </a:solidFill>
                </a:ln>
              </p:spPr>
              <p:style>
                <a:lnRef idx="1">
                  <a:schemeClr val="accent2"/>
                </a:lnRef>
                <a:fillRef idx="0">
                  <a:schemeClr val="accent2"/>
                </a:fillRef>
                <a:effectRef idx="0">
                  <a:schemeClr val="accent2"/>
                </a:effectRef>
                <a:fontRef idx="minor">
                  <a:schemeClr val="tx1"/>
                </a:fontRef>
              </p:style>
            </p:cxnSp>
            <p:cxnSp>
              <p:nvCxnSpPr>
                <p:cNvPr id="116" name="Connettore diritto 115"/>
                <p:cNvCxnSpPr/>
                <p:nvPr/>
              </p:nvCxnSpPr>
              <p:spPr>
                <a:xfrm>
                  <a:off x="2089861" y="3348792"/>
                  <a:ext cx="0" cy="347472"/>
                </a:xfrm>
                <a:prstGeom prst="line">
                  <a:avLst/>
                </a:prstGeom>
                <a:ln>
                  <a:solidFill>
                    <a:schemeClr val="accent4">
                      <a:lumMod val="75000"/>
                    </a:schemeClr>
                  </a:solidFill>
                </a:ln>
              </p:spPr>
              <p:style>
                <a:lnRef idx="1">
                  <a:schemeClr val="accent2"/>
                </a:lnRef>
                <a:fillRef idx="0">
                  <a:schemeClr val="accent2"/>
                </a:fillRef>
                <a:effectRef idx="0">
                  <a:schemeClr val="accent2"/>
                </a:effectRef>
                <a:fontRef idx="minor">
                  <a:schemeClr val="tx1"/>
                </a:fontRef>
              </p:style>
            </p:cxnSp>
            <p:cxnSp>
              <p:nvCxnSpPr>
                <p:cNvPr id="117" name="Connettore diritto 116"/>
                <p:cNvCxnSpPr/>
                <p:nvPr/>
              </p:nvCxnSpPr>
              <p:spPr>
                <a:xfrm>
                  <a:off x="3332023" y="3357143"/>
                  <a:ext cx="0" cy="347472"/>
                </a:xfrm>
                <a:prstGeom prst="line">
                  <a:avLst/>
                </a:prstGeom>
                <a:ln>
                  <a:solidFill>
                    <a:schemeClr val="accent4">
                      <a:lumMod val="75000"/>
                    </a:schemeClr>
                  </a:solidFill>
                </a:ln>
              </p:spPr>
              <p:style>
                <a:lnRef idx="1">
                  <a:schemeClr val="accent2"/>
                </a:lnRef>
                <a:fillRef idx="0">
                  <a:schemeClr val="accent2"/>
                </a:fillRef>
                <a:effectRef idx="0">
                  <a:schemeClr val="accent2"/>
                </a:effectRef>
                <a:fontRef idx="minor">
                  <a:schemeClr val="tx1"/>
                </a:fontRef>
              </p:style>
            </p:cxnSp>
            <p:cxnSp>
              <p:nvCxnSpPr>
                <p:cNvPr id="118" name="Connettore diritto 117"/>
                <p:cNvCxnSpPr/>
                <p:nvPr/>
              </p:nvCxnSpPr>
              <p:spPr>
                <a:xfrm>
                  <a:off x="4759452" y="3367958"/>
                  <a:ext cx="0" cy="347472"/>
                </a:xfrm>
                <a:prstGeom prst="line">
                  <a:avLst/>
                </a:prstGeom>
                <a:ln>
                  <a:solidFill>
                    <a:schemeClr val="accent4">
                      <a:lumMod val="75000"/>
                    </a:schemeClr>
                  </a:solidFill>
                </a:ln>
              </p:spPr>
              <p:style>
                <a:lnRef idx="1">
                  <a:schemeClr val="accent2"/>
                </a:lnRef>
                <a:fillRef idx="0">
                  <a:schemeClr val="accent2"/>
                </a:fillRef>
                <a:effectRef idx="0">
                  <a:schemeClr val="accent2"/>
                </a:effectRef>
                <a:fontRef idx="minor">
                  <a:schemeClr val="tx1"/>
                </a:fontRef>
              </p:style>
            </p:cxnSp>
          </p:grpSp>
          <p:cxnSp>
            <p:nvCxnSpPr>
              <p:cNvPr id="110" name="Connettore diritto 109"/>
              <p:cNvCxnSpPr/>
              <p:nvPr/>
            </p:nvCxnSpPr>
            <p:spPr>
              <a:xfrm flipH="1">
                <a:off x="2722693" y="3703320"/>
                <a:ext cx="1" cy="1204920"/>
              </a:xfrm>
              <a:prstGeom prst="line">
                <a:avLst/>
              </a:prstGeom>
              <a:ln>
                <a:solidFill>
                  <a:schemeClr val="accent4">
                    <a:lumMod val="75000"/>
                  </a:schemeClr>
                </a:solidFill>
              </a:ln>
            </p:spPr>
            <p:style>
              <a:lnRef idx="1">
                <a:schemeClr val="accent2"/>
              </a:lnRef>
              <a:fillRef idx="0">
                <a:schemeClr val="accent2"/>
              </a:fillRef>
              <a:effectRef idx="0">
                <a:schemeClr val="accent2"/>
              </a:effectRef>
              <a:fontRef idx="minor">
                <a:schemeClr val="tx1"/>
              </a:fontRef>
            </p:style>
          </p:cxnSp>
        </p:grpSp>
        <p:sp>
          <p:nvSpPr>
            <p:cNvPr id="106" name="Rettangolo arrotondato 105"/>
            <p:cNvSpPr/>
            <p:nvPr/>
          </p:nvSpPr>
          <p:spPr>
            <a:xfrm>
              <a:off x="1900495" y="4946445"/>
              <a:ext cx="1644393" cy="691150"/>
            </a:xfrm>
            <a:prstGeom prst="roundRect">
              <a:avLst/>
            </a:prstGeom>
            <a:solidFill>
              <a:schemeClr val="accent4">
                <a:lumMod val="60000"/>
                <a:lumOff val="40000"/>
              </a:schemeClr>
            </a:solidFill>
            <a:ln w="9525" cap="flat" cmpd="sng" algn="ctr">
              <a:solidFill>
                <a:schemeClr val="accent4">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de-DE"/>
            </a:p>
          </p:txBody>
        </p:sp>
        <p:sp>
          <p:nvSpPr>
            <p:cNvPr id="108" name="Rettangolo 107"/>
            <p:cNvSpPr/>
            <p:nvPr/>
          </p:nvSpPr>
          <p:spPr>
            <a:xfrm>
              <a:off x="1931418" y="5036201"/>
              <a:ext cx="1582549" cy="530915"/>
            </a:xfrm>
            <a:prstGeom prst="rect">
              <a:avLst/>
            </a:prstGeom>
          </p:spPr>
          <p:txBody>
            <a:bodyPr wrap="none">
              <a:spAutoFit/>
            </a:bodyPr>
            <a:lstStyle/>
            <a:p>
              <a:pPr algn="ctr"/>
              <a:r>
                <a:rPr lang="it-IT" dirty="0" smtClean="0">
                  <a:latin typeface="Arial" panose="020B0604020202020204" pitchFamily="34" charset="0"/>
                  <a:cs typeface="Arial" panose="020B0604020202020204" pitchFamily="34" charset="0"/>
                </a:rPr>
                <a:t>Post-DAA era</a:t>
              </a:r>
            </a:p>
            <a:p>
              <a:pPr algn="ctr"/>
              <a:r>
                <a:rPr lang="de-CH" sz="1050" dirty="0" smtClean="0">
                  <a:latin typeface="Arial" panose="020B0604020202020204" pitchFamily="34" charset="0"/>
                  <a:cs typeface="Arial" panose="020B0604020202020204" pitchFamily="34" charset="0"/>
                </a:rPr>
                <a:t>(Apr 2014 – Jan 2018)</a:t>
              </a:r>
              <a:endParaRPr lang="de-DE" sz="1050" dirty="0">
                <a:latin typeface="Arial" panose="020B0604020202020204" pitchFamily="34" charset="0"/>
                <a:cs typeface="Arial" panose="020B0604020202020204" pitchFamily="34" charset="0"/>
              </a:endParaRPr>
            </a:p>
          </p:txBody>
        </p:sp>
      </p:grpSp>
      <p:sp>
        <p:nvSpPr>
          <p:cNvPr id="127" name="Rettangolo 126"/>
          <p:cNvSpPr/>
          <p:nvPr/>
        </p:nvSpPr>
        <p:spPr>
          <a:xfrm>
            <a:off x="7571633" y="1226795"/>
            <a:ext cx="3420582" cy="369332"/>
          </a:xfrm>
          <a:prstGeom prst="rect">
            <a:avLst/>
          </a:prstGeom>
        </p:spPr>
        <p:txBody>
          <a:bodyPr wrap="square">
            <a:spAutoFit/>
          </a:bodyPr>
          <a:lstStyle/>
          <a:p>
            <a:pPr algn="ctr"/>
            <a:r>
              <a:rPr lang="it-IT" b="1" dirty="0" smtClean="0">
                <a:solidFill>
                  <a:srgbClr val="C00000"/>
                </a:solidFill>
                <a:latin typeface="Arial" panose="020B0604020202020204" pitchFamily="34" charset="0"/>
                <a:cs typeface="Arial" panose="020B0604020202020204" pitchFamily="34" charset="0"/>
              </a:rPr>
              <a:t>HCV-RNA </a:t>
            </a:r>
            <a:r>
              <a:rPr lang="it-IT" b="1" dirty="0" err="1" smtClean="0">
                <a:solidFill>
                  <a:srgbClr val="C00000"/>
                </a:solidFill>
                <a:latin typeface="Arial" panose="020B0604020202020204" pitchFamily="34" charset="0"/>
                <a:cs typeface="Arial" panose="020B0604020202020204" pitchFamily="34" charset="0"/>
              </a:rPr>
              <a:t>donors</a:t>
            </a:r>
            <a:r>
              <a:rPr lang="it-IT" b="1" dirty="0" smtClean="0">
                <a:solidFill>
                  <a:srgbClr val="C00000"/>
                </a:solidFill>
                <a:latin typeface="Arial" panose="020B0604020202020204" pitchFamily="34" charset="0"/>
                <a:cs typeface="Arial" panose="020B0604020202020204" pitchFamily="34" charset="0"/>
              </a:rPr>
              <a:t> </a:t>
            </a:r>
            <a:r>
              <a:rPr lang="it-IT" b="1" dirty="0" err="1" smtClean="0">
                <a:solidFill>
                  <a:srgbClr val="C00000"/>
                </a:solidFill>
                <a:latin typeface="Arial" panose="020B0604020202020204" pitchFamily="34" charset="0"/>
                <a:cs typeface="Arial" panose="020B0604020202020204" pitchFamily="34" charset="0"/>
              </a:rPr>
              <a:t>cohort</a:t>
            </a:r>
            <a:endParaRPr lang="de-DE" dirty="0"/>
          </a:p>
        </p:txBody>
      </p:sp>
      <p:sp>
        <p:nvSpPr>
          <p:cNvPr id="128" name="CasellaDiTesto 127"/>
          <p:cNvSpPr txBox="1"/>
          <p:nvPr/>
        </p:nvSpPr>
        <p:spPr>
          <a:xfrm>
            <a:off x="205180" y="5257387"/>
            <a:ext cx="5907024" cy="1200329"/>
          </a:xfrm>
          <a:prstGeom prst="rect">
            <a:avLst/>
          </a:prstGeom>
          <a:ln w="28575"/>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de-CH" b="1" dirty="0" smtClean="0">
                <a:solidFill>
                  <a:schemeClr val="accent1">
                    <a:lumMod val="50000"/>
                  </a:schemeClr>
                </a:solidFill>
                <a:latin typeface="Arial" panose="020B0604020202020204" pitchFamily="34" charset="0"/>
                <a:cs typeface="Arial" panose="020B0604020202020204" pitchFamily="34" charset="0"/>
              </a:rPr>
              <a:t>Primary </a:t>
            </a:r>
            <a:r>
              <a:rPr lang="de-CH" b="1" dirty="0" err="1" smtClean="0">
                <a:solidFill>
                  <a:schemeClr val="accent1">
                    <a:lumMod val="50000"/>
                  </a:schemeClr>
                </a:solidFill>
                <a:latin typeface="Arial" panose="020B0604020202020204" pitchFamily="34" charset="0"/>
                <a:cs typeface="Arial" panose="020B0604020202020204" pitchFamily="34" charset="0"/>
              </a:rPr>
              <a:t>outcome</a:t>
            </a:r>
            <a:r>
              <a:rPr lang="de-CH" b="1" dirty="0" smtClean="0">
                <a:solidFill>
                  <a:schemeClr val="accent1">
                    <a:lumMod val="50000"/>
                  </a:schemeClr>
                </a:solidFill>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graft </a:t>
            </a:r>
            <a:r>
              <a:rPr lang="en-US" dirty="0">
                <a:latin typeface="Arial" panose="020B0604020202020204" pitchFamily="34" charset="0"/>
                <a:cs typeface="Arial" panose="020B0604020202020204" pitchFamily="34" charset="0"/>
              </a:rPr>
              <a:t>survival </a:t>
            </a:r>
            <a:r>
              <a:rPr lang="en-US" dirty="0" smtClean="0">
                <a:latin typeface="Arial" panose="020B0604020202020204" pitchFamily="34" charset="0"/>
                <a:cs typeface="Arial" panose="020B0604020202020204" pitchFamily="34" charset="0"/>
              </a:rPr>
              <a:t>(no graft </a:t>
            </a:r>
            <a:r>
              <a:rPr lang="en-US" dirty="0">
                <a:latin typeface="Arial" panose="020B0604020202020204" pitchFamily="34" charset="0"/>
                <a:cs typeface="Arial" panose="020B0604020202020204" pitchFamily="34" charset="0"/>
              </a:rPr>
              <a:t>failure, </a:t>
            </a:r>
            <a:r>
              <a:rPr lang="en-US" dirty="0" smtClean="0">
                <a:latin typeface="Arial" panose="020B0604020202020204" pitchFamily="34" charset="0"/>
                <a:cs typeface="Arial" panose="020B0604020202020204" pitchFamily="34" charset="0"/>
              </a:rPr>
              <a:t>re-transplantation or death) among </a:t>
            </a:r>
            <a:r>
              <a:rPr lang="en-US" dirty="0" err="1" smtClean="0">
                <a:latin typeface="Arial" panose="020B0604020202020204" pitchFamily="34" charset="0"/>
                <a:cs typeface="Arial" panose="020B0604020202020204" pitchFamily="34" charset="0"/>
              </a:rPr>
              <a:t>DAb</a:t>
            </a:r>
            <a:r>
              <a:rPr lang="en-US" dirty="0">
                <a:latin typeface="Arial" panose="020B0604020202020204" pitchFamily="34" charset="0"/>
                <a:cs typeface="Arial" panose="020B0604020202020204" pitchFamily="34" charset="0"/>
              </a:rPr>
              <a:t>+/R</a:t>
            </a:r>
            <a:r>
              <a:rPr lang="en-US" dirty="0" smtClean="0">
                <a:latin typeface="Arial" panose="020B0604020202020204" pitchFamily="34" charset="0"/>
                <a:cs typeface="Arial" panose="020B0604020202020204" pitchFamily="34" charset="0"/>
              </a:rPr>
              <a:t>– vs. </a:t>
            </a:r>
            <a:r>
              <a:rPr lang="en-US" dirty="0" err="1" smtClean="0">
                <a:latin typeface="Arial" panose="020B0604020202020204" pitchFamily="34" charset="0"/>
                <a:cs typeface="Arial" panose="020B0604020202020204" pitchFamily="34" charset="0"/>
              </a:rPr>
              <a:t>DAb</a:t>
            </a:r>
            <a:r>
              <a:rPr lang="en-US" dirty="0">
                <a:latin typeface="Arial" panose="020B0604020202020204" pitchFamily="34" charset="0"/>
                <a:cs typeface="Arial" panose="020B0604020202020204" pitchFamily="34" charset="0"/>
              </a:rPr>
              <a:t>+/R</a:t>
            </a:r>
            <a:r>
              <a:rPr lang="en-US" dirty="0" smtClean="0">
                <a:latin typeface="Arial" panose="020B0604020202020204" pitchFamily="34" charset="0"/>
                <a:cs typeface="Arial" panose="020B0604020202020204" pitchFamily="34" charset="0"/>
              </a:rPr>
              <a:t>+.</a:t>
            </a:r>
          </a:p>
          <a:p>
            <a:pPr algn="ctr"/>
            <a:r>
              <a:rPr lang="en-US" b="1" dirty="0" smtClean="0">
                <a:solidFill>
                  <a:schemeClr val="accent1">
                    <a:lumMod val="50000"/>
                  </a:schemeClr>
                </a:solidFill>
                <a:latin typeface="Arial" panose="020B0604020202020204" pitchFamily="34" charset="0"/>
                <a:cs typeface="Arial" panose="020B0604020202020204" pitchFamily="34" charset="0"/>
              </a:rPr>
              <a:t>Secondary outcome: </a:t>
            </a:r>
            <a:r>
              <a:rPr lang="en-US" dirty="0" smtClean="0">
                <a:latin typeface="Arial" panose="020B0604020202020204" pitchFamily="34" charset="0"/>
                <a:cs typeface="Arial" panose="020B0604020202020204" pitchFamily="34" charset="0"/>
              </a:rPr>
              <a:t>comparison of the two groups between pre-DAA era and post-DAA era.</a:t>
            </a:r>
            <a:endParaRPr lang="de-DE" dirty="0">
              <a:latin typeface="Arial" panose="020B0604020202020204" pitchFamily="34" charset="0"/>
              <a:cs typeface="Arial" panose="020B0604020202020204" pitchFamily="34" charset="0"/>
            </a:endParaRPr>
          </a:p>
        </p:txBody>
      </p:sp>
      <p:sp>
        <p:nvSpPr>
          <p:cNvPr id="129" name="CasellaDiTesto 128"/>
          <p:cNvSpPr txBox="1"/>
          <p:nvPr/>
        </p:nvSpPr>
        <p:spPr>
          <a:xfrm>
            <a:off x="7145375" y="5256561"/>
            <a:ext cx="4273098" cy="1200329"/>
          </a:xfrm>
          <a:prstGeom prst="rect">
            <a:avLst/>
          </a:prstGeom>
          <a:ln w="28575"/>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de-CH" b="1" dirty="0" smtClean="0">
                <a:solidFill>
                  <a:schemeClr val="accent1">
                    <a:lumMod val="50000"/>
                  </a:schemeClr>
                </a:solidFill>
                <a:latin typeface="Arial" panose="020B0604020202020204" pitchFamily="34" charset="0"/>
                <a:cs typeface="Arial" panose="020B0604020202020204" pitchFamily="34" charset="0"/>
              </a:rPr>
              <a:t>Primary </a:t>
            </a:r>
            <a:r>
              <a:rPr lang="de-CH" b="1" dirty="0" err="1" smtClean="0">
                <a:solidFill>
                  <a:schemeClr val="accent1">
                    <a:lumMod val="50000"/>
                  </a:schemeClr>
                </a:solidFill>
                <a:latin typeface="Arial" panose="020B0604020202020204" pitchFamily="34" charset="0"/>
                <a:cs typeface="Arial" panose="020B0604020202020204" pitchFamily="34" charset="0"/>
              </a:rPr>
              <a:t>outcome</a:t>
            </a:r>
            <a:r>
              <a:rPr lang="de-CH" b="1" dirty="0" smtClean="0">
                <a:solidFill>
                  <a:schemeClr val="accent1">
                    <a:lumMod val="50000"/>
                  </a:schemeClr>
                </a:solidFill>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graft </a:t>
            </a:r>
            <a:r>
              <a:rPr lang="en-US" dirty="0">
                <a:latin typeface="Arial" panose="020B0604020202020204" pitchFamily="34" charset="0"/>
                <a:cs typeface="Arial" panose="020B0604020202020204" pitchFamily="34" charset="0"/>
              </a:rPr>
              <a:t>survival </a:t>
            </a:r>
            <a:r>
              <a:rPr lang="en-US" dirty="0" smtClean="0">
                <a:latin typeface="Arial" panose="020B0604020202020204" pitchFamily="34" charset="0"/>
                <a:cs typeface="Arial" panose="020B0604020202020204" pitchFamily="34" charset="0"/>
              </a:rPr>
              <a:t>(no graft </a:t>
            </a:r>
            <a:r>
              <a:rPr lang="en-US" dirty="0">
                <a:latin typeface="Arial" panose="020B0604020202020204" pitchFamily="34" charset="0"/>
                <a:cs typeface="Arial" panose="020B0604020202020204" pitchFamily="34" charset="0"/>
              </a:rPr>
              <a:t>failure, </a:t>
            </a:r>
            <a:r>
              <a:rPr lang="en-US" dirty="0" smtClean="0">
                <a:latin typeface="Arial" panose="020B0604020202020204" pitchFamily="34" charset="0"/>
                <a:cs typeface="Arial" panose="020B0604020202020204" pitchFamily="34" charset="0"/>
              </a:rPr>
              <a:t>re-transplantation or death) among DNAT-/R– vs. DNAT+/R- and DNAT+/R+ vs. DNAT-/R+.</a:t>
            </a:r>
          </a:p>
        </p:txBody>
      </p:sp>
    </p:spTree>
    <p:extLst>
      <p:ext uri="{BB962C8B-B14F-4D97-AF65-F5344CB8AC3E}">
        <p14:creationId xmlns:p14="http://schemas.microsoft.com/office/powerpoint/2010/main" val="1476656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38328" y="438912"/>
            <a:ext cx="11548872" cy="646331"/>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it-IT" sz="3600" dirty="0" smtClean="0">
                <a:latin typeface="Arial" panose="020B0604020202020204" pitchFamily="34" charset="0"/>
                <a:cs typeface="Arial" panose="020B0604020202020204" pitchFamily="34" charset="0"/>
              </a:rPr>
              <a:t>	</a:t>
            </a:r>
            <a:r>
              <a:rPr lang="it-IT" sz="3600" b="1" dirty="0" err="1" smtClean="0">
                <a:solidFill>
                  <a:schemeClr val="tx1"/>
                </a:solidFill>
                <a:latin typeface="Arial" panose="020B0604020202020204" pitchFamily="34" charset="0"/>
                <a:cs typeface="Arial" panose="020B0604020202020204" pitchFamily="34" charset="0"/>
              </a:rPr>
              <a:t>Results</a:t>
            </a:r>
            <a:r>
              <a:rPr lang="it-IT" sz="3600" b="1" dirty="0" smtClean="0">
                <a:solidFill>
                  <a:schemeClr val="tx1"/>
                </a:solidFill>
                <a:latin typeface="Arial" panose="020B0604020202020204" pitchFamily="34" charset="0"/>
                <a:cs typeface="Arial" panose="020B0604020202020204" pitchFamily="34" charset="0"/>
              </a:rPr>
              <a:t>: </a:t>
            </a:r>
            <a:r>
              <a:rPr lang="it-IT" sz="3600" b="1" dirty="0" err="1" smtClean="0">
                <a:solidFill>
                  <a:schemeClr val="tx1"/>
                </a:solidFill>
                <a:latin typeface="Arial" panose="020B0604020202020204" pitchFamily="34" charset="0"/>
                <a:cs typeface="Arial" panose="020B0604020202020204" pitchFamily="34" charset="0"/>
              </a:rPr>
              <a:t>prevalence</a:t>
            </a:r>
            <a:endParaRPr lang="de-DE" sz="3600" b="1" dirty="0">
              <a:solidFill>
                <a:schemeClr val="tx1"/>
              </a:solidFill>
              <a:latin typeface="Arial" panose="020B0604020202020204" pitchFamily="34" charset="0"/>
              <a:cs typeface="Arial" panose="020B0604020202020204" pitchFamily="34" charset="0"/>
            </a:endParaRPr>
          </a:p>
        </p:txBody>
      </p:sp>
      <p:pic>
        <p:nvPicPr>
          <p:cNvPr id="3" name="Immagine 2"/>
          <p:cNvPicPr>
            <a:picLocks noChangeAspect="1"/>
          </p:cNvPicPr>
          <p:nvPr/>
        </p:nvPicPr>
        <p:blipFill>
          <a:blip r:embed="rId2"/>
          <a:stretch>
            <a:fillRect/>
          </a:stretch>
        </p:blipFill>
        <p:spPr>
          <a:xfrm>
            <a:off x="731521" y="1461709"/>
            <a:ext cx="7771116" cy="4758547"/>
          </a:xfrm>
          <a:prstGeom prst="rect">
            <a:avLst/>
          </a:prstGeom>
        </p:spPr>
      </p:pic>
      <p:graphicFrame>
        <p:nvGraphicFramePr>
          <p:cNvPr id="4" name="Tabella 3"/>
          <p:cNvGraphicFramePr>
            <a:graphicFrameLocks noGrp="1"/>
          </p:cNvGraphicFramePr>
          <p:nvPr>
            <p:extLst>
              <p:ext uri="{D42A27DB-BD31-4B8C-83A1-F6EECF244321}">
                <p14:modId xmlns:p14="http://schemas.microsoft.com/office/powerpoint/2010/main" val="3217452517"/>
              </p:ext>
            </p:extLst>
          </p:nvPr>
        </p:nvGraphicFramePr>
        <p:xfrm>
          <a:off x="9155176" y="1645922"/>
          <a:ext cx="2594864" cy="1538438"/>
        </p:xfrm>
        <a:graphic>
          <a:graphicData uri="http://schemas.openxmlformats.org/drawingml/2006/table">
            <a:tbl>
              <a:tblPr firstRow="1" bandRow="1">
                <a:tableStyleId>{0E3FDE45-AF77-4B5C-9715-49D594BDF05E}</a:tableStyleId>
              </a:tblPr>
              <a:tblGrid>
                <a:gridCol w="1236389">
                  <a:extLst>
                    <a:ext uri="{9D8B030D-6E8A-4147-A177-3AD203B41FA5}">
                      <a16:colId xmlns:a16="http://schemas.microsoft.com/office/drawing/2014/main" val="3757449363"/>
                    </a:ext>
                  </a:extLst>
                </a:gridCol>
                <a:gridCol w="1358475">
                  <a:extLst>
                    <a:ext uri="{9D8B030D-6E8A-4147-A177-3AD203B41FA5}">
                      <a16:colId xmlns:a16="http://schemas.microsoft.com/office/drawing/2014/main" val="1688133437"/>
                    </a:ext>
                  </a:extLst>
                </a:gridCol>
              </a:tblGrid>
              <a:tr h="608156">
                <a:tc>
                  <a:txBody>
                    <a:bodyPr/>
                    <a:lstStyle/>
                    <a:p>
                      <a:pPr algn="ctr"/>
                      <a:r>
                        <a:rPr lang="it-IT" sz="1600" dirty="0" smtClean="0">
                          <a:latin typeface="Arial" panose="020B0604020202020204" pitchFamily="34" charset="0"/>
                          <a:cs typeface="Arial" panose="020B0604020202020204" pitchFamily="34" charset="0"/>
                        </a:rPr>
                        <a:t>Ab-HCV status </a:t>
                      </a:r>
                      <a:r>
                        <a:rPr lang="it-IT" sz="1600" dirty="0" err="1" smtClean="0">
                          <a:latin typeface="Arial" panose="020B0604020202020204" pitchFamily="34" charset="0"/>
                          <a:cs typeface="Arial" panose="020B0604020202020204" pitchFamily="34" charset="0"/>
                        </a:rPr>
                        <a:t>donors</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Total </a:t>
                      </a:r>
                      <a:r>
                        <a:rPr lang="it-IT" sz="1600" dirty="0" err="1" smtClean="0">
                          <a:latin typeface="Arial" panose="020B0604020202020204" pitchFamily="34" charset="0"/>
                          <a:cs typeface="Arial" panose="020B0604020202020204" pitchFamily="34" charset="0"/>
                        </a:rPr>
                        <a:t>number</a:t>
                      </a:r>
                      <a:r>
                        <a:rPr lang="it-IT" sz="1600" baseline="0" dirty="0" smtClean="0">
                          <a:latin typeface="Arial" panose="020B0604020202020204" pitchFamily="34" charset="0"/>
                          <a:cs typeface="Arial" panose="020B0604020202020204" pitchFamily="34" charset="0"/>
                        </a:rPr>
                        <a:t> of LT</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40009190"/>
                  </a:ext>
                </a:extLst>
              </a:tr>
              <a:tr h="357739">
                <a:tc>
                  <a:txBody>
                    <a:bodyPr/>
                    <a:lstStyle/>
                    <a:p>
                      <a:pPr algn="ctr"/>
                      <a:r>
                        <a:rPr lang="it-IT" sz="1600" dirty="0" err="1" smtClean="0">
                          <a:latin typeface="Arial" panose="020B0604020202020204" pitchFamily="34" charset="0"/>
                          <a:cs typeface="Arial" panose="020B0604020202020204" pitchFamily="34" charset="0"/>
                        </a:rPr>
                        <a:t>DAb</a:t>
                      </a:r>
                      <a:r>
                        <a:rPr lang="it-IT" sz="1600" dirty="0" smtClean="0">
                          <a:latin typeface="Arial" panose="020B0604020202020204" pitchFamily="34" charset="0"/>
                          <a:cs typeface="Arial" panose="020B0604020202020204" pitchFamily="34" charset="0"/>
                        </a:rPr>
                        <a:t>+/R+</a:t>
                      </a:r>
                      <a:endParaRPr lang="de-DE" sz="1600" dirty="0">
                        <a:latin typeface="Arial" panose="020B0604020202020204" pitchFamily="34" charset="0"/>
                        <a:cs typeface="Arial" panose="020B0604020202020204" pitchFamily="34" charset="0"/>
                      </a:endParaRPr>
                    </a:p>
                  </a:txBody>
                  <a:tcPr/>
                </a:tc>
                <a:tc>
                  <a:txBody>
                    <a:bodyPr/>
                    <a:lstStyle/>
                    <a:p>
                      <a:pPr algn="ctr"/>
                      <a:r>
                        <a:rPr lang="de-DE" sz="1600" dirty="0" smtClean="0">
                          <a:latin typeface="Arial" panose="020B0604020202020204" pitchFamily="34" charset="0"/>
                          <a:cs typeface="Arial" panose="020B0604020202020204" pitchFamily="34" charset="0"/>
                        </a:rPr>
                        <a:t>2378</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19876402"/>
                  </a:ext>
                </a:extLst>
              </a:tr>
              <a:tr h="357739">
                <a:tc>
                  <a:txBody>
                    <a:bodyPr/>
                    <a:lstStyle/>
                    <a:p>
                      <a:pPr algn="ctr"/>
                      <a:r>
                        <a:rPr lang="it-IT" sz="1600" b="1" dirty="0" err="1" smtClean="0">
                          <a:latin typeface="Arial" panose="020B0604020202020204" pitchFamily="34" charset="0"/>
                          <a:cs typeface="Arial" panose="020B0604020202020204" pitchFamily="34" charset="0"/>
                        </a:rPr>
                        <a:t>DAb</a:t>
                      </a:r>
                      <a:r>
                        <a:rPr lang="it-IT" sz="1600" b="1" dirty="0" smtClean="0">
                          <a:latin typeface="Arial" panose="020B0604020202020204" pitchFamily="34" charset="0"/>
                          <a:cs typeface="Arial" panose="020B0604020202020204" pitchFamily="34" charset="0"/>
                        </a:rPr>
                        <a:t>+/R-</a:t>
                      </a:r>
                      <a:endParaRPr lang="de-DE" sz="1600" b="1" dirty="0">
                        <a:latin typeface="Arial" panose="020B0604020202020204" pitchFamily="34" charset="0"/>
                        <a:cs typeface="Arial" panose="020B0604020202020204" pitchFamily="34" charset="0"/>
                      </a:endParaRPr>
                    </a:p>
                  </a:txBody>
                  <a:tcPr/>
                </a:tc>
                <a:tc>
                  <a:txBody>
                    <a:bodyPr/>
                    <a:lstStyle/>
                    <a:p>
                      <a:pPr algn="ctr"/>
                      <a:r>
                        <a:rPr lang="de-DE" sz="1600" b="1" u="none" strike="noStrike" baseline="0" dirty="0" smtClean="0">
                          <a:latin typeface="Arial" panose="020B0604020202020204" pitchFamily="34" charset="0"/>
                          <a:cs typeface="Arial" panose="020B0604020202020204" pitchFamily="34" charset="0"/>
                        </a:rPr>
                        <a:t>257</a:t>
                      </a:r>
                      <a:endParaRPr lang="de-DE" sz="16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72968966"/>
                  </a:ext>
                </a:extLst>
              </a:tr>
            </a:tbl>
          </a:graphicData>
        </a:graphic>
      </p:graphicFrame>
      <p:graphicFrame>
        <p:nvGraphicFramePr>
          <p:cNvPr id="7" name="Tabella 6"/>
          <p:cNvGraphicFramePr>
            <a:graphicFrameLocks noGrp="1"/>
          </p:cNvGraphicFramePr>
          <p:nvPr>
            <p:extLst>
              <p:ext uri="{D42A27DB-BD31-4B8C-83A1-F6EECF244321}">
                <p14:modId xmlns:p14="http://schemas.microsoft.com/office/powerpoint/2010/main" val="3480834984"/>
              </p:ext>
            </p:extLst>
          </p:nvPr>
        </p:nvGraphicFramePr>
        <p:xfrm>
          <a:off x="9155176" y="3475222"/>
          <a:ext cx="2594864" cy="2253916"/>
        </p:xfrm>
        <a:graphic>
          <a:graphicData uri="http://schemas.openxmlformats.org/drawingml/2006/table">
            <a:tbl>
              <a:tblPr firstRow="1" bandRow="1">
                <a:tableStyleId>{0E3FDE45-AF77-4B5C-9715-49D594BDF05E}</a:tableStyleId>
              </a:tblPr>
              <a:tblGrid>
                <a:gridCol w="1236389">
                  <a:extLst>
                    <a:ext uri="{9D8B030D-6E8A-4147-A177-3AD203B41FA5}">
                      <a16:colId xmlns:a16="http://schemas.microsoft.com/office/drawing/2014/main" val="3757449363"/>
                    </a:ext>
                  </a:extLst>
                </a:gridCol>
                <a:gridCol w="1358475">
                  <a:extLst>
                    <a:ext uri="{9D8B030D-6E8A-4147-A177-3AD203B41FA5}">
                      <a16:colId xmlns:a16="http://schemas.microsoft.com/office/drawing/2014/main" val="1688133437"/>
                    </a:ext>
                  </a:extLst>
                </a:gridCol>
              </a:tblGrid>
              <a:tr h="608156">
                <a:tc>
                  <a:txBody>
                    <a:bodyPr/>
                    <a:lstStyle/>
                    <a:p>
                      <a:pPr algn="ctr"/>
                      <a:r>
                        <a:rPr lang="it-IT" sz="1600" dirty="0" smtClean="0">
                          <a:latin typeface="Arial" panose="020B0604020202020204" pitchFamily="34" charset="0"/>
                          <a:cs typeface="Arial" panose="020B0604020202020204" pitchFamily="34" charset="0"/>
                        </a:rPr>
                        <a:t>RNA-HCV status </a:t>
                      </a:r>
                      <a:r>
                        <a:rPr lang="it-IT" sz="1600" dirty="0" err="1" smtClean="0">
                          <a:latin typeface="Arial" panose="020B0604020202020204" pitchFamily="34" charset="0"/>
                          <a:cs typeface="Arial" panose="020B0604020202020204" pitchFamily="34" charset="0"/>
                        </a:rPr>
                        <a:t>donors</a:t>
                      </a:r>
                      <a:endParaRPr lang="de-DE" sz="1600" dirty="0">
                        <a:latin typeface="Arial" panose="020B0604020202020204" pitchFamily="34" charset="0"/>
                        <a:cs typeface="Arial" panose="020B0604020202020204" pitchFamily="34" charset="0"/>
                      </a:endParaRPr>
                    </a:p>
                  </a:txBody>
                  <a:tcPr/>
                </a:tc>
                <a:tc>
                  <a:txBody>
                    <a:bodyPr/>
                    <a:lstStyle/>
                    <a:p>
                      <a:pPr algn="ctr"/>
                      <a:r>
                        <a:rPr lang="it-IT" sz="1600" dirty="0" smtClean="0">
                          <a:latin typeface="Arial" panose="020B0604020202020204" pitchFamily="34" charset="0"/>
                          <a:cs typeface="Arial" panose="020B0604020202020204" pitchFamily="34" charset="0"/>
                        </a:rPr>
                        <a:t>Total </a:t>
                      </a:r>
                      <a:r>
                        <a:rPr lang="it-IT" sz="1600" dirty="0" err="1" smtClean="0">
                          <a:latin typeface="Arial" panose="020B0604020202020204" pitchFamily="34" charset="0"/>
                          <a:cs typeface="Arial" panose="020B0604020202020204" pitchFamily="34" charset="0"/>
                        </a:rPr>
                        <a:t>number</a:t>
                      </a:r>
                      <a:r>
                        <a:rPr lang="it-IT" sz="1600" baseline="0" dirty="0" smtClean="0">
                          <a:latin typeface="Arial" panose="020B0604020202020204" pitchFamily="34" charset="0"/>
                          <a:cs typeface="Arial" panose="020B0604020202020204" pitchFamily="34" charset="0"/>
                        </a:rPr>
                        <a:t> of LT</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40009190"/>
                  </a:ext>
                </a:extLst>
              </a:tr>
              <a:tr h="357739">
                <a:tc>
                  <a:txBody>
                    <a:bodyPr/>
                    <a:lstStyle/>
                    <a:p>
                      <a:pPr algn="ctr"/>
                      <a:r>
                        <a:rPr lang="it-IT" sz="1600" dirty="0" smtClean="0">
                          <a:latin typeface="Arial" panose="020B0604020202020204" pitchFamily="34" charset="0"/>
                          <a:cs typeface="Arial" panose="020B0604020202020204" pitchFamily="34" charset="0"/>
                        </a:rPr>
                        <a:t>DNAT+/R+</a:t>
                      </a:r>
                      <a:endParaRPr lang="de-DE" sz="1600" dirty="0">
                        <a:latin typeface="Arial" panose="020B0604020202020204" pitchFamily="34" charset="0"/>
                        <a:cs typeface="Arial" panose="020B0604020202020204" pitchFamily="34" charset="0"/>
                      </a:endParaRPr>
                    </a:p>
                  </a:txBody>
                  <a:tcPr/>
                </a:tc>
                <a:tc>
                  <a:txBody>
                    <a:bodyPr/>
                    <a:lstStyle/>
                    <a:p>
                      <a:pPr algn="ctr"/>
                      <a:r>
                        <a:rPr lang="de-DE" sz="1600" dirty="0" smtClean="0">
                          <a:latin typeface="Arial" panose="020B0604020202020204" pitchFamily="34" charset="0"/>
                          <a:cs typeface="Arial" panose="020B0604020202020204" pitchFamily="34" charset="0"/>
                        </a:rPr>
                        <a:t>753</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19876402"/>
                  </a:ext>
                </a:extLst>
              </a:tr>
              <a:tr h="357739">
                <a:tc>
                  <a:txBody>
                    <a:bodyPr/>
                    <a:lstStyle/>
                    <a:p>
                      <a:pPr algn="ctr"/>
                      <a:r>
                        <a:rPr lang="it-IT" sz="1600" b="1" dirty="0" smtClean="0">
                          <a:latin typeface="Arial" panose="020B0604020202020204" pitchFamily="34" charset="0"/>
                          <a:cs typeface="Arial" panose="020B0604020202020204" pitchFamily="34" charset="0"/>
                        </a:rPr>
                        <a:t>DNAT+/R-</a:t>
                      </a:r>
                      <a:endParaRPr lang="de-DE" sz="1600" b="1" dirty="0">
                        <a:latin typeface="Arial" panose="020B0604020202020204" pitchFamily="34" charset="0"/>
                        <a:cs typeface="Arial" panose="020B0604020202020204" pitchFamily="34" charset="0"/>
                      </a:endParaRPr>
                    </a:p>
                  </a:txBody>
                  <a:tcPr/>
                </a:tc>
                <a:tc>
                  <a:txBody>
                    <a:bodyPr/>
                    <a:lstStyle/>
                    <a:p>
                      <a:pPr algn="ctr"/>
                      <a:r>
                        <a:rPr lang="de-DE" sz="1600" b="1" dirty="0" smtClean="0">
                          <a:latin typeface="Arial" panose="020B0604020202020204" pitchFamily="34" charset="0"/>
                          <a:cs typeface="Arial" panose="020B0604020202020204" pitchFamily="34" charset="0"/>
                        </a:rPr>
                        <a:t>87</a:t>
                      </a:r>
                      <a:endParaRPr lang="de-DE" sz="16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72968966"/>
                  </a:ext>
                </a:extLst>
              </a:tr>
              <a:tr h="357739">
                <a:tc>
                  <a:txBody>
                    <a:bodyPr/>
                    <a:lstStyle/>
                    <a:p>
                      <a:pPr algn="ctr"/>
                      <a:r>
                        <a:rPr lang="it-IT" sz="1600" dirty="0" smtClean="0">
                          <a:latin typeface="Arial" panose="020B0604020202020204" pitchFamily="34" charset="0"/>
                          <a:cs typeface="Arial" panose="020B0604020202020204" pitchFamily="34" charset="0"/>
                        </a:rPr>
                        <a:t>DNAT-/R-</a:t>
                      </a:r>
                      <a:endParaRPr lang="de-DE" sz="1600" dirty="0">
                        <a:latin typeface="Arial" panose="020B0604020202020204" pitchFamily="34" charset="0"/>
                        <a:cs typeface="Arial" panose="020B0604020202020204" pitchFamily="34" charset="0"/>
                      </a:endParaRPr>
                    </a:p>
                  </a:txBody>
                  <a:tcPr/>
                </a:tc>
                <a:tc>
                  <a:txBody>
                    <a:bodyPr/>
                    <a:lstStyle/>
                    <a:p>
                      <a:pPr algn="ctr"/>
                      <a:r>
                        <a:rPr lang="de-DE" sz="1600" dirty="0" smtClean="0">
                          <a:latin typeface="Arial" panose="020B0604020202020204" pitchFamily="34" charset="0"/>
                          <a:cs typeface="Arial" panose="020B0604020202020204" pitchFamily="34" charset="0"/>
                        </a:rPr>
                        <a:t>11270</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2610073"/>
                  </a:ext>
                </a:extLst>
              </a:tr>
              <a:tr h="357739">
                <a:tc>
                  <a:txBody>
                    <a:bodyPr/>
                    <a:lstStyle/>
                    <a:p>
                      <a:pPr algn="ctr"/>
                      <a:r>
                        <a:rPr lang="it-IT" sz="1600" dirty="0" smtClean="0">
                          <a:latin typeface="Arial" panose="020B0604020202020204" pitchFamily="34" charset="0"/>
                          <a:cs typeface="Arial" panose="020B0604020202020204" pitchFamily="34" charset="0"/>
                        </a:rPr>
                        <a:t>DNAT-/R+</a:t>
                      </a:r>
                      <a:endParaRPr lang="de-DE" sz="1600" dirty="0">
                        <a:latin typeface="Arial" panose="020B0604020202020204" pitchFamily="34" charset="0"/>
                        <a:cs typeface="Arial" panose="020B0604020202020204" pitchFamily="34" charset="0"/>
                      </a:endParaRPr>
                    </a:p>
                  </a:txBody>
                  <a:tcPr/>
                </a:tc>
                <a:tc>
                  <a:txBody>
                    <a:bodyPr/>
                    <a:lstStyle/>
                    <a:p>
                      <a:pPr algn="ctr"/>
                      <a:r>
                        <a:rPr lang="de-DE" sz="1600" dirty="0" smtClean="0">
                          <a:latin typeface="Arial" panose="020B0604020202020204" pitchFamily="34" charset="0"/>
                          <a:cs typeface="Arial" panose="020B0604020202020204" pitchFamily="34" charset="0"/>
                        </a:rPr>
                        <a:t>4748</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30761166"/>
                  </a:ext>
                </a:extLst>
              </a:tr>
            </a:tbl>
          </a:graphicData>
        </a:graphic>
      </p:graphicFrame>
      <p:sp>
        <p:nvSpPr>
          <p:cNvPr id="5" name="Rettangolo 4"/>
          <p:cNvSpPr/>
          <p:nvPr/>
        </p:nvSpPr>
        <p:spPr>
          <a:xfrm>
            <a:off x="3922776" y="1992196"/>
            <a:ext cx="950976" cy="576072"/>
          </a:xfrm>
          <a:prstGeom prst="rect">
            <a:avLst/>
          </a:prstGeom>
          <a:noFill/>
          <a:ln w="2857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de-DE"/>
          </a:p>
        </p:txBody>
      </p:sp>
      <p:cxnSp>
        <p:nvCxnSpPr>
          <p:cNvPr id="11" name="Connettore diritto 10"/>
          <p:cNvCxnSpPr/>
          <p:nvPr/>
        </p:nvCxnSpPr>
        <p:spPr>
          <a:xfrm flipV="1">
            <a:off x="1984248" y="5440680"/>
            <a:ext cx="6263640" cy="118872"/>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Connettore diritto 7"/>
          <p:cNvCxnSpPr/>
          <p:nvPr/>
        </p:nvCxnSpPr>
        <p:spPr>
          <a:xfrm flipV="1">
            <a:off x="2106168" y="5161280"/>
            <a:ext cx="6245352" cy="225552"/>
          </a:xfrm>
          <a:prstGeom prst="line">
            <a:avLst/>
          </a:prstGeom>
          <a:ln w="28575">
            <a:solidFill>
              <a:srgbClr val="FF9933"/>
            </a:solidFill>
          </a:ln>
        </p:spPr>
        <p:style>
          <a:lnRef idx="1">
            <a:schemeClr val="accent1"/>
          </a:lnRef>
          <a:fillRef idx="0">
            <a:schemeClr val="accent1"/>
          </a:fillRef>
          <a:effectRef idx="0">
            <a:schemeClr val="accent1"/>
          </a:effectRef>
          <a:fontRef idx="minor">
            <a:schemeClr val="tx1"/>
          </a:fontRef>
        </p:style>
      </p:cxnSp>
      <p:sp>
        <p:nvSpPr>
          <p:cNvPr id="10" name="Rettangolo 9"/>
          <p:cNvSpPr/>
          <p:nvPr/>
        </p:nvSpPr>
        <p:spPr>
          <a:xfrm>
            <a:off x="5009896" y="2012516"/>
            <a:ext cx="950976" cy="576072"/>
          </a:xfrm>
          <a:prstGeom prst="rect">
            <a:avLst/>
          </a:prstGeom>
          <a:noFill/>
          <a:ln w="28575" cap="flat" cmpd="sng" algn="ctr">
            <a:solidFill>
              <a:srgbClr val="FF993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de-DE"/>
          </a:p>
        </p:txBody>
      </p:sp>
      <p:sp>
        <p:nvSpPr>
          <p:cNvPr id="12" name="Rettangolo 11"/>
          <p:cNvSpPr/>
          <p:nvPr/>
        </p:nvSpPr>
        <p:spPr>
          <a:xfrm>
            <a:off x="8053083" y="4697984"/>
            <a:ext cx="950976" cy="576072"/>
          </a:xfrm>
          <a:prstGeom prst="rect">
            <a:avLst/>
          </a:prstGeom>
          <a:solidFill>
            <a:schemeClr val="bg1"/>
          </a:solidFill>
          <a:ln w="2857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de-CH" dirty="0" smtClean="0">
                <a:solidFill>
                  <a:srgbClr val="C00000"/>
                </a:solidFill>
              </a:rPr>
              <a:t>107</a:t>
            </a:r>
            <a:endParaRPr lang="de-DE" dirty="0">
              <a:solidFill>
                <a:srgbClr val="C00000"/>
              </a:solidFill>
            </a:endParaRPr>
          </a:p>
        </p:txBody>
      </p:sp>
      <p:sp>
        <p:nvSpPr>
          <p:cNvPr id="13" name="Rettangolo 12"/>
          <p:cNvSpPr/>
          <p:nvPr/>
        </p:nvSpPr>
        <p:spPr>
          <a:xfrm>
            <a:off x="8060195" y="4409948"/>
            <a:ext cx="950976" cy="576072"/>
          </a:xfrm>
          <a:prstGeom prst="rect">
            <a:avLst/>
          </a:prstGeom>
          <a:solidFill>
            <a:schemeClr val="bg1"/>
          </a:solidFill>
          <a:ln w="28575" cap="flat" cmpd="sng" algn="ctr">
            <a:solidFill>
              <a:srgbClr val="FF993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de-CH" dirty="0" smtClean="0"/>
              <a:t>385</a:t>
            </a:r>
            <a:endParaRPr lang="de-DE" dirty="0"/>
          </a:p>
        </p:txBody>
      </p:sp>
      <p:sp>
        <p:nvSpPr>
          <p:cNvPr id="14" name="Rettangolo 13"/>
          <p:cNvSpPr/>
          <p:nvPr/>
        </p:nvSpPr>
        <p:spPr>
          <a:xfrm>
            <a:off x="1984248" y="4697984"/>
            <a:ext cx="950976" cy="576072"/>
          </a:xfrm>
          <a:prstGeom prst="rect">
            <a:avLst/>
          </a:prstGeom>
          <a:solidFill>
            <a:schemeClr val="bg1"/>
          </a:solidFill>
          <a:ln w="2857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de-CH" dirty="0" smtClean="0">
                <a:solidFill>
                  <a:srgbClr val="C00000"/>
                </a:solidFill>
              </a:rPr>
              <a:t>7</a:t>
            </a:r>
            <a:endParaRPr lang="de-DE" dirty="0">
              <a:solidFill>
                <a:srgbClr val="C00000"/>
              </a:solidFill>
            </a:endParaRPr>
          </a:p>
        </p:txBody>
      </p:sp>
      <p:sp>
        <p:nvSpPr>
          <p:cNvPr id="15" name="Rettangolo 14"/>
          <p:cNvSpPr/>
          <p:nvPr/>
        </p:nvSpPr>
        <p:spPr>
          <a:xfrm>
            <a:off x="1984248" y="4409948"/>
            <a:ext cx="950976" cy="576072"/>
          </a:xfrm>
          <a:prstGeom prst="rect">
            <a:avLst/>
          </a:prstGeom>
          <a:solidFill>
            <a:schemeClr val="bg1"/>
          </a:solidFill>
          <a:ln w="28575" cap="flat" cmpd="sng" algn="ctr">
            <a:solidFill>
              <a:srgbClr val="FF993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de-CH" dirty="0" smtClean="0"/>
              <a:t>148</a:t>
            </a:r>
            <a:endParaRPr lang="de-DE" dirty="0"/>
          </a:p>
        </p:txBody>
      </p:sp>
    </p:spTree>
    <p:extLst>
      <p:ext uri="{BB962C8B-B14F-4D97-AF65-F5344CB8AC3E}">
        <p14:creationId xmlns:p14="http://schemas.microsoft.com/office/powerpoint/2010/main" val="252604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2"/>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1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3"/>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P spid="14" grpId="0" animBg="1"/>
      <p:bldP spid="14" grpId="1" animBg="1"/>
      <p:bldP spid="15" grpId="0" animBg="1"/>
      <p:bldP spid="1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38328" y="438912"/>
            <a:ext cx="11548872" cy="646331"/>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it-IT" sz="3600" dirty="0" smtClean="0">
                <a:latin typeface="Arial" panose="020B0604020202020204" pitchFamily="34" charset="0"/>
                <a:cs typeface="Arial" panose="020B0604020202020204" pitchFamily="34" charset="0"/>
              </a:rPr>
              <a:t>	</a:t>
            </a:r>
            <a:r>
              <a:rPr lang="it-IT" sz="3600" b="1" dirty="0" err="1" smtClean="0">
                <a:solidFill>
                  <a:schemeClr val="tx1"/>
                </a:solidFill>
                <a:latin typeface="Arial" panose="020B0604020202020204" pitchFamily="34" charset="0"/>
                <a:cs typeface="Arial" panose="020B0604020202020204" pitchFamily="34" charset="0"/>
              </a:rPr>
              <a:t>Results</a:t>
            </a:r>
            <a:r>
              <a:rPr lang="it-IT" sz="3600" b="1" dirty="0" smtClean="0">
                <a:solidFill>
                  <a:schemeClr val="tx1"/>
                </a:solidFill>
                <a:latin typeface="Arial" panose="020B0604020202020204" pitchFamily="34" charset="0"/>
                <a:cs typeface="Arial" panose="020B0604020202020204" pitchFamily="34" charset="0"/>
              </a:rPr>
              <a:t>: anti-HCV </a:t>
            </a:r>
            <a:r>
              <a:rPr lang="it-IT" sz="3600" b="1" dirty="0" err="1" smtClean="0">
                <a:solidFill>
                  <a:schemeClr val="tx1"/>
                </a:solidFill>
                <a:latin typeface="Arial" panose="020B0604020202020204" pitchFamily="34" charset="0"/>
                <a:cs typeface="Arial" panose="020B0604020202020204" pitchFamily="34" charset="0"/>
              </a:rPr>
              <a:t>cohort</a:t>
            </a:r>
            <a:endParaRPr lang="de-DE" sz="3600" b="1" dirty="0">
              <a:solidFill>
                <a:schemeClr val="tx1"/>
              </a:solidFill>
              <a:latin typeface="Arial" panose="020B0604020202020204" pitchFamily="34" charset="0"/>
              <a:cs typeface="Arial" panose="020B0604020202020204" pitchFamily="34" charset="0"/>
            </a:endParaRPr>
          </a:p>
        </p:txBody>
      </p:sp>
      <p:grpSp>
        <p:nvGrpSpPr>
          <p:cNvPr id="2" name="Gruppo 1"/>
          <p:cNvGrpSpPr/>
          <p:nvPr/>
        </p:nvGrpSpPr>
        <p:grpSpPr>
          <a:xfrm>
            <a:off x="585975" y="1207988"/>
            <a:ext cx="11189465" cy="5471578"/>
            <a:chOff x="585975" y="1207988"/>
            <a:chExt cx="11189465" cy="5471578"/>
          </a:xfrm>
        </p:grpSpPr>
        <p:pic>
          <p:nvPicPr>
            <p:cNvPr id="10" name="Immagine 9"/>
            <p:cNvPicPr>
              <a:picLocks noChangeAspect="1"/>
            </p:cNvPicPr>
            <p:nvPr/>
          </p:nvPicPr>
          <p:blipFill>
            <a:blip r:embed="rId2"/>
            <a:stretch>
              <a:fillRect/>
            </a:stretch>
          </p:blipFill>
          <p:spPr>
            <a:xfrm>
              <a:off x="585975" y="1207988"/>
              <a:ext cx="11189465" cy="5471578"/>
            </a:xfrm>
            <a:prstGeom prst="rect">
              <a:avLst/>
            </a:prstGeom>
          </p:spPr>
        </p:pic>
        <p:sp>
          <p:nvSpPr>
            <p:cNvPr id="3" name="Rettangolo 2"/>
            <p:cNvSpPr/>
            <p:nvPr/>
          </p:nvSpPr>
          <p:spPr>
            <a:xfrm>
              <a:off x="768096" y="1882648"/>
              <a:ext cx="996696" cy="237744"/>
            </a:xfrm>
            <a:prstGeom prst="rect">
              <a:avLst/>
            </a:prstGeom>
            <a:no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de-DE"/>
            </a:p>
          </p:txBody>
        </p:sp>
        <p:cxnSp>
          <p:nvCxnSpPr>
            <p:cNvPr id="9" name="Connettore diritto 8"/>
            <p:cNvCxnSpPr>
              <a:endCxn id="10" idx="3"/>
            </p:cNvCxnSpPr>
            <p:nvPr/>
          </p:nvCxnSpPr>
          <p:spPr>
            <a:xfrm flipV="1">
              <a:off x="768096" y="3943777"/>
              <a:ext cx="11007344" cy="1"/>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14" name="Connettore diritto 13"/>
            <p:cNvCxnSpPr/>
            <p:nvPr/>
          </p:nvCxnSpPr>
          <p:spPr>
            <a:xfrm flipV="1">
              <a:off x="737616" y="4776897"/>
              <a:ext cx="11007344" cy="1"/>
            </a:xfrm>
            <a:prstGeom prst="line">
              <a:avLst/>
            </a:prstGeom>
            <a:ln w="19050"/>
          </p:spPr>
          <p:style>
            <a:lnRef idx="1">
              <a:schemeClr val="accent2"/>
            </a:lnRef>
            <a:fillRef idx="0">
              <a:schemeClr val="accent2"/>
            </a:fillRef>
            <a:effectRef idx="0">
              <a:schemeClr val="accent2"/>
            </a:effectRef>
            <a:fontRef idx="minor">
              <a:schemeClr val="tx1"/>
            </a:fontRef>
          </p:style>
        </p:cxnSp>
      </p:grpSp>
      <p:sp>
        <p:nvSpPr>
          <p:cNvPr id="5" name="Rettangolo 4"/>
          <p:cNvSpPr/>
          <p:nvPr/>
        </p:nvSpPr>
        <p:spPr>
          <a:xfrm>
            <a:off x="7407656" y="2175956"/>
            <a:ext cx="4337304" cy="307777"/>
          </a:xfrm>
          <a:prstGeom prst="rect">
            <a:avLst/>
          </a:prstGeom>
          <a:ln w="28575"/>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b="1" dirty="0" smtClean="0">
                <a:latin typeface="Arial" panose="020B0604020202020204" pitchFamily="34" charset="0"/>
                <a:cs typeface="Arial" panose="020B0604020202020204" pitchFamily="34" charset="0"/>
              </a:rPr>
              <a:t>Age: </a:t>
            </a:r>
            <a:r>
              <a:rPr lang="en-US" sz="1400" dirty="0" smtClean="0">
                <a:latin typeface="Arial" panose="020B0604020202020204" pitchFamily="34" charset="0"/>
                <a:cs typeface="Arial" panose="020B0604020202020204" pitchFamily="34" charset="0"/>
              </a:rPr>
              <a:t>39.4 vs</a:t>
            </a:r>
            <a:r>
              <a:rPr lang="en-US" sz="1400" dirty="0">
                <a:latin typeface="Arial" panose="020B0604020202020204" pitchFamily="34" charset="0"/>
                <a:cs typeface="Arial" panose="020B0604020202020204" pitchFamily="34" charset="0"/>
              </a:rPr>
              <a:t>. 42.3 </a:t>
            </a:r>
            <a:r>
              <a:rPr lang="en-US" sz="1400" dirty="0" smtClean="0">
                <a:latin typeface="Arial" panose="020B0604020202020204" pitchFamily="34" charset="0"/>
                <a:cs typeface="Arial" panose="020B0604020202020204" pitchFamily="34" charset="0"/>
              </a:rPr>
              <a:t>years </a:t>
            </a:r>
            <a:r>
              <a:rPr lang="en-US" sz="1400" dirty="0" err="1" smtClean="0">
                <a:latin typeface="Arial" panose="020B0604020202020204" pitchFamily="34" charset="0"/>
                <a:cs typeface="Arial" panose="020B0604020202020204" pitchFamily="34" charset="0"/>
              </a:rPr>
              <a:t>DAb</a:t>
            </a:r>
            <a:r>
              <a:rPr lang="en-US" sz="1400" dirty="0" smtClean="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R-; P=0.021</a:t>
            </a:r>
            <a:endParaRPr lang="de-DE" sz="1400" dirty="0">
              <a:latin typeface="Arial" panose="020B0604020202020204" pitchFamily="34" charset="0"/>
              <a:cs typeface="Arial" panose="020B0604020202020204" pitchFamily="34" charset="0"/>
            </a:endParaRPr>
          </a:p>
        </p:txBody>
      </p:sp>
      <p:sp>
        <p:nvSpPr>
          <p:cNvPr id="7" name="Rettangolo 6"/>
          <p:cNvSpPr/>
          <p:nvPr/>
        </p:nvSpPr>
        <p:spPr>
          <a:xfrm>
            <a:off x="7407656" y="2529434"/>
            <a:ext cx="4337304" cy="307777"/>
          </a:xfrm>
          <a:prstGeom prst="rect">
            <a:avLst/>
          </a:prstGeom>
          <a:ln w="28575"/>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b="1" dirty="0" smtClean="0">
                <a:latin typeface="Arial" panose="020B0604020202020204" pitchFamily="34" charset="0"/>
                <a:cs typeface="Arial" panose="020B0604020202020204" pitchFamily="34" charset="0"/>
              </a:rPr>
              <a:t>BMI: </a:t>
            </a:r>
            <a:r>
              <a:rPr lang="en-US" sz="1400" dirty="0" smtClean="0">
                <a:latin typeface="Arial" panose="020B0604020202020204" pitchFamily="34" charset="0"/>
                <a:cs typeface="Arial" panose="020B0604020202020204" pitchFamily="34" charset="0"/>
              </a:rPr>
              <a:t>27.3 vs</a:t>
            </a:r>
            <a:r>
              <a:rPr lang="en-US" sz="1400" dirty="0">
                <a:latin typeface="Arial" panose="020B0604020202020204" pitchFamily="34" charset="0"/>
                <a:cs typeface="Arial" panose="020B0604020202020204" pitchFamily="34" charset="0"/>
              </a:rPr>
              <a:t>. 28.3 </a:t>
            </a:r>
            <a:r>
              <a:rPr lang="en-US" sz="1400" dirty="0" smtClean="0">
                <a:latin typeface="Arial" panose="020B0604020202020204" pitchFamily="34" charset="0"/>
                <a:cs typeface="Arial" panose="020B0604020202020204" pitchFamily="34" charset="0"/>
              </a:rPr>
              <a:t>kg/m2 </a:t>
            </a:r>
            <a:r>
              <a:rPr lang="en-US" sz="1400" dirty="0" err="1" smtClean="0">
                <a:latin typeface="Arial" panose="020B0604020202020204" pitchFamily="34" charset="0"/>
                <a:cs typeface="Arial" panose="020B0604020202020204" pitchFamily="34" charset="0"/>
              </a:rPr>
              <a:t>DAb</a:t>
            </a:r>
            <a:r>
              <a:rPr lang="en-US" sz="1400" dirty="0" smtClean="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R-; P=0.034</a:t>
            </a:r>
            <a:endParaRPr lang="de-DE"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683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2"/>
                                        </p:tgtEl>
                                        <p:attrNameLst>
                                          <p:attrName>style.opacity</p:attrName>
                                        </p:attrNameLst>
                                      </p:cBhvr>
                                      <p:to>
                                        <p:strVal val="0.5"/>
                                      </p:to>
                                    </p:set>
                                    <p:animEffect filter="image" prLst="opacity: 0.5">
                                      <p:cBhvr rctx="IE">
                                        <p:cTn id="7" dur="indefinite"/>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38328" y="438912"/>
            <a:ext cx="11548872" cy="646331"/>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it-IT" sz="3600" dirty="0" smtClean="0">
                <a:latin typeface="Arial" panose="020B0604020202020204" pitchFamily="34" charset="0"/>
                <a:cs typeface="Arial" panose="020B0604020202020204" pitchFamily="34" charset="0"/>
              </a:rPr>
              <a:t>	</a:t>
            </a:r>
            <a:r>
              <a:rPr lang="it-IT" sz="3600" b="1" dirty="0" err="1" smtClean="0">
                <a:solidFill>
                  <a:schemeClr val="tx1"/>
                </a:solidFill>
                <a:latin typeface="Arial" panose="020B0604020202020204" pitchFamily="34" charset="0"/>
                <a:cs typeface="Arial" panose="020B0604020202020204" pitchFamily="34" charset="0"/>
              </a:rPr>
              <a:t>Results</a:t>
            </a:r>
            <a:r>
              <a:rPr lang="it-IT" sz="3600" b="1" dirty="0" smtClean="0">
                <a:solidFill>
                  <a:schemeClr val="tx1"/>
                </a:solidFill>
                <a:latin typeface="Arial" panose="020B0604020202020204" pitchFamily="34" charset="0"/>
                <a:cs typeface="Arial" panose="020B0604020202020204" pitchFamily="34" charset="0"/>
              </a:rPr>
              <a:t>: anti-HCV </a:t>
            </a:r>
            <a:r>
              <a:rPr lang="it-IT" sz="3600" b="1" dirty="0" err="1" smtClean="0">
                <a:solidFill>
                  <a:schemeClr val="tx1"/>
                </a:solidFill>
                <a:latin typeface="Arial" panose="020B0604020202020204" pitchFamily="34" charset="0"/>
                <a:cs typeface="Arial" panose="020B0604020202020204" pitchFamily="34" charset="0"/>
              </a:rPr>
              <a:t>cohort</a:t>
            </a:r>
            <a:endParaRPr lang="de-DE" sz="3600" b="1" dirty="0">
              <a:solidFill>
                <a:schemeClr val="tx1"/>
              </a:solidFill>
              <a:latin typeface="Arial" panose="020B0604020202020204" pitchFamily="34" charset="0"/>
              <a:cs typeface="Arial" panose="020B0604020202020204" pitchFamily="34" charset="0"/>
            </a:endParaRPr>
          </a:p>
        </p:txBody>
      </p:sp>
      <p:pic>
        <p:nvPicPr>
          <p:cNvPr id="2" name="Immagine 1"/>
          <p:cNvPicPr>
            <a:picLocks noChangeAspect="1"/>
          </p:cNvPicPr>
          <p:nvPr/>
        </p:nvPicPr>
        <p:blipFill rotWithShape="1">
          <a:blip r:embed="rId2"/>
          <a:srcRect l="7949" r="9033"/>
          <a:stretch/>
        </p:blipFill>
        <p:spPr>
          <a:xfrm>
            <a:off x="493775" y="1527048"/>
            <a:ext cx="6630935" cy="5029199"/>
          </a:xfrm>
          <a:prstGeom prst="rect">
            <a:avLst/>
          </a:prstGeom>
        </p:spPr>
      </p:pic>
      <p:sp>
        <p:nvSpPr>
          <p:cNvPr id="3" name="Rettangolo 2"/>
          <p:cNvSpPr/>
          <p:nvPr/>
        </p:nvSpPr>
        <p:spPr>
          <a:xfrm>
            <a:off x="7272528" y="1779489"/>
            <a:ext cx="4367784" cy="4524315"/>
          </a:xfrm>
          <a:prstGeom prst="rect">
            <a:avLst/>
          </a:prstGeom>
        </p:spPr>
        <p:txBody>
          <a:bodyPr wrap="square">
            <a:spAutoFit/>
          </a:bodyPr>
          <a:lstStyle/>
          <a:p>
            <a:pPr marL="285750" indent="-28575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90 </a:t>
            </a:r>
            <a:r>
              <a:rPr lang="en-US" b="1" dirty="0">
                <a:latin typeface="Arial" panose="020B0604020202020204" pitchFamily="34" charset="0"/>
                <a:cs typeface="Arial" panose="020B0604020202020204" pitchFamily="34" charset="0"/>
              </a:rPr>
              <a:t>days </a:t>
            </a:r>
            <a:r>
              <a:rPr lang="en-US" b="1" dirty="0" smtClean="0">
                <a:latin typeface="Arial" panose="020B0604020202020204" pitchFamily="34" charset="0"/>
                <a:cs typeface="Arial" panose="020B0604020202020204" pitchFamily="34" charset="0"/>
              </a:rPr>
              <a:t>post-LT analysis: </a:t>
            </a:r>
            <a:r>
              <a:rPr lang="en-US" dirty="0" smtClean="0">
                <a:latin typeface="Arial" panose="020B0604020202020204" pitchFamily="34" charset="0"/>
                <a:cs typeface="Arial" panose="020B0604020202020204" pitchFamily="34" charset="0"/>
              </a:rPr>
              <a:t>in the pre-DAA era </a:t>
            </a:r>
            <a:r>
              <a:rPr lang="en-US" dirty="0" err="1" smtClean="0">
                <a:latin typeface="Arial" panose="020B0604020202020204" pitchFamily="34" charset="0"/>
                <a:cs typeface="Arial" panose="020B0604020202020204" pitchFamily="34" charset="0"/>
              </a:rPr>
              <a:t>DAb</a:t>
            </a:r>
            <a:r>
              <a:rPr lang="en-US" dirty="0" smtClean="0">
                <a:latin typeface="Arial" panose="020B0604020202020204" pitchFamily="34" charset="0"/>
                <a:cs typeface="Arial" panose="020B0604020202020204" pitchFamily="34" charset="0"/>
              </a:rPr>
              <a:t>+ vs. </a:t>
            </a:r>
            <a:r>
              <a:rPr lang="en-US" dirty="0" err="1" smtClean="0">
                <a:latin typeface="Arial" panose="020B0604020202020204" pitchFamily="34" charset="0"/>
                <a:cs typeface="Arial" panose="020B0604020202020204" pitchFamily="34" charset="0"/>
              </a:rPr>
              <a:t>DAb</a:t>
            </a:r>
            <a:r>
              <a:rPr lang="en-US" dirty="0" smtClean="0">
                <a:latin typeface="Arial" panose="020B0604020202020204" pitchFamily="34" charset="0"/>
                <a:cs typeface="Arial" panose="020B0604020202020204" pitchFamily="34" charset="0"/>
              </a:rPr>
              <a:t> –was 78.1</a:t>
            </a:r>
            <a:r>
              <a:rPr lang="en-US" dirty="0">
                <a:latin typeface="Arial" panose="020B0604020202020204" pitchFamily="34" charset="0"/>
                <a:cs typeface="Arial" panose="020B0604020202020204" pitchFamily="34" charset="0"/>
              </a:rPr>
              <a:t>% vs. </a:t>
            </a:r>
            <a:r>
              <a:rPr lang="en-US" dirty="0" smtClean="0">
                <a:latin typeface="Arial" panose="020B0604020202020204" pitchFamily="34" charset="0"/>
                <a:cs typeface="Arial" panose="020B0604020202020204" pitchFamily="34" charset="0"/>
              </a:rPr>
              <a:t>81.2%, P&lt;0.001; while in the post-DAA era </a:t>
            </a:r>
            <a:r>
              <a:rPr lang="en-US" dirty="0" err="1" smtClean="0">
                <a:latin typeface="Arial" panose="020B0604020202020204" pitchFamily="34" charset="0"/>
                <a:cs typeface="Arial" panose="020B0604020202020204" pitchFamily="34" charset="0"/>
              </a:rPr>
              <a:t>DAb</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vs. </a:t>
            </a:r>
            <a:r>
              <a:rPr lang="en-US" dirty="0" err="1">
                <a:latin typeface="Arial" panose="020B0604020202020204" pitchFamily="34" charset="0"/>
                <a:cs typeface="Arial" panose="020B0604020202020204" pitchFamily="34" charset="0"/>
              </a:rPr>
              <a:t>DAb</a:t>
            </a:r>
            <a:r>
              <a:rPr lang="en-US" dirty="0" smtClean="0">
                <a:latin typeface="Arial" panose="020B0604020202020204" pitchFamily="34" charset="0"/>
                <a:cs typeface="Arial" panose="020B0604020202020204" pitchFamily="34" charset="0"/>
              </a:rPr>
              <a:t>– was 85.1</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vs. 84.5%, P=0.169.</a:t>
            </a:r>
          </a:p>
          <a:p>
            <a:pPr algn="just"/>
            <a:endParaRPr lang="en-US"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dirty="0" smtClean="0">
                <a:latin typeface="Arial" panose="020B0604020202020204" pitchFamily="34" charset="0"/>
                <a:cs typeface="Arial" panose="020B0604020202020204" pitchFamily="34" charset="0"/>
              </a:rPr>
              <a:t>In the post-DAA era there </a:t>
            </a:r>
            <a:r>
              <a:rPr lang="en-US" dirty="0">
                <a:latin typeface="Arial" panose="020B0604020202020204" pitchFamily="34" charset="0"/>
                <a:cs typeface="Arial" panose="020B0604020202020204" pitchFamily="34" charset="0"/>
              </a:rPr>
              <a:t>were </a:t>
            </a:r>
            <a:r>
              <a:rPr lang="en-US" dirty="0" smtClean="0">
                <a:latin typeface="Arial" panose="020B0604020202020204" pitchFamily="34" charset="0"/>
                <a:cs typeface="Arial" panose="020B0604020202020204" pitchFamily="34" charset="0"/>
              </a:rPr>
              <a:t>no cases </a:t>
            </a:r>
            <a:r>
              <a:rPr lang="en-US" dirty="0">
                <a:latin typeface="Arial" panose="020B0604020202020204" pitchFamily="34" charset="0"/>
                <a:cs typeface="Arial" panose="020B0604020202020204" pitchFamily="34" charset="0"/>
              </a:rPr>
              <a:t>of </a:t>
            </a:r>
            <a:r>
              <a:rPr lang="en-US" b="1" i="1" dirty="0">
                <a:latin typeface="Arial" panose="020B0604020202020204" pitchFamily="34" charset="0"/>
                <a:cs typeface="Arial" panose="020B0604020202020204" pitchFamily="34" charset="0"/>
              </a:rPr>
              <a:t>de novo </a:t>
            </a:r>
            <a:r>
              <a:rPr lang="en-US" b="1" dirty="0">
                <a:latin typeface="Arial" panose="020B0604020202020204" pitchFamily="34" charset="0"/>
                <a:cs typeface="Arial" panose="020B0604020202020204" pitchFamily="34" charset="0"/>
              </a:rPr>
              <a:t>hepatitis </a:t>
            </a:r>
            <a:r>
              <a:rPr lang="en-US" dirty="0" smtClean="0">
                <a:latin typeface="Arial" panose="020B0604020202020204" pitchFamily="34" charset="0"/>
                <a:cs typeface="Arial" panose="020B0604020202020204" pitchFamily="34" charset="0"/>
              </a:rPr>
              <a:t>in </a:t>
            </a:r>
            <a:r>
              <a:rPr lang="en-US" dirty="0" err="1" smtClean="0">
                <a:latin typeface="Arial" panose="020B0604020202020204" pitchFamily="34" charset="0"/>
                <a:cs typeface="Arial" panose="020B0604020202020204" pitchFamily="34" charset="0"/>
              </a:rPr>
              <a:t>DAb</a:t>
            </a:r>
            <a:r>
              <a:rPr lang="en-US" dirty="0">
                <a:latin typeface="Arial" panose="020B0604020202020204" pitchFamily="34" charset="0"/>
                <a:cs typeface="Arial" panose="020B0604020202020204" pitchFamily="34" charset="0"/>
              </a:rPr>
              <a:t>+/R– </a:t>
            </a:r>
            <a:r>
              <a:rPr lang="en-US" dirty="0" smtClean="0">
                <a:latin typeface="Arial" panose="020B0604020202020204" pitchFamily="34" charset="0"/>
                <a:cs typeface="Arial" panose="020B0604020202020204" pitchFamily="34" charset="0"/>
              </a:rPr>
              <a:t>group and </a:t>
            </a:r>
            <a:r>
              <a:rPr lang="en-US" dirty="0">
                <a:latin typeface="Arial" panose="020B0604020202020204" pitchFamily="34" charset="0"/>
                <a:cs typeface="Arial" panose="020B0604020202020204" pitchFamily="34" charset="0"/>
              </a:rPr>
              <a:t>5 (4.4%) </a:t>
            </a:r>
            <a:r>
              <a:rPr lang="en-US" dirty="0" smtClean="0">
                <a:latin typeface="Arial" panose="020B0604020202020204" pitchFamily="34" charset="0"/>
                <a:cs typeface="Arial" panose="020B0604020202020204" pitchFamily="34" charset="0"/>
              </a:rPr>
              <a:t>cases of </a:t>
            </a:r>
            <a:r>
              <a:rPr lang="en-US" dirty="0">
                <a:latin typeface="Arial" panose="020B0604020202020204" pitchFamily="34" charset="0"/>
                <a:cs typeface="Arial" panose="020B0604020202020204" pitchFamily="34" charset="0"/>
              </a:rPr>
              <a:t>recurrent hepatitis in the </a:t>
            </a:r>
            <a:r>
              <a:rPr lang="en-US" dirty="0" err="1">
                <a:latin typeface="Arial" panose="020B0604020202020204" pitchFamily="34" charset="0"/>
                <a:cs typeface="Arial" panose="020B0604020202020204" pitchFamily="34" charset="0"/>
              </a:rPr>
              <a:t>DAb</a:t>
            </a:r>
            <a:r>
              <a:rPr lang="en-US" dirty="0">
                <a:latin typeface="Arial" panose="020B0604020202020204" pitchFamily="34" charset="0"/>
                <a:cs typeface="Arial" panose="020B0604020202020204" pitchFamily="34" charset="0"/>
              </a:rPr>
              <a:t>+/R+ </a:t>
            </a:r>
            <a:r>
              <a:rPr lang="en-US" dirty="0" smtClean="0">
                <a:latin typeface="Arial" panose="020B0604020202020204" pitchFamily="34" charset="0"/>
                <a:cs typeface="Arial" panose="020B0604020202020204" pitchFamily="34" charset="0"/>
              </a:rPr>
              <a:t>group.</a:t>
            </a:r>
          </a:p>
          <a:p>
            <a:pPr algn="just"/>
            <a:endParaRPr lang="en-US"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here </a:t>
            </a:r>
            <a:r>
              <a:rPr lang="en-US" dirty="0">
                <a:latin typeface="Arial" panose="020B0604020202020204" pitchFamily="34" charset="0"/>
                <a:cs typeface="Arial" panose="020B0604020202020204" pitchFamily="34" charset="0"/>
              </a:rPr>
              <a:t>was no difference in </a:t>
            </a:r>
            <a:r>
              <a:rPr lang="en-US" b="1" dirty="0">
                <a:latin typeface="Arial" panose="020B0604020202020204" pitchFamily="34" charset="0"/>
                <a:cs typeface="Arial" panose="020B0604020202020204" pitchFamily="34" charset="0"/>
              </a:rPr>
              <a:t>causes </a:t>
            </a:r>
            <a:r>
              <a:rPr lang="en-US" b="1" dirty="0" smtClean="0">
                <a:latin typeface="Arial" panose="020B0604020202020204" pitchFamily="34" charset="0"/>
                <a:cs typeface="Arial" panose="020B0604020202020204" pitchFamily="34" charset="0"/>
              </a:rPr>
              <a:t>of graft failure </a:t>
            </a:r>
            <a:r>
              <a:rPr lang="en-US" dirty="0" smtClean="0">
                <a:latin typeface="Arial" panose="020B0604020202020204" pitchFamily="34" charset="0"/>
                <a:cs typeface="Arial" panose="020B0604020202020204" pitchFamily="34" charset="0"/>
              </a:rPr>
              <a:t>between </a:t>
            </a:r>
            <a:r>
              <a:rPr lang="en-US" dirty="0" err="1">
                <a:latin typeface="Arial" panose="020B0604020202020204" pitchFamily="34" charset="0"/>
                <a:cs typeface="Arial" panose="020B0604020202020204" pitchFamily="34" charset="0"/>
              </a:rPr>
              <a:t>DAb</a:t>
            </a:r>
            <a:r>
              <a:rPr lang="en-US" dirty="0">
                <a:latin typeface="Arial" panose="020B0604020202020204" pitchFamily="34" charset="0"/>
                <a:cs typeface="Arial" panose="020B0604020202020204" pitchFamily="34" charset="0"/>
              </a:rPr>
              <a:t>+/R– and </a:t>
            </a:r>
            <a:r>
              <a:rPr lang="en-US" dirty="0" err="1">
                <a:latin typeface="Arial" panose="020B0604020202020204" pitchFamily="34" charset="0"/>
                <a:cs typeface="Arial" panose="020B0604020202020204" pitchFamily="34" charset="0"/>
              </a:rPr>
              <a:t>DAb</a:t>
            </a:r>
            <a:r>
              <a:rPr lang="en-US" dirty="0">
                <a:latin typeface="Arial" panose="020B0604020202020204" pitchFamily="34" charset="0"/>
                <a:cs typeface="Arial" panose="020B0604020202020204" pitchFamily="34" charset="0"/>
              </a:rPr>
              <a:t>–/R</a:t>
            </a:r>
            <a:r>
              <a:rPr lang="en-US" dirty="0" smtClean="0">
                <a:latin typeface="Arial" panose="020B0604020202020204" pitchFamily="34" charset="0"/>
                <a:cs typeface="Arial" panose="020B0604020202020204" pitchFamily="34" charset="0"/>
              </a:rPr>
              <a:t>– and between </a:t>
            </a:r>
            <a:r>
              <a:rPr lang="en-US" dirty="0" err="1">
                <a:latin typeface="Arial" panose="020B0604020202020204" pitchFamily="34" charset="0"/>
                <a:cs typeface="Arial" panose="020B0604020202020204" pitchFamily="34" charset="0"/>
              </a:rPr>
              <a:t>DAb</a:t>
            </a:r>
            <a:r>
              <a:rPr lang="en-US" dirty="0">
                <a:latin typeface="Arial" panose="020B0604020202020204" pitchFamily="34" charset="0"/>
                <a:cs typeface="Arial" panose="020B0604020202020204" pitchFamily="34" charset="0"/>
              </a:rPr>
              <a:t>–/R+ </a:t>
            </a:r>
            <a:r>
              <a:rPr lang="en-US" dirty="0" smtClean="0">
                <a:latin typeface="Arial" panose="020B0604020202020204" pitchFamily="34" charset="0"/>
                <a:cs typeface="Arial" panose="020B0604020202020204" pitchFamily="34" charset="0"/>
              </a:rPr>
              <a:t>and </a:t>
            </a:r>
            <a:r>
              <a:rPr lang="en-US" dirty="0" err="1">
                <a:latin typeface="Arial" panose="020B0604020202020204" pitchFamily="34" charset="0"/>
                <a:cs typeface="Arial" panose="020B0604020202020204" pitchFamily="34" charset="0"/>
              </a:rPr>
              <a:t>DAb</a:t>
            </a:r>
            <a:r>
              <a:rPr lang="en-US" dirty="0">
                <a:latin typeface="Arial" panose="020B0604020202020204" pitchFamily="34" charset="0"/>
                <a:cs typeface="Arial" panose="020B0604020202020204" pitchFamily="34" charset="0"/>
              </a:rPr>
              <a:t>+/R+ </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(all </a:t>
            </a:r>
            <a:r>
              <a:rPr lang="en-US" dirty="0" smtClean="0">
                <a:latin typeface="Arial" panose="020B0604020202020204" pitchFamily="34" charset="0"/>
                <a:cs typeface="Arial" panose="020B0604020202020204" pitchFamily="34" charset="0"/>
              </a:rPr>
              <a:t>P values </a:t>
            </a:r>
            <a:r>
              <a:rPr lang="en-US" dirty="0">
                <a:latin typeface="Arial" panose="020B0604020202020204" pitchFamily="34" charset="0"/>
                <a:cs typeface="Arial" panose="020B0604020202020204" pitchFamily="34" charset="0"/>
              </a:rPr>
              <a:t>&gt;0.05). </a:t>
            </a:r>
            <a:endParaRPr lang="de-DE" dirty="0">
              <a:latin typeface="Arial" panose="020B0604020202020204" pitchFamily="34" charset="0"/>
              <a:cs typeface="Arial" panose="020B0604020202020204" pitchFamily="34" charset="0"/>
            </a:endParaRPr>
          </a:p>
        </p:txBody>
      </p:sp>
      <p:sp>
        <p:nvSpPr>
          <p:cNvPr id="5" name="Rettangolo 4"/>
          <p:cNvSpPr/>
          <p:nvPr/>
        </p:nvSpPr>
        <p:spPr>
          <a:xfrm>
            <a:off x="1706880" y="3112008"/>
            <a:ext cx="1362456" cy="219600"/>
          </a:xfrm>
          <a:prstGeom prst="rect">
            <a:avLst/>
          </a:prstGeom>
          <a:noFill/>
          <a:ln w="2857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de-DE"/>
          </a:p>
        </p:txBody>
      </p:sp>
      <p:sp>
        <p:nvSpPr>
          <p:cNvPr id="7" name="Rettangolo 6"/>
          <p:cNvSpPr/>
          <p:nvPr/>
        </p:nvSpPr>
        <p:spPr>
          <a:xfrm>
            <a:off x="1713992" y="3633216"/>
            <a:ext cx="1362456" cy="219600"/>
          </a:xfrm>
          <a:prstGeom prst="rect">
            <a:avLst/>
          </a:prstGeom>
          <a:noFill/>
          <a:ln w="2857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de-DE"/>
          </a:p>
        </p:txBody>
      </p:sp>
      <p:cxnSp>
        <p:nvCxnSpPr>
          <p:cNvPr id="12" name="Connettore 2 11"/>
          <p:cNvCxnSpPr/>
          <p:nvPr/>
        </p:nvCxnSpPr>
        <p:spPr>
          <a:xfrm flipH="1">
            <a:off x="6915922" y="2654266"/>
            <a:ext cx="417576" cy="6638"/>
          </a:xfrm>
          <a:prstGeom prst="straightConnector1">
            <a:avLst/>
          </a:prstGeom>
          <a:ln w="28575">
            <a:solidFill>
              <a:srgbClr val="C00000"/>
            </a:solidFill>
            <a:tailEnd type="triangle"/>
          </a:ln>
        </p:spPr>
        <p:style>
          <a:lnRef idx="1">
            <a:schemeClr val="accent6"/>
          </a:lnRef>
          <a:fillRef idx="0">
            <a:schemeClr val="accent6"/>
          </a:fillRef>
          <a:effectRef idx="0">
            <a:schemeClr val="accent6"/>
          </a:effectRef>
          <a:fontRef idx="minor">
            <a:schemeClr val="tx1"/>
          </a:fontRef>
        </p:style>
      </p:cxnSp>
      <p:cxnSp>
        <p:nvCxnSpPr>
          <p:cNvPr id="16" name="Connettore 2 15"/>
          <p:cNvCxnSpPr/>
          <p:nvPr/>
        </p:nvCxnSpPr>
        <p:spPr>
          <a:xfrm flipH="1">
            <a:off x="6949450" y="3016978"/>
            <a:ext cx="417576" cy="6638"/>
          </a:xfrm>
          <a:prstGeom prst="straightConnector1">
            <a:avLst/>
          </a:prstGeom>
          <a:ln w="28575">
            <a:tailEnd type="triangle"/>
          </a:ln>
        </p:spPr>
        <p:style>
          <a:lnRef idx="1">
            <a:schemeClr val="accent6"/>
          </a:lnRef>
          <a:fillRef idx="0">
            <a:schemeClr val="accent6"/>
          </a:fillRef>
          <a:effectRef idx="0">
            <a:schemeClr val="accent6"/>
          </a:effectRef>
          <a:fontRef idx="minor">
            <a:schemeClr val="tx1"/>
          </a:fontRef>
        </p:style>
      </p:cxnSp>
      <p:cxnSp>
        <p:nvCxnSpPr>
          <p:cNvPr id="17" name="Connettore 2 16"/>
          <p:cNvCxnSpPr/>
          <p:nvPr/>
        </p:nvCxnSpPr>
        <p:spPr>
          <a:xfrm flipH="1">
            <a:off x="6891538" y="2511010"/>
            <a:ext cx="417576" cy="6638"/>
          </a:xfrm>
          <a:prstGeom prst="straightConnector1">
            <a:avLst/>
          </a:prstGeom>
          <a:ln w="28575">
            <a:solidFill>
              <a:srgbClr val="FF9933"/>
            </a:solidFill>
            <a:tailEnd type="triangle"/>
          </a:ln>
        </p:spPr>
        <p:style>
          <a:lnRef idx="1">
            <a:schemeClr val="accent6"/>
          </a:lnRef>
          <a:fillRef idx="0">
            <a:schemeClr val="accent6"/>
          </a:fillRef>
          <a:effectRef idx="0">
            <a:schemeClr val="accent6"/>
          </a:effectRef>
          <a:fontRef idx="minor">
            <a:schemeClr val="tx1"/>
          </a:fontRef>
        </p:style>
      </p:cxnSp>
      <p:sp>
        <p:nvSpPr>
          <p:cNvPr id="19" name="Rettangolo 18"/>
          <p:cNvSpPr/>
          <p:nvPr/>
        </p:nvSpPr>
        <p:spPr>
          <a:xfrm>
            <a:off x="1693672" y="2845816"/>
            <a:ext cx="1362456" cy="219600"/>
          </a:xfrm>
          <a:prstGeom prst="rect">
            <a:avLst/>
          </a:prstGeom>
          <a:noFill/>
          <a:ln w="285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de-DE"/>
          </a:p>
        </p:txBody>
      </p:sp>
      <p:sp>
        <p:nvSpPr>
          <p:cNvPr id="20" name="Rettangolo 19"/>
          <p:cNvSpPr/>
          <p:nvPr/>
        </p:nvSpPr>
        <p:spPr>
          <a:xfrm>
            <a:off x="1682496" y="2577592"/>
            <a:ext cx="1362456" cy="219456"/>
          </a:xfrm>
          <a:prstGeom prst="rect">
            <a:avLst/>
          </a:prstGeom>
          <a:noFill/>
          <a:ln w="2857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de-DE">
              <a:solidFill>
                <a:srgbClr val="FF0000"/>
              </a:solidFill>
            </a:endParaRPr>
          </a:p>
        </p:txBody>
      </p:sp>
      <p:sp>
        <p:nvSpPr>
          <p:cNvPr id="22" name="Rettangolo 21"/>
          <p:cNvSpPr/>
          <p:nvPr/>
        </p:nvSpPr>
        <p:spPr>
          <a:xfrm>
            <a:off x="1710944" y="3369056"/>
            <a:ext cx="1362456" cy="219600"/>
          </a:xfrm>
          <a:prstGeom prst="rect">
            <a:avLst/>
          </a:prstGeom>
          <a:noFill/>
          <a:ln w="285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de-DE"/>
          </a:p>
        </p:txBody>
      </p:sp>
    </p:spTree>
    <p:extLst>
      <p:ext uri="{BB962C8B-B14F-4D97-AF65-F5344CB8AC3E}">
        <p14:creationId xmlns:p14="http://schemas.microsoft.com/office/powerpoint/2010/main" val="733199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38328" y="438912"/>
            <a:ext cx="11548872" cy="646331"/>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it-IT" sz="3600" dirty="0" smtClean="0">
                <a:latin typeface="Arial" panose="020B0604020202020204" pitchFamily="34" charset="0"/>
                <a:cs typeface="Arial" panose="020B0604020202020204" pitchFamily="34" charset="0"/>
              </a:rPr>
              <a:t>	</a:t>
            </a:r>
            <a:r>
              <a:rPr lang="it-IT" sz="3600" b="1" dirty="0" err="1" smtClean="0">
                <a:solidFill>
                  <a:schemeClr val="tx1"/>
                </a:solidFill>
                <a:latin typeface="Arial" panose="020B0604020202020204" pitchFamily="34" charset="0"/>
                <a:cs typeface="Arial" panose="020B0604020202020204" pitchFamily="34" charset="0"/>
              </a:rPr>
              <a:t>Results</a:t>
            </a:r>
            <a:r>
              <a:rPr lang="it-IT" sz="3600" b="1" dirty="0" smtClean="0">
                <a:solidFill>
                  <a:schemeClr val="tx1"/>
                </a:solidFill>
                <a:latin typeface="Arial" panose="020B0604020202020204" pitchFamily="34" charset="0"/>
                <a:cs typeface="Arial" panose="020B0604020202020204" pitchFamily="34" charset="0"/>
              </a:rPr>
              <a:t>: HCV-RNA </a:t>
            </a:r>
            <a:r>
              <a:rPr lang="it-IT" sz="3600" b="1" dirty="0" err="1" smtClean="0">
                <a:solidFill>
                  <a:schemeClr val="tx1"/>
                </a:solidFill>
                <a:latin typeface="Arial" panose="020B0604020202020204" pitchFamily="34" charset="0"/>
                <a:cs typeface="Arial" panose="020B0604020202020204" pitchFamily="34" charset="0"/>
              </a:rPr>
              <a:t>cohort</a:t>
            </a:r>
            <a:endParaRPr lang="de-DE" sz="3600" b="1" dirty="0">
              <a:solidFill>
                <a:schemeClr val="tx1"/>
              </a:solidFill>
              <a:latin typeface="Arial" panose="020B0604020202020204" pitchFamily="34" charset="0"/>
              <a:cs typeface="Arial" panose="020B0604020202020204" pitchFamily="34" charset="0"/>
            </a:endParaRPr>
          </a:p>
        </p:txBody>
      </p:sp>
      <p:grpSp>
        <p:nvGrpSpPr>
          <p:cNvPr id="4" name="Gruppo 3"/>
          <p:cNvGrpSpPr/>
          <p:nvPr/>
        </p:nvGrpSpPr>
        <p:grpSpPr>
          <a:xfrm>
            <a:off x="338328" y="1239520"/>
            <a:ext cx="11443284" cy="5328892"/>
            <a:chOff x="338328" y="1239520"/>
            <a:chExt cx="11443284" cy="5328892"/>
          </a:xfrm>
        </p:grpSpPr>
        <p:grpSp>
          <p:nvGrpSpPr>
            <p:cNvPr id="11" name="Gruppo 10"/>
            <p:cNvGrpSpPr/>
            <p:nvPr/>
          </p:nvGrpSpPr>
          <p:grpSpPr>
            <a:xfrm>
              <a:off x="338328" y="1239520"/>
              <a:ext cx="11443284" cy="5328892"/>
              <a:chOff x="338328" y="1239520"/>
              <a:chExt cx="11443284" cy="5328892"/>
            </a:xfrm>
          </p:grpSpPr>
          <p:pic>
            <p:nvPicPr>
              <p:cNvPr id="8" name="Immagine 7"/>
              <p:cNvPicPr>
                <a:picLocks noChangeAspect="1"/>
              </p:cNvPicPr>
              <p:nvPr/>
            </p:nvPicPr>
            <p:blipFill>
              <a:blip r:embed="rId2"/>
              <a:stretch>
                <a:fillRect/>
              </a:stretch>
            </p:blipFill>
            <p:spPr>
              <a:xfrm>
                <a:off x="338328" y="1239520"/>
                <a:ext cx="11443284" cy="5328892"/>
              </a:xfrm>
              <a:prstGeom prst="rect">
                <a:avLst/>
              </a:prstGeom>
            </p:spPr>
          </p:pic>
          <p:cxnSp>
            <p:nvCxnSpPr>
              <p:cNvPr id="9" name="Connettore diritto 8"/>
              <p:cNvCxnSpPr/>
              <p:nvPr/>
            </p:nvCxnSpPr>
            <p:spPr>
              <a:xfrm flipV="1">
                <a:off x="566458" y="2351324"/>
                <a:ext cx="11007344" cy="1"/>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10" name="Connettore diritto 9"/>
              <p:cNvCxnSpPr/>
              <p:nvPr/>
            </p:nvCxnSpPr>
            <p:spPr>
              <a:xfrm flipV="1">
                <a:off x="575056" y="2551857"/>
                <a:ext cx="11007344" cy="1"/>
              </a:xfrm>
              <a:prstGeom prst="line">
                <a:avLst/>
              </a:prstGeom>
              <a:ln w="19050"/>
            </p:spPr>
            <p:style>
              <a:lnRef idx="1">
                <a:schemeClr val="accent2"/>
              </a:lnRef>
              <a:fillRef idx="0">
                <a:schemeClr val="accent2"/>
              </a:fillRef>
              <a:effectRef idx="0">
                <a:schemeClr val="accent2"/>
              </a:effectRef>
              <a:fontRef idx="minor">
                <a:schemeClr val="tx1"/>
              </a:fontRef>
            </p:style>
          </p:cxnSp>
        </p:grpSp>
        <p:sp>
          <p:nvSpPr>
            <p:cNvPr id="12" name="CasellaDiTesto 11"/>
            <p:cNvSpPr txBox="1"/>
            <p:nvPr/>
          </p:nvSpPr>
          <p:spPr>
            <a:xfrm>
              <a:off x="4511040" y="5842000"/>
              <a:ext cx="203200" cy="369332"/>
            </a:xfrm>
            <a:prstGeom prst="rect">
              <a:avLst/>
            </a:prstGeom>
            <a:solidFill>
              <a:schemeClr val="bg1"/>
            </a:solidFill>
          </p:spPr>
          <p:txBody>
            <a:bodyPr wrap="square" rtlCol="0">
              <a:spAutoFit/>
            </a:bodyPr>
            <a:lstStyle/>
            <a:p>
              <a:endParaRPr lang="de-DE" dirty="0"/>
            </a:p>
          </p:txBody>
        </p:sp>
        <p:cxnSp>
          <p:nvCxnSpPr>
            <p:cNvPr id="17" name="Connettore diritto 16"/>
            <p:cNvCxnSpPr/>
            <p:nvPr/>
          </p:nvCxnSpPr>
          <p:spPr>
            <a:xfrm flipV="1">
              <a:off x="553720" y="3828969"/>
              <a:ext cx="11007344" cy="1"/>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18" name="Connettore diritto 17"/>
            <p:cNvCxnSpPr/>
            <p:nvPr/>
          </p:nvCxnSpPr>
          <p:spPr>
            <a:xfrm flipV="1">
              <a:off x="550672" y="5279817"/>
              <a:ext cx="11007344" cy="1"/>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19" name="Connettore diritto 18"/>
            <p:cNvCxnSpPr/>
            <p:nvPr/>
          </p:nvCxnSpPr>
          <p:spPr>
            <a:xfrm flipV="1">
              <a:off x="541528" y="4685457"/>
              <a:ext cx="11007344" cy="1"/>
            </a:xfrm>
            <a:prstGeom prst="line">
              <a:avLst/>
            </a:prstGeom>
            <a:ln w="19050"/>
          </p:spPr>
          <p:style>
            <a:lnRef idx="1">
              <a:schemeClr val="accent2"/>
            </a:lnRef>
            <a:fillRef idx="0">
              <a:schemeClr val="accent2"/>
            </a:fillRef>
            <a:effectRef idx="0">
              <a:schemeClr val="accent2"/>
            </a:effectRef>
            <a:fontRef idx="minor">
              <a:schemeClr val="tx1"/>
            </a:fontRef>
          </p:style>
        </p:cxnSp>
      </p:grpSp>
      <p:sp>
        <p:nvSpPr>
          <p:cNvPr id="2" name="Rettangolo 1"/>
          <p:cNvSpPr/>
          <p:nvPr/>
        </p:nvSpPr>
        <p:spPr>
          <a:xfrm>
            <a:off x="1146048" y="3151707"/>
            <a:ext cx="9933431" cy="1323439"/>
          </a:xfrm>
          <a:prstGeom prst="rect">
            <a:avLst/>
          </a:prstGeom>
          <a:ln w="19050"/>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2000" b="1" dirty="0" smtClean="0">
                <a:latin typeface="Arial" panose="020B0604020202020204" pitchFamily="34" charset="0"/>
                <a:cs typeface="Arial" panose="020B0604020202020204" pitchFamily="34" charset="0"/>
              </a:rPr>
              <a:t>DNAT+/R+ </a:t>
            </a:r>
            <a:r>
              <a:rPr lang="en-US" sz="2000" dirty="0" smtClean="0">
                <a:latin typeface="Arial" panose="020B0604020202020204" pitchFamily="34" charset="0"/>
                <a:cs typeface="Arial" panose="020B0604020202020204" pitchFamily="34" charset="0"/>
              </a:rPr>
              <a:t>vs. </a:t>
            </a:r>
            <a:r>
              <a:rPr lang="en-US" sz="2000" b="1" dirty="0">
                <a:latin typeface="Arial" panose="020B0604020202020204" pitchFamily="34" charset="0"/>
                <a:cs typeface="Arial" panose="020B0604020202020204" pitchFamily="34" charset="0"/>
              </a:rPr>
              <a:t>DNAT-/R</a:t>
            </a:r>
            <a:r>
              <a:rPr lang="en-US" sz="2000" b="1"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group</a:t>
            </a:r>
            <a:r>
              <a:rPr lang="en-US" sz="2000" dirty="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p>
          <a:p>
            <a:pPr marL="285750" indent="-285750" algn="ctr">
              <a:buFont typeface="Arial" panose="020B0604020202020204" pitchFamily="34" charset="0"/>
              <a:buChar char="•"/>
            </a:pPr>
            <a:r>
              <a:rPr lang="en-US" sz="2000" dirty="0" smtClean="0">
                <a:latin typeface="Arial" panose="020B0604020202020204" pitchFamily="34" charset="0"/>
                <a:cs typeface="Arial" panose="020B0604020202020204" pitchFamily="34" charset="0"/>
              </a:rPr>
              <a:t>Donor age (36.6 </a:t>
            </a:r>
            <a:r>
              <a:rPr lang="en-US" sz="2000" dirty="0">
                <a:latin typeface="Arial" panose="020B0604020202020204" pitchFamily="34" charset="0"/>
                <a:cs typeface="Arial" panose="020B0604020202020204" pitchFamily="34" charset="0"/>
              </a:rPr>
              <a:t>vs. 41.9 years; </a:t>
            </a:r>
            <a:r>
              <a:rPr lang="en-US" sz="2000" i="1" dirty="0">
                <a:latin typeface="Arial" panose="020B0604020202020204" pitchFamily="34" charset="0"/>
                <a:cs typeface="Arial" panose="020B0604020202020204" pitchFamily="34" charset="0"/>
              </a:rPr>
              <a:t>P </a:t>
            </a:r>
            <a:r>
              <a:rPr lang="en-US" sz="2000" dirty="0">
                <a:latin typeface="Arial" panose="020B0604020202020204" pitchFamily="34" charset="0"/>
                <a:cs typeface="Arial" panose="020B0604020202020204" pitchFamily="34" charset="0"/>
              </a:rPr>
              <a:t>&lt; </a:t>
            </a:r>
            <a:r>
              <a:rPr lang="en-US" sz="2000" dirty="0" smtClean="0">
                <a:latin typeface="Arial" panose="020B0604020202020204" pitchFamily="34" charset="0"/>
                <a:cs typeface="Arial" panose="020B0604020202020204" pitchFamily="34" charset="0"/>
              </a:rPr>
              <a:t>0.001)</a:t>
            </a:r>
          </a:p>
          <a:p>
            <a:pPr marL="285750" indent="-285750" algn="ctr">
              <a:buFont typeface="Arial" panose="020B0604020202020204" pitchFamily="34" charset="0"/>
              <a:buChar char="•"/>
            </a:pPr>
            <a:r>
              <a:rPr lang="en-US" sz="2000" dirty="0" smtClean="0">
                <a:latin typeface="Arial" panose="020B0604020202020204" pitchFamily="34" charset="0"/>
                <a:cs typeface="Arial" panose="020B0604020202020204" pitchFamily="34" charset="0"/>
              </a:rPr>
              <a:t>Donor BMI </a:t>
            </a:r>
            <a:r>
              <a:rPr lang="en-US" sz="2000" dirty="0">
                <a:latin typeface="Arial" panose="020B0604020202020204" pitchFamily="34" charset="0"/>
                <a:cs typeface="Arial" panose="020B0604020202020204" pitchFamily="34" charset="0"/>
              </a:rPr>
              <a:t>(26.4 vs. </a:t>
            </a:r>
            <a:r>
              <a:rPr lang="en-US" sz="2000" dirty="0" smtClean="0">
                <a:latin typeface="Arial" panose="020B0604020202020204" pitchFamily="34" charset="0"/>
                <a:cs typeface="Arial" panose="020B0604020202020204" pitchFamily="34" charset="0"/>
              </a:rPr>
              <a:t>28.4 kg/m2</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P </a:t>
            </a:r>
            <a:r>
              <a:rPr lang="en-US" sz="2000" dirty="0">
                <a:latin typeface="Arial" panose="020B0604020202020204" pitchFamily="34" charset="0"/>
                <a:cs typeface="Arial" panose="020B0604020202020204" pitchFamily="34" charset="0"/>
              </a:rPr>
              <a:t>&lt; </a:t>
            </a:r>
            <a:r>
              <a:rPr lang="en-US" sz="2000" dirty="0" smtClean="0">
                <a:latin typeface="Arial" panose="020B0604020202020204" pitchFamily="34" charset="0"/>
                <a:cs typeface="Arial" panose="020B0604020202020204" pitchFamily="34" charset="0"/>
              </a:rPr>
              <a:t>0.001)</a:t>
            </a:r>
          </a:p>
          <a:p>
            <a:pPr marL="285750" indent="-285750" algn="ctr">
              <a:buFont typeface="Arial" panose="020B0604020202020204" pitchFamily="34" charset="0"/>
              <a:buChar char="•"/>
            </a:pPr>
            <a:r>
              <a:rPr lang="en-US" sz="2000" dirty="0">
                <a:latin typeface="Arial" panose="020B0604020202020204" pitchFamily="34" charset="0"/>
                <a:cs typeface="Arial" panose="020B0604020202020204" pitchFamily="34" charset="0"/>
              </a:rPr>
              <a:t>W</a:t>
            </a:r>
            <a:r>
              <a:rPr lang="en-US" sz="2000" dirty="0" smtClean="0">
                <a:latin typeface="Arial" panose="020B0604020202020204" pitchFamily="34" charset="0"/>
                <a:cs typeface="Arial" panose="020B0604020202020204" pitchFamily="34" charset="0"/>
              </a:rPr>
              <a:t>aitlist </a:t>
            </a:r>
            <a:r>
              <a:rPr lang="en-US" sz="2000" dirty="0">
                <a:latin typeface="Arial" panose="020B0604020202020204" pitchFamily="34" charset="0"/>
                <a:cs typeface="Arial" panose="020B0604020202020204" pitchFamily="34" charset="0"/>
              </a:rPr>
              <a:t>time </a:t>
            </a:r>
            <a:r>
              <a:rPr lang="en-US" sz="2000" dirty="0" smtClean="0">
                <a:latin typeface="Arial" panose="020B0604020202020204" pitchFamily="34" charset="0"/>
                <a:cs typeface="Arial" panose="020B0604020202020204" pitchFamily="34" charset="0"/>
              </a:rPr>
              <a:t>(253 </a:t>
            </a:r>
            <a:r>
              <a:rPr lang="en-US" sz="2000" dirty="0">
                <a:latin typeface="Arial" panose="020B0604020202020204" pitchFamily="34" charset="0"/>
                <a:cs typeface="Arial" panose="020B0604020202020204" pitchFamily="34" charset="0"/>
              </a:rPr>
              <a:t>vs. 368 days; P &lt; </a:t>
            </a:r>
            <a:r>
              <a:rPr lang="en-US" sz="2000" dirty="0" smtClean="0">
                <a:latin typeface="Arial" panose="020B0604020202020204" pitchFamily="34" charset="0"/>
                <a:cs typeface="Arial" panose="020B0604020202020204" pitchFamily="34" charset="0"/>
              </a:rPr>
              <a:t>0.001)</a:t>
            </a:r>
            <a:endParaRPr lang="de-D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152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9" presetClass="emph" presetSubtype="0" nodeType="withEffect">
                                  <p:stCondLst>
                                    <p:cond delay="0"/>
                                  </p:stCondLst>
                                  <p:childTnLst>
                                    <p:set>
                                      <p:cBhvr rctx="PPT">
                                        <p:cTn id="8" dur="indefinite"/>
                                        <p:tgtEl>
                                          <p:spTgt spid="4"/>
                                        </p:tgtEl>
                                        <p:attrNameLst>
                                          <p:attrName>style.opacity</p:attrName>
                                        </p:attrNameLst>
                                      </p:cBhvr>
                                      <p:to>
                                        <p:strVal val="0.5"/>
                                      </p:to>
                                    </p:set>
                                    <p:animEffect filter="image" prLst="opacity: 0.5">
                                      <p:cBhvr rctx="IE">
                                        <p:cTn id="9" dur="indefinite"/>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1437</Words>
  <Application>Microsoft Office PowerPoint</Application>
  <PresentationFormat>Breitbild</PresentationFormat>
  <Paragraphs>224</Paragraphs>
  <Slides>15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Calibri</vt:lpstr>
      <vt:lpstr>Calibri Light</vt:lpstr>
      <vt:lpstr>Wingdings</vt:lpstr>
      <vt:lpstr>Tema di Office</vt:lpstr>
      <vt:lpstr>Increasing Utilization and Excellent Initial Outcomes  Following Liver Transplant of  Hepatitis C Virus (HCV)-Viremic Donors Into HCV-Negative Recipients:  Outcomes Following Liver Transplant of HCV-Viremic Donors.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Increasing Utilization and Excellent Initial Outcomes  Following Liver Transplant of  Hepatitis C Virus (HCV)-Viremic Donors Into HCV-Negative Recipients:  Outcomes Following Liver Transplant of HCV-Viremic Donors.</vt:lpstr>
    </vt:vector>
  </TitlesOfParts>
  <Company>Insel Gruppe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Utilization and Excellent Initial Outcomes  Following Liver Transplant of  Hepatitis C Virus (HCV)-Viremic Donors Into HCV-Negative Recipients:  Outcomes Following Liver Transplant of HCV-Viremic Donors.</dc:title>
  <dc:creator>Becchetti, Chiara</dc:creator>
  <cp:lastModifiedBy>Cornels, Angelika</cp:lastModifiedBy>
  <cp:revision>107</cp:revision>
  <dcterms:created xsi:type="dcterms:W3CDTF">2019-09-05T13:55:52Z</dcterms:created>
  <dcterms:modified xsi:type="dcterms:W3CDTF">2019-09-23T09:58:08Z</dcterms:modified>
</cp:coreProperties>
</file>