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5" r:id="rId6"/>
    <p:sldId id="259" r:id="rId7"/>
    <p:sldId id="263" r:id="rId8"/>
    <p:sldId id="260" r:id="rId9"/>
    <p:sldId id="264" r:id="rId10"/>
  </p:sldIdLst>
  <p:sldSz cx="9144000" cy="6858000" type="screen4x3"/>
  <p:notesSz cx="6797675" cy="9926638"/>
  <p:custDataLst>
    <p:tags r:id="rId1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925" autoAdjust="0"/>
  </p:normalViewPr>
  <p:slideViewPr>
    <p:cSldViewPr>
      <p:cViewPr varScale="1">
        <p:scale>
          <a:sx n="86" d="100"/>
          <a:sy n="86" d="100"/>
        </p:scale>
        <p:origin x="-28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DECED-CB52-4012-ADA2-ED4F62727556}" type="datetimeFigureOut">
              <a:rPr lang="de-CH" smtClean="0"/>
              <a:t>05/06/15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3C735-412A-4443-8320-BBA7772E840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939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3C735-412A-4443-8320-BBA7772E8403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703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3C735-412A-4443-8320-BBA7772E8403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8495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3C735-412A-4443-8320-BBA7772E8403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392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A64-73DE-4C48-A600-190345490274}" type="datetime1">
              <a:rPr lang="de-CH" smtClean="0"/>
              <a:t>05/06/15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571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1ED8-E9AC-49C3-A910-E82453FDBEFB}" type="datetime1">
              <a:rPr lang="de-CH" smtClean="0"/>
              <a:t>05/06/15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742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9317-8724-4692-9F19-944A20E6CA47}" type="datetime1">
              <a:rPr lang="de-CH" smtClean="0"/>
              <a:t>05/06/15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850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0C4-1A08-448B-B394-C241ADA0B944}" type="datetime1">
              <a:rPr lang="de-CH" smtClean="0"/>
              <a:t>05/06/15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713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5E51-3FC7-4A21-9E8E-0D0197ACC253}" type="datetime1">
              <a:rPr lang="de-CH" smtClean="0"/>
              <a:t>05/06/15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13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5B09-F592-451B-AB96-C528A444B34F}" type="datetime1">
              <a:rPr lang="de-CH" smtClean="0"/>
              <a:t>05/06/15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7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88A2-51EF-4A4E-A498-34CBB0B3AA13}" type="datetime1">
              <a:rPr lang="de-CH" smtClean="0"/>
              <a:t>05/06/15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678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877-4189-497C-A64A-5C84895B7D0D}" type="datetime1">
              <a:rPr lang="de-CH" smtClean="0"/>
              <a:t>05/06/15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788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F3E-FF7D-4BDE-B256-10BC9BC7A6FC}" type="datetime1">
              <a:rPr lang="de-CH" smtClean="0"/>
              <a:t>05/06/15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271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8075-F149-41F8-8808-4233F78D6624}" type="datetime1">
              <a:rPr lang="de-CH" smtClean="0"/>
              <a:t>05/06/15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377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039D-4B0D-49F7-A5E3-CC0010F7C0B6}" type="datetime1">
              <a:rPr lang="de-CH" smtClean="0"/>
              <a:t>05/06/15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277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65051-5A42-4927-8139-2F1CEC9275D0}" type="datetime1">
              <a:rPr lang="de-CH" smtClean="0"/>
              <a:t>05/06/15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smtClean="0"/>
              <a:t>Cosima Keller, Bern 03.06.2015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A0-95C8-4FDF-A178-1FB10ECA5D6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078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658615"/>
          </a:xfrm>
        </p:spPr>
        <p:txBody>
          <a:bodyPr>
            <a:normAutofit fontScale="90000"/>
          </a:bodyPr>
          <a:lstStyle/>
          <a:p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Efficacy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Obeticholic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Acid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mtClean="0">
                <a:latin typeface="AngsanaUPC" panose="02020603050405020304" pitchFamily="18" charset="-34"/>
                <a:cs typeface="AngsanaUPC" panose="02020603050405020304" pitchFamily="18" charset="-34"/>
              </a:rPr>
              <a:t> PBC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Inadequate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Response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Ursodeoxycholic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Acid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728192"/>
          </a:xfrm>
        </p:spPr>
        <p:txBody>
          <a:bodyPr>
            <a:normAutofit/>
          </a:bodyPr>
          <a:lstStyle/>
          <a:p>
            <a:pPr algn="r"/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Gastroenterology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2015, 148:751-761</a:t>
            </a:r>
          </a:p>
          <a:p>
            <a:pPr algn="r"/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Gideon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M.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Hirschfield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Andrew Mason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Velimir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Luketic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Keith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Lindor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Stuart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C. Gordon,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Marlyn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Mayo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Kris V.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Kowdley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Catherine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Vincent,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Henry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C.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Bodhenheimer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Jr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Albert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Parés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Michael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Trauner,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Hanns-Ulrich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Marschall,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Luciano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Adorini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</a:t>
            </a:r>
            <a:r>
              <a:rPr lang="en-US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Cathi</a:t>
            </a:r>
            <a:r>
              <a:rPr lang="en-US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Sciacca, </a:t>
            </a:r>
            <a:r>
              <a:rPr lang="en-US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Tessa </a:t>
            </a:r>
            <a:r>
              <a:rPr lang="en-US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Beecher-Jones, </a:t>
            </a:r>
            <a:r>
              <a:rPr lang="en-US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Erin </a:t>
            </a:r>
            <a:r>
              <a:rPr lang="en-US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Castelloe</a:t>
            </a:r>
            <a:r>
              <a:rPr lang="en-US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en-US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Olaf </a:t>
            </a:r>
            <a:r>
              <a:rPr lang="en-US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Böhm</a:t>
            </a:r>
            <a:r>
              <a:rPr lang="en-US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en-US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and David </a:t>
            </a:r>
            <a:r>
              <a:rPr lang="en-US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Shapiro</a:t>
            </a:r>
            <a:endParaRPr lang="de-CH" sz="1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3276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latin typeface="AngsanaUPC" panose="02020603050405020304" pitchFamily="18" charset="-34"/>
                <a:cs typeface="AngsanaUPC" panose="02020603050405020304" pitchFamily="18" charset="-34"/>
              </a:rPr>
              <a:t>Cosima Keller, Bern 03.06.2015</a:t>
            </a:r>
            <a:endParaRPr lang="de-C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576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Background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PBC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chronic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progressive autoimmune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cholestatic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disease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Associated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increased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mortality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Charakterized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lymphocytic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cholangitis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intralobular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bile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duct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desctructing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 typeface="Wingdings"/>
              <a:buChar char="à"/>
            </a:pP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Development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fibrosis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,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cirrhosis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liver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failure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     </a:t>
            </a:r>
            <a:r>
              <a:rPr lang="de-CH" sz="2600" u="sng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Therapy</a:t>
            </a:r>
            <a:r>
              <a:rPr lang="de-CH" sz="2600" u="sng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: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ursodeoxycholic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acid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, but: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up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to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40% 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have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a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inadequate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biochemical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response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CH" sz="2600" u="sng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Primary </a:t>
            </a:r>
            <a:r>
              <a:rPr lang="de-CH" sz="2600" u="sng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Endpoint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: relative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change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in ALP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values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from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baseline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(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day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0)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to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end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the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study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(85)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for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each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group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CH" sz="2600" u="sng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Secundary</a:t>
            </a:r>
            <a:r>
              <a:rPr lang="de-CH" sz="2600" u="sng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u="sng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Endpoint</a:t>
            </a:r>
            <a:r>
              <a:rPr lang="de-CH" sz="2600" u="sng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: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ITT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complete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  <a:sym typeface="Wingdings" panose="05000000000000000000" pitchFamily="2" charset="2"/>
              </a:rPr>
              <a:t>population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25" y="44624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258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066130"/>
          </a:xfrm>
        </p:spPr>
        <p:txBody>
          <a:bodyPr>
            <a:normAutofit/>
          </a:bodyPr>
          <a:lstStyle/>
          <a:p>
            <a:r>
              <a:rPr lang="de-CH" sz="6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Obeticholid</a:t>
            </a:r>
            <a:r>
              <a:rPr lang="de-CH" sz="6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6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Acid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Activates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selectively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nuclear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hormone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receptor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farnesoid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X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receptor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(FXR)</a:t>
            </a: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OAC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shown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anti-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cholestatic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anti-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inflammatory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anti-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fibrotic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effects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(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mediated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FXR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activation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869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Methods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Doubled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-blind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study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165 (95%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women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5%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men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PBC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Randomly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assigned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groups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given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10mg, 25mg,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50mg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doses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OCA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placebo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Duration: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once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daily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3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months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maintained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their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existing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dose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ursodeoxycholic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acid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678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779096" cy="1084982"/>
          </a:xfrm>
        </p:spPr>
        <p:txBody>
          <a:bodyPr>
            <a:normAutofit/>
          </a:bodyPr>
          <a:lstStyle/>
          <a:p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In/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exclusion</a:t>
            </a:r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CH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Inclusion</a:t>
            </a:r>
            <a:r>
              <a:rPr lang="de-CH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Stable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dose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UCDA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at least 6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months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history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increased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ALP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levels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positive anti-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mitochondrial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antibody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titer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biopsy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de-CH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Exclusion</a:t>
            </a:r>
            <a:r>
              <a:rPr lang="de-CH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Use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colchicine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methrotrexate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azathioprine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systemic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corticosteroides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History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presence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hepatic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decompensation</a:t>
            </a: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161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Results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Subjects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given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OCA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statistically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significant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relative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reductions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ALP (p&lt; 0,0001 all OCA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groups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vs.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placebo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Levels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ALP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decreased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21-35% on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average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OCA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groups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(3% in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placebo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group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pPr>
              <a:buFontTx/>
              <a:buChar char="-"/>
            </a:pP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ALP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normalization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was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only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achieved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in 7%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OCA-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treated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, but in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placebo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047" y="332656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09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408712" cy="1012974"/>
          </a:xfrm>
        </p:spPr>
        <p:txBody>
          <a:bodyPr>
            <a:normAutofit/>
          </a:bodyPr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Graphic</a:t>
            </a:r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presentation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00200"/>
            <a:ext cx="3384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978" y="332656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443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31224" cy="1084982"/>
          </a:xfrm>
        </p:spPr>
        <p:txBody>
          <a:bodyPr>
            <a:normAutofit/>
          </a:bodyPr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Conclusions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Daily dose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OCA ranging vom 10-50mg,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significantly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reduced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levels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ALP, Gamma-GT, ALAT</a:t>
            </a:r>
          </a:p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The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incidence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pruritus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were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lowest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among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who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received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10mg/d OCA</a:t>
            </a: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study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10mg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once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daily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dose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OCA was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most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effective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dose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formed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basis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additional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studies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4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229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sz="4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 </a:t>
            </a:r>
            <a:r>
              <a:rPr lang="de-CH" sz="4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Thank</a:t>
            </a:r>
            <a:r>
              <a:rPr lang="de-CH" sz="4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you</a:t>
            </a:r>
            <a:r>
              <a:rPr lang="de-CH" sz="4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4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your</a:t>
            </a:r>
            <a:r>
              <a:rPr lang="de-CH" sz="4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attention</a:t>
            </a:r>
            <a:r>
              <a:rPr lang="de-CH" sz="4400" smtClean="0">
                <a:latin typeface="AngsanaUPC" panose="02020603050405020304" pitchFamily="18" charset="-34"/>
                <a:cs typeface="AngsanaUPC" panose="02020603050405020304" pitchFamily="18" charset="-34"/>
              </a:rPr>
              <a:t>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Cosima Keller, Bern 03.06.2015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74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302ce474-d596-464b-a3a0-653ac4fc91ed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487</Words>
  <Application>Microsoft Macintosh PowerPoint</Application>
  <PresentationFormat>On-screen Show (4:3)</PresentationFormat>
  <Paragraphs>58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Larissa</vt:lpstr>
      <vt:lpstr>Efficacy of Obeticholic Acid in Patients with PBC and Inadequate Response to Ursodeoxycholic Acid </vt:lpstr>
      <vt:lpstr>Background</vt:lpstr>
      <vt:lpstr>Obeticholid Acid</vt:lpstr>
      <vt:lpstr>Methods</vt:lpstr>
      <vt:lpstr>In/exclusion criteria</vt:lpstr>
      <vt:lpstr>Results</vt:lpstr>
      <vt:lpstr>Graphic presentation</vt:lpstr>
      <vt:lpstr>Conclusions</vt:lpstr>
      <vt:lpstr>PowerPoint Presentation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Effiacy of Obeticholic Acid in Patients with Primary Biliary Cirrhosis and Inadequate Response to Ursodeoxycholic Acid</dc:title>
  <dc:creator>Keller, Cosima</dc:creator>
  <cp:lastModifiedBy>Laurence Zulianello</cp:lastModifiedBy>
  <cp:revision>38</cp:revision>
  <cp:lastPrinted>2015-06-02T13:47:08Z</cp:lastPrinted>
  <dcterms:created xsi:type="dcterms:W3CDTF">2015-06-01T12:21:17Z</dcterms:created>
  <dcterms:modified xsi:type="dcterms:W3CDTF">2015-06-05T13:38:25Z</dcterms:modified>
</cp:coreProperties>
</file>