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61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F050B-182B-48B0-B9CA-A2ED0C35DB7C}" type="datetimeFigureOut">
              <a:rPr lang="de-CH" smtClean="0"/>
              <a:t>22.07.2015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3764-22CA-42E8-AE7E-70EEC479B6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112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4E42-D624-4F6A-8B84-1087B8200364}" type="datetime1">
              <a:rPr lang="de-CH" smtClean="0"/>
              <a:t>22.07.2015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50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CF51-8393-4F8A-9C56-DD822F5AED6A}" type="datetime1">
              <a:rPr lang="de-CH" smtClean="0"/>
              <a:t>22.07.2015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45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904A-B4C5-4880-8257-401019F843C9}" type="datetime1">
              <a:rPr lang="de-CH" smtClean="0"/>
              <a:t>22.07.2015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69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645A-BDE8-45C4-B732-205B69B65540}" type="datetime1">
              <a:rPr lang="de-CH" smtClean="0"/>
              <a:t>22.07.2015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616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3E20-BEE0-4DF7-B074-4BD7631943C3}" type="datetime1">
              <a:rPr lang="de-CH" smtClean="0"/>
              <a:t>22.07.2015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85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EB80-8798-4F48-A10C-6B2F6042E156}" type="datetime1">
              <a:rPr lang="de-CH" smtClean="0"/>
              <a:t>22.07.2015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34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06A-2D2F-4457-BA60-96CAFF18C810}" type="datetime1">
              <a:rPr lang="de-CH" smtClean="0"/>
              <a:t>22.07.2015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110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5F0A-207E-4A82-B385-78E6D813A0B5}" type="datetime1">
              <a:rPr lang="de-CH" smtClean="0"/>
              <a:t>22.07.2015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31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CE52-6CE6-481D-89B9-A7295847E9D6}" type="datetime1">
              <a:rPr lang="de-CH" smtClean="0"/>
              <a:t>22.07.2015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82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480-826F-4918-BC8C-4963F02CABC7}" type="datetime1">
              <a:rPr lang="de-CH" smtClean="0"/>
              <a:t>22.07.2015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6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FBB5-F2F9-4092-A4B0-7CEDC781F00A}" type="datetime1">
              <a:rPr lang="de-CH" smtClean="0"/>
              <a:t>22.07.2015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81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D1FC-444C-407C-92A4-61E2EE81A527}" type="datetime1">
              <a:rPr lang="de-CH" smtClean="0"/>
              <a:t>22.07.2015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Waltaud Leiss, 07/2015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2D2F-A995-4045-B7C8-279BCD773A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4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Kopfschmerz nach Lebertransplantation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Case </a:t>
            </a:r>
            <a:r>
              <a:rPr lang="de-CH" dirty="0" err="1" smtClean="0"/>
              <a:t>Presentation</a:t>
            </a:r>
            <a:r>
              <a:rPr lang="de-CH" dirty="0" smtClean="0"/>
              <a:t> </a:t>
            </a:r>
          </a:p>
          <a:p>
            <a:r>
              <a:rPr lang="de-CH" dirty="0" smtClean="0"/>
              <a:t>Waltraud Leiss</a:t>
            </a:r>
          </a:p>
          <a:p>
            <a:r>
              <a:rPr lang="de-CH" dirty="0" smtClean="0"/>
              <a:t>22.07.2015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92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Befund Röntgen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Normale </a:t>
            </a:r>
            <a:r>
              <a:rPr lang="de-CH" dirty="0" err="1" smtClean="0"/>
              <a:t>Kortikaliskontur</a:t>
            </a:r>
            <a:r>
              <a:rPr lang="de-CH" dirty="0" smtClean="0"/>
              <a:t> der Schädelkalotte. Konventionell-radiologisch kein Hinweis auf eine Fraktur oder </a:t>
            </a:r>
            <a:r>
              <a:rPr lang="de-CH" dirty="0" err="1" smtClean="0"/>
              <a:t>Osteolyse</a:t>
            </a:r>
            <a:r>
              <a:rPr lang="de-CH" dirty="0" smtClean="0"/>
              <a:t> der Schädelkalotte. Symmetrische Transparenz der Sinus maxillares.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61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de-CH" sz="4400" dirty="0"/>
              <a:t>Weitere Differentialdiagnosen/Diagnostik?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05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Inspektion Kopf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Schmerzen bei Berührung der Kopfhaut rechts von </a:t>
            </a:r>
            <a:r>
              <a:rPr lang="de-CH" dirty="0" err="1"/>
              <a:t>occipital</a:t>
            </a:r>
            <a:r>
              <a:rPr lang="de-CH" dirty="0"/>
              <a:t> bis nach </a:t>
            </a:r>
            <a:r>
              <a:rPr lang="de-CH" dirty="0" smtClean="0"/>
              <a:t>präaurikulär</a:t>
            </a:r>
          </a:p>
          <a:p>
            <a:r>
              <a:rPr lang="de-CH" dirty="0" smtClean="0"/>
              <a:t>Frontal </a:t>
            </a:r>
            <a:r>
              <a:rPr lang="de-CH" dirty="0"/>
              <a:t>leichtgradige </a:t>
            </a:r>
            <a:r>
              <a:rPr lang="de-CH" dirty="0" err="1" smtClean="0"/>
              <a:t>acniforme</a:t>
            </a:r>
            <a:r>
              <a:rPr lang="de-CH" dirty="0" smtClean="0"/>
              <a:t> Läsionen</a:t>
            </a:r>
            <a:endParaRPr lang="de-CH" dirty="0"/>
          </a:p>
          <a:p>
            <a:r>
              <a:rPr lang="de-CH" dirty="0" smtClean="0"/>
              <a:t>Unter </a:t>
            </a:r>
            <a:r>
              <a:rPr lang="de-CH" dirty="0"/>
              <a:t>dem Haaransatz </a:t>
            </a:r>
            <a:r>
              <a:rPr lang="de-CH" dirty="0" smtClean="0"/>
              <a:t>präaurikulär</a:t>
            </a:r>
            <a:r>
              <a:rPr lang="de-CH" dirty="0"/>
              <a:t>	rechts mehrere kleine Bläschen auf gerötetem </a:t>
            </a:r>
            <a:r>
              <a:rPr lang="de-CH" dirty="0" smtClean="0"/>
              <a:t>Untergrund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36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r="26710"/>
          <a:stretch/>
        </p:blipFill>
        <p:spPr>
          <a:xfrm>
            <a:off x="2771800" y="1412776"/>
            <a:ext cx="2937907" cy="2888233"/>
          </a:xfrm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2229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de-CH" dirty="0"/>
              <a:t>http://</a:t>
            </a:r>
            <a:r>
              <a:rPr lang="de-CH" dirty="0" smtClean="0"/>
              <a:t>dosingpdf.com/d/der-niedergelassene-arzt.de1.html. 21.07.2015</a:t>
            </a:r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11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545242" cy="5577483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0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2174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/>
          </a:bodyPr>
          <a:lstStyle/>
          <a:p>
            <a:pPr algn="ctr"/>
            <a:r>
              <a:rPr lang="de-CH" sz="1000" dirty="0"/>
              <a:t>http://xpudala.blog.163.com/blog/static/129016292201101611378911</a:t>
            </a:r>
            <a:r>
              <a:rPr lang="de-CH" sz="1000" dirty="0" smtClean="0"/>
              <a:t>/ 21.07.2015</a:t>
            </a:r>
            <a:endParaRPr lang="de-CH" sz="1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2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Prozedere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de-CH" dirty="0" smtClean="0"/>
              <a:t>Abstrich Bläschengrund</a:t>
            </a:r>
          </a:p>
          <a:p>
            <a:pPr>
              <a:buFontTx/>
              <a:buChar char="-"/>
            </a:pPr>
            <a:r>
              <a:rPr lang="de-CH" dirty="0" smtClean="0"/>
              <a:t>VZV </a:t>
            </a:r>
            <a:r>
              <a:rPr lang="de-CH" dirty="0" err="1" smtClean="0"/>
              <a:t>IgG</a:t>
            </a:r>
            <a:r>
              <a:rPr lang="de-CH" dirty="0" smtClean="0"/>
              <a:t> positiv 01/2015</a:t>
            </a:r>
          </a:p>
          <a:p>
            <a:pPr>
              <a:buFontTx/>
              <a:buChar char="-"/>
            </a:pPr>
            <a:r>
              <a:rPr lang="de-CH" dirty="0" err="1" smtClean="0"/>
              <a:t>Valacyclovir</a:t>
            </a:r>
            <a:r>
              <a:rPr lang="de-CH" dirty="0" smtClean="0"/>
              <a:t> 750mg 1-1-1 für 7 Tage, reduzierte Dosierung bei Interaktionspotenzial mit </a:t>
            </a:r>
            <a:r>
              <a:rPr lang="de-CH" dirty="0" err="1" smtClean="0"/>
              <a:t>Mycophenolat</a:t>
            </a: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Hygiene: </a:t>
            </a:r>
            <a:r>
              <a:rPr lang="de-CH" dirty="0"/>
              <a:t>A</a:t>
            </a:r>
            <a:r>
              <a:rPr lang="de-CH" dirty="0" smtClean="0"/>
              <a:t>braten </a:t>
            </a:r>
            <a:r>
              <a:rPr lang="de-CH" dirty="0"/>
              <a:t>von Kontakt mit </a:t>
            </a:r>
            <a:r>
              <a:rPr lang="de-CH" dirty="0" smtClean="0"/>
              <a:t>Nicht-Immunen, unbekanntem Immunstatus, Schwangeren, Immunsupprimierten</a:t>
            </a:r>
          </a:p>
          <a:p>
            <a:pPr>
              <a:buFontTx/>
              <a:buChar char="-"/>
            </a:pPr>
            <a:endParaRPr lang="de-CH" dirty="0"/>
          </a:p>
          <a:p>
            <a:pPr marL="0" indent="0" algn="ctr">
              <a:buNone/>
            </a:pPr>
            <a:r>
              <a:rPr lang="de-CH" dirty="0" smtClean="0"/>
              <a:t>-&gt; Abstrich am Folgetag positiv für </a:t>
            </a:r>
          </a:p>
          <a:p>
            <a:pPr marL="0" indent="0" algn="ctr">
              <a:buNone/>
            </a:pPr>
            <a:r>
              <a:rPr lang="de-CH" b="1" dirty="0" err="1" smtClean="0"/>
              <a:t>Varizella</a:t>
            </a:r>
            <a:r>
              <a:rPr lang="de-CH" b="1" dirty="0" smtClean="0"/>
              <a:t> Zoster Virus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29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 smtClean="0"/>
              <a:t>Vielen Dank für die Aufmerksamkeit!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64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Patient D.B.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r>
              <a:rPr lang="de-CH" sz="4500" dirty="0" smtClean="0"/>
              <a:t>*1953</a:t>
            </a:r>
          </a:p>
          <a:p>
            <a:endParaRPr lang="de-CH" sz="1300" dirty="0"/>
          </a:p>
          <a:p>
            <a:r>
              <a:rPr lang="de-CH" sz="4500" dirty="0" smtClean="0"/>
              <a:t>Lebertransplantation am 05.01.2015 bei äthyltoxischer Leberzirrhose</a:t>
            </a:r>
          </a:p>
          <a:p>
            <a:pPr marL="0" indent="0">
              <a:buNone/>
            </a:pPr>
            <a:r>
              <a:rPr lang="de-CH" sz="4500" dirty="0" smtClean="0"/>
              <a:t>	- CMV Status (S-/E+)</a:t>
            </a:r>
          </a:p>
          <a:p>
            <a:pPr marL="0" indent="0">
              <a:buNone/>
            </a:pPr>
            <a:r>
              <a:rPr lang="de-CH" sz="4500" dirty="0" smtClean="0"/>
              <a:t>	- Alkohol-Abstinenz seit 07/2010 </a:t>
            </a:r>
          </a:p>
          <a:p>
            <a:r>
              <a:rPr lang="de-CH" sz="4500" dirty="0" err="1" smtClean="0"/>
              <a:t>Jaccoud-Arthropathie</a:t>
            </a:r>
            <a:r>
              <a:rPr lang="de-CH" sz="4500" dirty="0" smtClean="0"/>
              <a:t> </a:t>
            </a:r>
            <a:r>
              <a:rPr lang="de-CH" sz="4500" dirty="0"/>
              <a:t>mit </a:t>
            </a:r>
            <a:r>
              <a:rPr lang="de-CH" sz="4500" dirty="0" err="1"/>
              <a:t>Dypuytren</a:t>
            </a:r>
            <a:r>
              <a:rPr lang="de-CH" sz="4500" dirty="0"/>
              <a:t>-Kontrakturen Hand </a:t>
            </a:r>
            <a:r>
              <a:rPr lang="de-CH" sz="4500" dirty="0" smtClean="0"/>
              <a:t>rechts</a:t>
            </a:r>
          </a:p>
          <a:p>
            <a:r>
              <a:rPr lang="de-CH" sz="4500" dirty="0" smtClean="0"/>
              <a:t>St. n. Hepatitis B </a:t>
            </a:r>
          </a:p>
          <a:p>
            <a:r>
              <a:rPr lang="de-CH" sz="4500" dirty="0" smtClean="0"/>
              <a:t>Koronare 1-Gefässerkrankung</a:t>
            </a:r>
          </a:p>
          <a:p>
            <a:r>
              <a:rPr lang="de-CH" sz="4500" dirty="0" smtClean="0"/>
              <a:t>COPD GOLD III</a:t>
            </a:r>
          </a:p>
          <a:p>
            <a:pPr marL="0" indent="0">
              <a:buNone/>
            </a:pPr>
            <a:r>
              <a:rPr lang="de-CH" sz="4500" dirty="0" smtClean="0"/>
              <a:t>	- min. 40py</a:t>
            </a:r>
          </a:p>
          <a:p>
            <a:r>
              <a:rPr lang="de-CH" sz="4500" dirty="0" smtClean="0"/>
              <a:t>Malnutrition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8304" r="2226" b="11816"/>
          <a:stretch/>
        </p:blipFill>
        <p:spPr>
          <a:xfrm>
            <a:off x="5364088" y="3645024"/>
            <a:ext cx="2720233" cy="17239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44008" y="602128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http://</a:t>
            </a:r>
            <a:r>
              <a:rPr lang="de-CH" sz="1000" dirty="0" smtClean="0"/>
              <a:t>galerieunf3s.univ-nantes.fr/main.php?g2_itemId=4311 21.07.2015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2914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Verlaufskontrolle 20.07.2015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Aktuelle Probleme:</a:t>
            </a:r>
          </a:p>
          <a:p>
            <a:pPr marL="514350" indent="-514350">
              <a:buAutoNum type="arabicParenR"/>
            </a:pPr>
            <a:r>
              <a:rPr lang="de-CH" dirty="0" smtClean="0"/>
              <a:t>Trotz vermehrter Nahrungsaufnahme und energiereichen Drinks -2kg in 8 Wochen</a:t>
            </a:r>
          </a:p>
          <a:p>
            <a:pPr marL="514350" indent="-514350">
              <a:buAutoNum type="arabicParenR"/>
            </a:pPr>
            <a:endParaRPr lang="de-CH" sz="1200" dirty="0"/>
          </a:p>
          <a:p>
            <a:pPr marL="0" indent="0">
              <a:buNone/>
            </a:pPr>
            <a:r>
              <a:rPr lang="de-CH" dirty="0" smtClean="0"/>
              <a:t>2) Seit 1 Woche stechende Kopfschmerzen</a:t>
            </a:r>
          </a:p>
          <a:p>
            <a:pPr marL="0" indent="0">
              <a:buNone/>
            </a:pPr>
            <a:r>
              <a:rPr lang="de-CH" dirty="0" smtClean="0"/>
              <a:t>	- Lokalisation: rechtsseitig von </a:t>
            </a:r>
            <a:r>
              <a:rPr lang="de-CH" dirty="0" err="1" smtClean="0"/>
              <a:t>occipital</a:t>
            </a:r>
            <a:r>
              <a:rPr lang="de-CH" dirty="0" smtClean="0"/>
              <a:t> bis 	zum Ohr ziehend </a:t>
            </a:r>
          </a:p>
          <a:p>
            <a:pPr marL="0" indent="0">
              <a:buNone/>
            </a:pPr>
            <a:r>
              <a:rPr lang="de-CH" dirty="0" smtClean="0"/>
              <a:t>	- Kein Trauma des Kopfes erinnerlich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	- Fieber, Nausea, </a:t>
            </a:r>
            <a:r>
              <a:rPr lang="de-CH" dirty="0" err="1" smtClean="0"/>
              <a:t>Emesis</a:t>
            </a:r>
            <a:r>
              <a:rPr lang="de-CH" dirty="0" smtClean="0"/>
              <a:t>, Sehstörungen oder 	sensible/motorische Defizite verneint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21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Aktuelle Medikation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 err="1" smtClean="0"/>
              <a:t>Prograf</a:t>
            </a:r>
            <a:r>
              <a:rPr lang="de-CH" dirty="0" smtClean="0"/>
              <a:t> 6 mg 1-0-1</a:t>
            </a:r>
          </a:p>
          <a:p>
            <a:r>
              <a:rPr lang="de-CH" dirty="0" err="1" smtClean="0"/>
              <a:t>Cellcept</a:t>
            </a:r>
            <a:r>
              <a:rPr lang="de-CH" dirty="0" smtClean="0"/>
              <a:t> 500 mg 1-0-1 </a:t>
            </a:r>
          </a:p>
          <a:p>
            <a:r>
              <a:rPr lang="de-CH" dirty="0" smtClean="0"/>
              <a:t>Aspirin </a:t>
            </a:r>
            <a:r>
              <a:rPr lang="de-CH" dirty="0" err="1" smtClean="0"/>
              <a:t>Cardio</a:t>
            </a:r>
            <a:r>
              <a:rPr lang="de-CH" dirty="0" smtClean="0"/>
              <a:t> 1-0-0 </a:t>
            </a:r>
          </a:p>
          <a:p>
            <a:r>
              <a:rPr lang="de-CH" dirty="0" err="1" smtClean="0"/>
              <a:t>Pantozol</a:t>
            </a:r>
            <a:r>
              <a:rPr lang="de-CH" dirty="0" smtClean="0"/>
              <a:t> 40 mg 1-0-1</a:t>
            </a:r>
          </a:p>
          <a:p>
            <a:r>
              <a:rPr lang="de-CH" dirty="0" err="1" smtClean="0"/>
              <a:t>Pradif</a:t>
            </a:r>
            <a:r>
              <a:rPr lang="de-CH" dirty="0" smtClean="0"/>
              <a:t> </a:t>
            </a:r>
            <a:r>
              <a:rPr lang="de-CH" dirty="0" err="1" smtClean="0"/>
              <a:t>ret</a:t>
            </a:r>
            <a:r>
              <a:rPr lang="de-CH" dirty="0" smtClean="0"/>
              <a:t>. 400 mg 1-0-0 </a:t>
            </a:r>
          </a:p>
          <a:p>
            <a:r>
              <a:rPr lang="de-CH" dirty="0" err="1" smtClean="0"/>
              <a:t>Calcimagon</a:t>
            </a:r>
            <a:r>
              <a:rPr lang="de-CH" dirty="0" smtClean="0"/>
              <a:t> 1x/d </a:t>
            </a:r>
          </a:p>
          <a:p>
            <a:r>
              <a:rPr lang="de-CH" dirty="0" err="1" smtClean="0"/>
              <a:t>Becozym</a:t>
            </a:r>
            <a:r>
              <a:rPr lang="de-CH" dirty="0" smtClean="0"/>
              <a:t> forte 1x/d </a:t>
            </a:r>
          </a:p>
          <a:p>
            <a:r>
              <a:rPr lang="de-CH" dirty="0" err="1" smtClean="0"/>
              <a:t>Dafalgan</a:t>
            </a:r>
            <a:r>
              <a:rPr lang="de-CH" dirty="0" smtClean="0"/>
              <a:t> bei Bedarf</a:t>
            </a:r>
          </a:p>
          <a:p>
            <a:r>
              <a:rPr lang="de-CH" dirty="0" err="1" smtClean="0"/>
              <a:t>Symbicort</a:t>
            </a:r>
            <a:r>
              <a:rPr lang="de-CH" dirty="0" smtClean="0"/>
              <a:t> und </a:t>
            </a:r>
            <a:r>
              <a:rPr lang="de-CH" dirty="0" err="1" smtClean="0"/>
              <a:t>Ventolin</a:t>
            </a:r>
            <a:r>
              <a:rPr lang="de-CH" dirty="0" smtClean="0"/>
              <a:t> Inhalation bei Bedarf</a:t>
            </a:r>
          </a:p>
          <a:p>
            <a:r>
              <a:rPr lang="de-CH" dirty="0" err="1" smtClean="0"/>
              <a:t>Resource</a:t>
            </a:r>
            <a:r>
              <a:rPr lang="de-CH" dirty="0" smtClean="0"/>
              <a:t> 200 - 400 ml/d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Klinische Untersuchung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r>
              <a:rPr lang="de-CH" sz="2000" dirty="0" smtClean="0"/>
              <a:t>Guter AZ, kachektischer EZ </a:t>
            </a:r>
          </a:p>
          <a:p>
            <a:r>
              <a:rPr lang="de-CH" sz="2000" dirty="0" smtClean="0"/>
              <a:t>Blutdruck 155/79 </a:t>
            </a:r>
            <a:r>
              <a:rPr lang="de-CH" sz="2000" dirty="0" err="1" smtClean="0"/>
              <a:t>mmHg</a:t>
            </a:r>
            <a:r>
              <a:rPr lang="de-CH" sz="2000" dirty="0" smtClean="0"/>
              <a:t>, Puls 78/Min., Gewicht 57 kg </a:t>
            </a:r>
          </a:p>
          <a:p>
            <a:r>
              <a:rPr lang="de-CH" sz="2000" dirty="0" smtClean="0"/>
              <a:t>Abdomen und </a:t>
            </a:r>
            <a:r>
              <a:rPr lang="de-CH" sz="2000" dirty="0" err="1" smtClean="0"/>
              <a:t>Cor</a:t>
            </a:r>
            <a:r>
              <a:rPr lang="de-CH" sz="2000" dirty="0" smtClean="0"/>
              <a:t> unauffällig, </a:t>
            </a:r>
            <a:r>
              <a:rPr lang="de-CH" sz="2000" dirty="0" err="1" smtClean="0"/>
              <a:t>Pulmo</a:t>
            </a:r>
            <a:r>
              <a:rPr lang="de-CH" sz="2000" dirty="0" smtClean="0"/>
              <a:t> </a:t>
            </a:r>
            <a:r>
              <a:rPr lang="de-CH" sz="2000" dirty="0" err="1" smtClean="0"/>
              <a:t>bds</a:t>
            </a:r>
            <a:r>
              <a:rPr lang="de-CH" sz="2000" dirty="0" smtClean="0"/>
              <a:t>. Giemen </a:t>
            </a:r>
          </a:p>
          <a:p>
            <a:pPr>
              <a:spcBef>
                <a:spcPts val="0"/>
              </a:spcBef>
            </a:pPr>
            <a:r>
              <a:rPr lang="de-CH" sz="2000" dirty="0" err="1" smtClean="0"/>
              <a:t>Neuro</a:t>
            </a:r>
            <a:r>
              <a:rPr lang="de-CH" sz="2000" dirty="0" smtClean="0"/>
              <a:t>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CH" sz="2000" dirty="0" smtClean="0"/>
              <a:t>	- Orientiert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000" dirty="0"/>
              <a:t>	</a:t>
            </a:r>
            <a:r>
              <a:rPr lang="de-CH" sz="2000" dirty="0" smtClean="0"/>
              <a:t>- Kein Absinken oder </a:t>
            </a:r>
            <a:r>
              <a:rPr lang="de-CH" sz="2000" dirty="0" err="1" smtClean="0"/>
              <a:t>flapping</a:t>
            </a:r>
            <a:r>
              <a:rPr lang="de-CH" sz="2000" dirty="0" smtClean="0"/>
              <a:t> Tremor im Arm-Vorhalteversuch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000" dirty="0" smtClean="0"/>
              <a:t>	- Finger-Nase-</a:t>
            </a:r>
            <a:r>
              <a:rPr lang="de-CH" sz="2000" dirty="0" err="1" smtClean="0"/>
              <a:t>Zeigversuch</a:t>
            </a:r>
            <a:r>
              <a:rPr lang="de-CH" sz="2000" dirty="0" smtClean="0"/>
              <a:t> unauffällig, </a:t>
            </a:r>
            <a:r>
              <a:rPr lang="de-CH" sz="2000" dirty="0" err="1" smtClean="0"/>
              <a:t>Diadochokinese</a:t>
            </a:r>
            <a:r>
              <a:rPr lang="de-CH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000" dirty="0" smtClean="0"/>
              <a:t>	- Motorik und Sensibilität allseits grob erhalten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000" dirty="0" smtClean="0"/>
              <a:t>	- Kein </a:t>
            </a:r>
            <a:r>
              <a:rPr lang="de-CH" sz="2000" dirty="0" err="1" smtClean="0"/>
              <a:t>Meningismus</a:t>
            </a:r>
            <a:r>
              <a:rPr lang="de-CH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000" dirty="0" smtClean="0"/>
              <a:t>	- Pupillen rund, </a:t>
            </a:r>
            <a:r>
              <a:rPr lang="de-CH" sz="2000" dirty="0" err="1" smtClean="0"/>
              <a:t>isokor</a:t>
            </a:r>
            <a:r>
              <a:rPr lang="de-CH" sz="2000" dirty="0" smtClean="0"/>
              <a:t>, mittelweit, prompt lichtreagibel </a:t>
            </a:r>
          </a:p>
          <a:p>
            <a:pPr>
              <a:spcBef>
                <a:spcPts val="0"/>
              </a:spcBef>
            </a:pPr>
            <a:r>
              <a:rPr lang="de-CH" sz="2000" dirty="0" smtClean="0"/>
              <a:t>Kopf: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CH" sz="2000" dirty="0"/>
              <a:t>	</a:t>
            </a:r>
            <a:r>
              <a:rPr lang="de-CH" sz="2000" dirty="0" smtClean="0"/>
              <a:t>- </a:t>
            </a:r>
            <a:r>
              <a:rPr lang="de-CH" sz="2000" dirty="0"/>
              <a:t>Kein Trauma. </a:t>
            </a:r>
            <a:r>
              <a:rPr lang="de-CH" sz="2000" dirty="0" err="1" smtClean="0"/>
              <a:t>Occipital</a:t>
            </a:r>
            <a:r>
              <a:rPr lang="de-CH" sz="2000" dirty="0" smtClean="0"/>
              <a:t> rechts </a:t>
            </a:r>
            <a:r>
              <a:rPr lang="de-CH" sz="2000" dirty="0" err="1" smtClean="0"/>
              <a:t>druckdolente</a:t>
            </a:r>
            <a:r>
              <a:rPr lang="de-CH" sz="2000" dirty="0" smtClean="0"/>
              <a:t> Impression. 	Gemäss Pat. Impression grössenprogredient im letzten Jahr.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CH" sz="2000" dirty="0" smtClean="0"/>
              <a:t>	- Frontal leichtgradige Akne</a:t>
            </a:r>
          </a:p>
          <a:p>
            <a:r>
              <a:rPr lang="de-CH" sz="2000" dirty="0" smtClean="0"/>
              <a:t>Hände: rechts &gt; links Kontrakturen der Finger</a:t>
            </a:r>
            <a:endParaRPr lang="de-CH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3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DD </a:t>
            </a:r>
            <a:r>
              <a:rPr lang="de-CH" dirty="0" err="1" smtClean="0"/>
              <a:t>Cephalea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Migräne </a:t>
            </a:r>
          </a:p>
          <a:p>
            <a:r>
              <a:rPr lang="de-CH" dirty="0" smtClean="0"/>
              <a:t>Cluster-Kopfschmerz </a:t>
            </a:r>
          </a:p>
          <a:p>
            <a:r>
              <a:rPr lang="de-CH" dirty="0" smtClean="0"/>
              <a:t>Spannungskopfschmerz</a:t>
            </a:r>
            <a:endParaRPr lang="de-CH" dirty="0"/>
          </a:p>
          <a:p>
            <a:r>
              <a:rPr lang="de-CH" dirty="0" smtClean="0"/>
              <a:t>Trauma</a:t>
            </a:r>
          </a:p>
          <a:p>
            <a:r>
              <a:rPr lang="de-CH" dirty="0" smtClean="0"/>
              <a:t>Tumoren</a:t>
            </a:r>
          </a:p>
          <a:p>
            <a:r>
              <a:rPr lang="de-CH" dirty="0" smtClean="0"/>
              <a:t>Blutungen/Ischämie</a:t>
            </a:r>
            <a:endParaRPr lang="de-CH" dirty="0"/>
          </a:p>
          <a:p>
            <a:r>
              <a:rPr lang="de-CH" dirty="0" smtClean="0"/>
              <a:t>Medikamentös-toxisch</a:t>
            </a:r>
          </a:p>
          <a:p>
            <a:r>
              <a:rPr lang="de-CH" dirty="0" smtClean="0"/>
              <a:t>Kopfschmerzen </a:t>
            </a:r>
            <a:r>
              <a:rPr lang="de-CH" dirty="0"/>
              <a:t>bei </a:t>
            </a:r>
            <a:r>
              <a:rPr lang="de-CH" dirty="0" smtClean="0"/>
              <a:t>Halswirbelsäulen-Erkrankungen</a:t>
            </a:r>
          </a:p>
          <a:p>
            <a:r>
              <a:rPr lang="de-CH" dirty="0" err="1" smtClean="0"/>
              <a:t>Glaukomanfall</a:t>
            </a:r>
            <a:endParaRPr lang="de-CH" dirty="0"/>
          </a:p>
          <a:p>
            <a:r>
              <a:rPr lang="de-CH" dirty="0" smtClean="0"/>
              <a:t>Riesenzellarteriitis</a:t>
            </a:r>
            <a:endParaRPr lang="de-CH" dirty="0"/>
          </a:p>
          <a:p>
            <a:r>
              <a:rPr lang="de-CH" dirty="0" smtClean="0"/>
              <a:t>Infektiös</a:t>
            </a:r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1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 Prozedere?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1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CH" dirty="0" smtClean="0"/>
              <a:t>Röntgen Schädel in 2 Ebenen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91" y="1082670"/>
            <a:ext cx="4195741" cy="5586690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5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6227537" cy="5515496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Waltaud Leiss, 07/2015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14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c2cf57b-2b76-496b-9786-19b1acb83388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Bildschirmpräsentation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Kopfschmerz nach Lebertransplantation</vt:lpstr>
      <vt:lpstr>Patient D.B.</vt:lpstr>
      <vt:lpstr>Verlaufskontrolle 20.07.2015</vt:lpstr>
      <vt:lpstr>Aktuelle Medikation</vt:lpstr>
      <vt:lpstr>Klinische Untersuchung</vt:lpstr>
      <vt:lpstr>DD Cephalea</vt:lpstr>
      <vt:lpstr>Weiteres Prozedere?</vt:lpstr>
      <vt:lpstr>Röntgen Schädel in 2 Ebenen</vt:lpstr>
      <vt:lpstr>PowerPoint-Präsentation</vt:lpstr>
      <vt:lpstr>Befund Röntgen</vt:lpstr>
      <vt:lpstr>PowerPoint-Präsentation</vt:lpstr>
      <vt:lpstr>Inspektion Kopf</vt:lpstr>
      <vt:lpstr>PowerPoint-Präsentation</vt:lpstr>
      <vt:lpstr>PowerPoint-Präsentation</vt:lpstr>
      <vt:lpstr>PowerPoint-Präsentation</vt:lpstr>
      <vt:lpstr>Prozedere</vt:lpstr>
      <vt:lpstr>PowerPoint-Präsentation</vt:lpstr>
    </vt:vector>
  </TitlesOfParts>
  <Company>Inselspital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Atypischer Kopfschmerz</dc:title>
  <dc:creator>Leiss, Waltraud</dc:creator>
  <cp:lastModifiedBy>Leiss, Waltraud</cp:lastModifiedBy>
  <cp:revision>36</cp:revision>
  <dcterms:created xsi:type="dcterms:W3CDTF">2015-07-21T11:30:47Z</dcterms:created>
  <dcterms:modified xsi:type="dcterms:W3CDTF">2015-07-22T16:09:53Z</dcterms:modified>
</cp:coreProperties>
</file>