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8" r:id="rId8"/>
    <p:sldId id="267" r:id="rId9"/>
    <p:sldId id="265" r:id="rId10"/>
    <p:sldId id="270" r:id="rId11"/>
    <p:sldId id="269" r:id="rId12"/>
    <p:sldId id="263" r:id="rId13"/>
    <p:sldId id="264" r:id="rId14"/>
  </p:sldIdLst>
  <p:sldSz cx="9144000" cy="6858000" type="screen4x3"/>
  <p:notesSz cx="6858000" cy="9144000"/>
  <p:custDataLst>
    <p:tags r:id="rId15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111" d="100"/>
          <a:sy n="111" d="100"/>
        </p:scale>
        <p:origin x="-161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B3D269-6940-43CC-899E-6BDD87DF6B64}" type="datetimeFigureOut">
              <a:rPr lang="de-CH" smtClean="0"/>
              <a:t>21.10.2015</a:t>
            </a:fld>
            <a:endParaRPr lang="de-CH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CH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18A126-A935-4EE0-A2BE-C8972964BBA6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3D269-6940-43CC-899E-6BDD87DF6B64}" type="datetimeFigureOut">
              <a:rPr lang="de-CH" smtClean="0"/>
              <a:t>21.10.2015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18A126-A935-4EE0-A2BE-C8972964BBA6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3D269-6940-43CC-899E-6BDD87DF6B64}" type="datetimeFigureOut">
              <a:rPr lang="de-CH" smtClean="0"/>
              <a:t>21.10.2015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18A126-A935-4EE0-A2BE-C8972964BBA6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3D269-6940-43CC-899E-6BDD87DF6B64}" type="datetimeFigureOut">
              <a:rPr lang="de-CH" smtClean="0"/>
              <a:t>21.10.2015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18A126-A935-4EE0-A2BE-C8972964BBA6}" type="slidenum">
              <a:rPr lang="de-CH" smtClean="0"/>
              <a:t>‹Nr.›</a:t>
            </a:fld>
            <a:endParaRPr lang="de-CH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3D269-6940-43CC-899E-6BDD87DF6B64}" type="datetimeFigureOut">
              <a:rPr lang="de-CH" smtClean="0"/>
              <a:t>21.10.2015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18A126-A935-4EE0-A2BE-C8972964BBA6}" type="slidenum">
              <a:rPr lang="de-CH" smtClean="0"/>
              <a:t>‹Nr.›</a:t>
            </a:fld>
            <a:endParaRPr lang="de-CH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3D269-6940-43CC-899E-6BDD87DF6B64}" type="datetimeFigureOut">
              <a:rPr lang="de-CH" smtClean="0"/>
              <a:t>21.10.2015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18A126-A935-4EE0-A2BE-C8972964BBA6}" type="slidenum">
              <a:rPr lang="de-CH" smtClean="0"/>
              <a:t>‹Nr.›</a:t>
            </a:fld>
            <a:endParaRPr lang="de-CH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3D269-6940-43CC-899E-6BDD87DF6B64}" type="datetimeFigureOut">
              <a:rPr lang="de-CH" smtClean="0"/>
              <a:t>21.10.2015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18A126-A935-4EE0-A2BE-C8972964BBA6}" type="slidenum">
              <a:rPr lang="de-CH" smtClean="0"/>
              <a:t>‹Nr.›</a:t>
            </a:fld>
            <a:endParaRPr lang="de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3D269-6940-43CC-899E-6BDD87DF6B64}" type="datetimeFigureOut">
              <a:rPr lang="de-CH" smtClean="0"/>
              <a:t>21.10.2015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18A126-A935-4EE0-A2BE-C8972964BBA6}" type="slidenum">
              <a:rPr lang="de-CH" smtClean="0"/>
              <a:t>‹Nr.›</a:t>
            </a:fld>
            <a:endParaRPr lang="de-CH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B3D269-6940-43CC-899E-6BDD87DF6B64}" type="datetimeFigureOut">
              <a:rPr lang="de-CH" smtClean="0"/>
              <a:t>21.10.2015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18A126-A935-4EE0-A2BE-C8972964BBA6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2B3D269-6940-43CC-899E-6BDD87DF6B64}" type="datetimeFigureOut">
              <a:rPr lang="de-CH" smtClean="0"/>
              <a:t>21.10.2015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18A126-A935-4EE0-A2BE-C8972964BBA6}" type="slidenum">
              <a:rPr lang="de-CH" smtClean="0"/>
              <a:t>‹Nr.›</a:t>
            </a:fld>
            <a:endParaRPr lang="de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B3D269-6940-43CC-899E-6BDD87DF6B64}" type="datetimeFigureOut">
              <a:rPr lang="de-CH" smtClean="0"/>
              <a:t>21.10.2015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18A126-A935-4EE0-A2BE-C8972964BBA6}" type="slidenum">
              <a:rPr lang="de-CH" smtClean="0"/>
              <a:t>‹Nr.›</a:t>
            </a:fld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2B3D269-6940-43CC-899E-6BDD87DF6B64}" type="datetimeFigureOut">
              <a:rPr lang="de-CH" smtClean="0"/>
              <a:t>21.10.2015</a:t>
            </a:fld>
            <a:endParaRPr lang="de-CH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CH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118A126-A935-4EE0-A2BE-C8972964BBA6}" type="slidenum">
              <a:rPr lang="de-CH" smtClean="0"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review of liver masses in pregnancy and a proposed algorithm for their diagnosis and management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CH" dirty="0" smtClean="0"/>
              <a:t>Frederick C. </a:t>
            </a:r>
            <a:r>
              <a:rPr lang="de-CH" dirty="0" err="1" smtClean="0"/>
              <a:t>Cobey</a:t>
            </a:r>
            <a:r>
              <a:rPr lang="de-CH" dirty="0" smtClean="0"/>
              <a:t>, M.D., M.P.H., Ronald R. Salem, M.D.</a:t>
            </a:r>
          </a:p>
          <a:p>
            <a:r>
              <a:rPr lang="de-CH" dirty="0" smtClean="0"/>
              <a:t>The American Journal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Surgery</a:t>
            </a:r>
            <a:r>
              <a:rPr lang="de-CH" dirty="0" smtClean="0"/>
              <a:t> 187 (2004) 181-191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6094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171" y="914968"/>
            <a:ext cx="7318388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1547664" y="5667496"/>
            <a:ext cx="6618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err="1" smtClean="0"/>
              <a:t>From</a:t>
            </a:r>
            <a:r>
              <a:rPr lang="de-CH" sz="1200" dirty="0" smtClean="0"/>
              <a:t>: </a:t>
            </a:r>
            <a:r>
              <a:rPr lang="de-CH" sz="1200" i="1" dirty="0" smtClean="0"/>
              <a:t>Management </a:t>
            </a:r>
            <a:r>
              <a:rPr lang="de-CH" sz="1200" i="1" dirty="0" err="1" smtClean="0"/>
              <a:t>of</a:t>
            </a:r>
            <a:r>
              <a:rPr lang="de-CH" sz="1200" i="1" dirty="0" smtClean="0"/>
              <a:t> </a:t>
            </a:r>
            <a:r>
              <a:rPr lang="de-CH" sz="1200" i="1" dirty="0" err="1" smtClean="0"/>
              <a:t>Hepatocellular</a:t>
            </a:r>
            <a:r>
              <a:rPr lang="de-CH" sz="1200" i="1" dirty="0" smtClean="0"/>
              <a:t> Adenoma: </a:t>
            </a:r>
            <a:r>
              <a:rPr lang="de-CH" sz="1200" i="1" dirty="0" err="1" smtClean="0"/>
              <a:t>Recent</a:t>
            </a:r>
            <a:r>
              <a:rPr lang="de-CH" sz="1200" i="1" dirty="0" smtClean="0"/>
              <a:t> </a:t>
            </a:r>
            <a:r>
              <a:rPr lang="de-CH" sz="1200" i="1" dirty="0" err="1" smtClean="0"/>
              <a:t>Advances</a:t>
            </a:r>
            <a:endParaRPr lang="de-CH" sz="1200" i="1" dirty="0" smtClean="0"/>
          </a:p>
          <a:p>
            <a:r>
              <a:rPr lang="de-CH" sz="1200" dirty="0" err="1" smtClean="0"/>
              <a:t>Shefali</a:t>
            </a:r>
            <a:r>
              <a:rPr lang="de-CH" sz="1200" dirty="0" smtClean="0"/>
              <a:t> </a:t>
            </a:r>
            <a:r>
              <a:rPr lang="de-CH" sz="1200" dirty="0" err="1" smtClean="0"/>
              <a:t>Agrawal</a:t>
            </a:r>
            <a:r>
              <a:rPr lang="de-CH" sz="1200" dirty="0" smtClean="0"/>
              <a:t>, </a:t>
            </a:r>
            <a:r>
              <a:rPr lang="de-CH" sz="1200" dirty="0" err="1" smtClean="0"/>
              <a:t>Sheela</a:t>
            </a:r>
            <a:r>
              <a:rPr lang="de-CH" sz="1200" dirty="0" smtClean="0"/>
              <a:t> </a:t>
            </a:r>
            <a:r>
              <a:rPr lang="de-CH" sz="1200" dirty="0" err="1" smtClean="0"/>
              <a:t>Agarwal</a:t>
            </a:r>
            <a:r>
              <a:rPr lang="de-CH" sz="1200" dirty="0" smtClean="0"/>
              <a:t>, Thomas </a:t>
            </a:r>
            <a:r>
              <a:rPr lang="de-CH" sz="1200" dirty="0" err="1" smtClean="0"/>
              <a:t>Arnason</a:t>
            </a:r>
            <a:r>
              <a:rPr lang="de-CH" sz="1200" dirty="0" smtClean="0"/>
              <a:t>, Sanjay </a:t>
            </a:r>
            <a:r>
              <a:rPr lang="de-CH" sz="1200" dirty="0" err="1" smtClean="0"/>
              <a:t>Saini</a:t>
            </a:r>
            <a:r>
              <a:rPr lang="de-CH" sz="1200" dirty="0" smtClean="0"/>
              <a:t>, Jacques </a:t>
            </a:r>
            <a:r>
              <a:rPr lang="de-CH" sz="1200" dirty="0" err="1" smtClean="0"/>
              <a:t>Belghiti</a:t>
            </a:r>
            <a:endParaRPr lang="de-CH" sz="1200" dirty="0" smtClean="0"/>
          </a:p>
          <a:p>
            <a:r>
              <a:rPr lang="de-CH" sz="1200" dirty="0" smtClean="0"/>
              <a:t>Clinical </a:t>
            </a:r>
            <a:r>
              <a:rPr lang="de-CH" sz="1200" dirty="0" err="1" smtClean="0"/>
              <a:t>Gastroenterology</a:t>
            </a:r>
            <a:r>
              <a:rPr lang="de-CH" sz="1200" dirty="0" smtClean="0"/>
              <a:t> </a:t>
            </a:r>
            <a:r>
              <a:rPr lang="de-CH" sz="1200" dirty="0" err="1" smtClean="0"/>
              <a:t>and</a:t>
            </a:r>
            <a:r>
              <a:rPr lang="de-CH" sz="1200" dirty="0" smtClean="0"/>
              <a:t> </a:t>
            </a:r>
            <a:r>
              <a:rPr lang="de-CH" sz="1200" dirty="0" err="1" smtClean="0"/>
              <a:t>Hepatology</a:t>
            </a:r>
            <a:r>
              <a:rPr lang="de-CH" sz="1200" dirty="0" smtClean="0"/>
              <a:t> 2015;13:1221-1230</a:t>
            </a:r>
            <a:endParaRPr lang="de-CH" sz="1200" dirty="0"/>
          </a:p>
        </p:txBody>
      </p:sp>
    </p:spTree>
    <p:extLst>
      <p:ext uri="{BB962C8B-B14F-4D97-AF65-F5344CB8AC3E}">
        <p14:creationId xmlns:p14="http://schemas.microsoft.com/office/powerpoint/2010/main" val="17598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66410"/>
            <a:ext cx="7269854" cy="6048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7344816" cy="491772"/>
          </a:xfrm>
        </p:spPr>
        <p:txBody>
          <a:bodyPr>
            <a:normAutofit fontScale="90000"/>
          </a:bodyPr>
          <a:lstStyle/>
          <a:p>
            <a:r>
              <a:rPr lang="de-CH" dirty="0" smtClean="0"/>
              <a:t>Summary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3365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815236"/>
            <a:ext cx="6736233" cy="5861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40598"/>
          </a:xfrm>
        </p:spPr>
        <p:txBody>
          <a:bodyPr>
            <a:normAutofit fontScale="90000"/>
          </a:bodyPr>
          <a:lstStyle/>
          <a:p>
            <a:r>
              <a:rPr lang="de-CH" dirty="0" smtClean="0"/>
              <a:t>Summary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7730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30473"/>
            <a:ext cx="7772825" cy="5320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655835"/>
          </a:xfrm>
        </p:spPr>
        <p:txBody>
          <a:bodyPr>
            <a:normAutofit fontScale="90000"/>
          </a:bodyPr>
          <a:lstStyle/>
          <a:p>
            <a:r>
              <a:rPr lang="de-CH" dirty="0" smtClean="0"/>
              <a:t>Summary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1854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dirty="0" smtClean="0"/>
              <a:t>Literature Review</a:t>
            </a:r>
          </a:p>
          <a:p>
            <a:pPr lvl="2"/>
            <a:r>
              <a:rPr lang="en-US" dirty="0" smtClean="0"/>
              <a:t>Medline search from 1966 to 2002</a:t>
            </a:r>
          </a:p>
          <a:p>
            <a:pPr lvl="2"/>
            <a:r>
              <a:rPr lang="en-US" dirty="0" smtClean="0"/>
              <a:t>keywords: 	</a:t>
            </a:r>
          </a:p>
          <a:p>
            <a:pPr lvl="3"/>
            <a:r>
              <a:rPr lang="en-US" dirty="0" smtClean="0"/>
              <a:t>Hepatic mass</a:t>
            </a:r>
          </a:p>
          <a:p>
            <a:pPr lvl="3"/>
            <a:r>
              <a:rPr lang="en-US" dirty="0" smtClean="0"/>
              <a:t>Pregnancy</a:t>
            </a:r>
          </a:p>
          <a:p>
            <a:pPr lvl="3"/>
            <a:r>
              <a:rPr lang="en-US" dirty="0" smtClean="0"/>
              <a:t>Adenoma</a:t>
            </a:r>
          </a:p>
          <a:p>
            <a:pPr lvl="3"/>
            <a:r>
              <a:rPr lang="en-US" dirty="0" smtClean="0"/>
              <a:t>Focal nodular hyperplasia</a:t>
            </a:r>
          </a:p>
          <a:p>
            <a:pPr lvl="3"/>
            <a:r>
              <a:rPr lang="en-US" dirty="0" smtClean="0"/>
              <a:t>Hemangioma</a:t>
            </a:r>
          </a:p>
          <a:p>
            <a:pPr lvl="2"/>
            <a:r>
              <a:rPr lang="en-US" dirty="0" smtClean="0"/>
              <a:t>26 pregnancies with liver cell adenomas were identified</a:t>
            </a:r>
          </a:p>
          <a:p>
            <a:pPr lvl="1"/>
            <a:r>
              <a:rPr lang="en-US" dirty="0" smtClean="0"/>
              <a:t>7 additional illustrative cases of liver masses during pregnancy from the Department of Surgery of The Yale University School of Medicine</a:t>
            </a:r>
          </a:p>
          <a:p>
            <a:pPr lvl="2"/>
            <a:r>
              <a:rPr lang="en-US" dirty="0" smtClean="0"/>
              <a:t>1 pregnancy with liver cell adenoma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Methods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8396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Results</a:t>
            </a:r>
            <a:endParaRPr lang="de-CH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30881"/>
            <a:ext cx="6484471" cy="3598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lussdiagramm: Prozess 8"/>
          <p:cNvSpPr/>
          <p:nvPr/>
        </p:nvSpPr>
        <p:spPr>
          <a:xfrm>
            <a:off x="5652120" y="2060848"/>
            <a:ext cx="1512168" cy="324036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525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 smtClean="0"/>
              <a:t>Aggressive </a:t>
            </a:r>
            <a:r>
              <a:rPr lang="de-CH" dirty="0" err="1" smtClean="0"/>
              <a:t>approach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resection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LCA &gt;5 cm </a:t>
            </a:r>
            <a:r>
              <a:rPr lang="de-CH" dirty="0" err="1" smtClean="0"/>
              <a:t>should</a:t>
            </a:r>
            <a:r>
              <a:rPr lang="de-CH" dirty="0" smtClean="0"/>
              <a:t> </a:t>
            </a:r>
            <a:r>
              <a:rPr lang="de-CH" dirty="0" err="1" smtClean="0"/>
              <a:t>be</a:t>
            </a:r>
            <a:r>
              <a:rPr lang="de-CH" dirty="0" smtClean="0"/>
              <a:t> </a:t>
            </a:r>
            <a:r>
              <a:rPr lang="de-CH" dirty="0" err="1" smtClean="0"/>
              <a:t>seriously</a:t>
            </a:r>
            <a:r>
              <a:rPr lang="de-CH" dirty="0" smtClean="0"/>
              <a:t> </a:t>
            </a:r>
            <a:r>
              <a:rPr lang="de-CH" dirty="0" err="1" smtClean="0"/>
              <a:t>considered</a:t>
            </a:r>
            <a:r>
              <a:rPr lang="de-CH" dirty="0" smtClean="0"/>
              <a:t> in </a:t>
            </a:r>
            <a:r>
              <a:rPr lang="de-CH" dirty="0" err="1" smtClean="0"/>
              <a:t>pregnancy</a:t>
            </a:r>
            <a:r>
              <a:rPr lang="de-CH" dirty="0" smtClean="0"/>
              <a:t>. </a:t>
            </a:r>
          </a:p>
          <a:p>
            <a:r>
              <a:rPr lang="de-CH" dirty="0" smtClean="0"/>
              <a:t>Small </a:t>
            </a:r>
            <a:r>
              <a:rPr lang="de-CH" dirty="0" err="1" smtClean="0"/>
              <a:t>asymptomatic</a:t>
            </a:r>
            <a:r>
              <a:rPr lang="de-CH" dirty="0" smtClean="0"/>
              <a:t> LCAs (&lt;5 cm) </a:t>
            </a:r>
            <a:r>
              <a:rPr lang="de-CH" dirty="0" err="1" smtClean="0"/>
              <a:t>may</a:t>
            </a:r>
            <a:r>
              <a:rPr lang="de-CH" dirty="0" smtClean="0"/>
              <a:t> </a:t>
            </a:r>
            <a:r>
              <a:rPr lang="de-CH" dirty="0" err="1" smtClean="0"/>
              <a:t>be</a:t>
            </a:r>
            <a:r>
              <a:rPr lang="de-CH" dirty="0" smtClean="0"/>
              <a:t> </a:t>
            </a:r>
            <a:r>
              <a:rPr lang="de-CH" dirty="0" err="1" smtClean="0"/>
              <a:t>observed</a:t>
            </a:r>
            <a:r>
              <a:rPr lang="de-CH" dirty="0" smtClean="0"/>
              <a:t> </a:t>
            </a:r>
            <a:r>
              <a:rPr lang="de-CH" dirty="0" err="1" smtClean="0"/>
              <a:t>during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course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pregnancy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may</a:t>
            </a:r>
            <a:r>
              <a:rPr lang="de-CH" dirty="0" smtClean="0"/>
              <a:t> not </a:t>
            </a:r>
            <a:r>
              <a:rPr lang="de-CH" dirty="0" err="1" smtClean="0"/>
              <a:t>require</a:t>
            </a:r>
            <a:r>
              <a:rPr lang="de-CH" dirty="0" smtClean="0"/>
              <a:t> immediate </a:t>
            </a:r>
            <a:r>
              <a:rPr lang="de-CH" dirty="0" err="1" smtClean="0"/>
              <a:t>surgical</a:t>
            </a:r>
            <a:r>
              <a:rPr lang="de-CH" dirty="0" smtClean="0"/>
              <a:t> </a:t>
            </a:r>
            <a:r>
              <a:rPr lang="de-CH" dirty="0" err="1" smtClean="0"/>
              <a:t>intervention</a:t>
            </a:r>
            <a:endParaRPr lang="de-CH" dirty="0" smtClean="0"/>
          </a:p>
          <a:p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smaller</a:t>
            </a:r>
            <a:r>
              <a:rPr lang="de-CH" dirty="0" smtClean="0"/>
              <a:t> </a:t>
            </a:r>
            <a:r>
              <a:rPr lang="de-CH" dirty="0" err="1" smtClean="0"/>
              <a:t>lesions</a:t>
            </a:r>
            <a:r>
              <a:rPr lang="de-CH" dirty="0" smtClean="0"/>
              <a:t> </a:t>
            </a:r>
            <a:r>
              <a:rPr lang="de-CH" dirty="0" err="1" smtClean="0"/>
              <a:t>early</a:t>
            </a:r>
            <a:r>
              <a:rPr lang="de-CH" dirty="0" smtClean="0"/>
              <a:t> in </a:t>
            </a:r>
            <a:r>
              <a:rPr lang="de-CH" dirty="0" err="1" smtClean="0"/>
              <a:t>pregnancy</a:t>
            </a:r>
            <a:r>
              <a:rPr lang="de-CH" dirty="0"/>
              <a:t> </a:t>
            </a:r>
            <a:r>
              <a:rPr lang="de-CH" dirty="0" smtClean="0"/>
              <a:t>an aggressive </a:t>
            </a:r>
            <a:r>
              <a:rPr lang="de-CH" dirty="0" err="1" smtClean="0"/>
              <a:t>approach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resections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suggested</a:t>
            </a:r>
            <a:r>
              <a:rPr lang="de-CH" dirty="0" smtClean="0"/>
              <a:t> </a:t>
            </a:r>
            <a:r>
              <a:rPr lang="de-CH" dirty="0" err="1" smtClean="0"/>
              <a:t>if</a:t>
            </a:r>
            <a:r>
              <a:rPr lang="de-CH" dirty="0" smtClean="0"/>
              <a:t> an </a:t>
            </a:r>
            <a:r>
              <a:rPr lang="de-CH" dirty="0" err="1" smtClean="0"/>
              <a:t>increase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size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observed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Recommendations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2960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Management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hepatocellular</a:t>
            </a:r>
            <a:r>
              <a:rPr lang="de-CH" dirty="0" smtClean="0"/>
              <a:t> </a:t>
            </a:r>
            <a:r>
              <a:rPr lang="de-CH" dirty="0" err="1" smtClean="0"/>
              <a:t>adenoma</a:t>
            </a:r>
            <a:r>
              <a:rPr lang="de-CH" dirty="0" smtClean="0"/>
              <a:t> </a:t>
            </a:r>
            <a:r>
              <a:rPr lang="de-CH" dirty="0" err="1" smtClean="0"/>
              <a:t>during</a:t>
            </a:r>
            <a:r>
              <a:rPr lang="de-CH" dirty="0" smtClean="0"/>
              <a:t> </a:t>
            </a:r>
            <a:r>
              <a:rPr lang="de-CH" dirty="0" err="1" smtClean="0"/>
              <a:t>pregnancy</a:t>
            </a:r>
            <a:endParaRPr lang="de-CH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CH" dirty="0" smtClean="0"/>
              <a:t>Johanna E. Noels, Susanna M. van Aalten, Dirk J. van der Windt, Niels F.M. Kok, Rob A. de Man, Turkan </a:t>
            </a:r>
            <a:r>
              <a:rPr lang="de-CH" dirty="0" err="1" smtClean="0"/>
              <a:t>Terkivatan</a:t>
            </a:r>
            <a:r>
              <a:rPr lang="de-CH" dirty="0" smtClean="0"/>
              <a:t>, Jan N.M. </a:t>
            </a:r>
            <a:r>
              <a:rPr lang="de-CH" dirty="0" err="1" smtClean="0"/>
              <a:t>Ijzermans</a:t>
            </a:r>
            <a:endParaRPr lang="de-CH" dirty="0" smtClean="0"/>
          </a:p>
          <a:p>
            <a:r>
              <a:rPr lang="de-CH" dirty="0" err="1" smtClean="0"/>
              <a:t>Jounal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Hepatology</a:t>
            </a:r>
            <a:r>
              <a:rPr lang="de-CH" dirty="0" smtClean="0"/>
              <a:t> 2010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5239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err="1" smtClean="0"/>
              <a:t>Between</a:t>
            </a:r>
            <a:r>
              <a:rPr lang="de-CH" dirty="0" smtClean="0"/>
              <a:t> </a:t>
            </a:r>
            <a:r>
              <a:rPr lang="de-CH" dirty="0" err="1" smtClean="0"/>
              <a:t>January</a:t>
            </a:r>
            <a:r>
              <a:rPr lang="de-CH" dirty="0" smtClean="0"/>
              <a:t> 2000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December</a:t>
            </a:r>
            <a:r>
              <a:rPr lang="de-CH" dirty="0" smtClean="0"/>
              <a:t> 2009 The Erasmus Medical Center </a:t>
            </a:r>
            <a:r>
              <a:rPr lang="de-CH" dirty="0" err="1" smtClean="0"/>
              <a:t>recorded</a:t>
            </a:r>
            <a:r>
              <a:rPr lang="de-CH" dirty="0" smtClean="0"/>
              <a:t> all </a:t>
            </a:r>
            <a:r>
              <a:rPr lang="de-CH" dirty="0" err="1" smtClean="0"/>
              <a:t>data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patients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LCA</a:t>
            </a:r>
          </a:p>
          <a:p>
            <a:r>
              <a:rPr lang="de-CH" dirty="0" err="1" smtClean="0"/>
              <a:t>Those</a:t>
            </a:r>
            <a:r>
              <a:rPr lang="de-CH" dirty="0" smtClean="0"/>
              <a:t> </a:t>
            </a:r>
            <a:r>
              <a:rPr lang="de-CH" dirty="0" err="1" smtClean="0"/>
              <a:t>patients</a:t>
            </a:r>
            <a:r>
              <a:rPr lang="de-CH" dirty="0" smtClean="0"/>
              <a:t> </a:t>
            </a:r>
            <a:r>
              <a:rPr lang="de-CH" dirty="0" err="1" smtClean="0"/>
              <a:t>were</a:t>
            </a:r>
            <a:r>
              <a:rPr lang="de-CH" dirty="0" smtClean="0"/>
              <a:t> </a:t>
            </a:r>
            <a:r>
              <a:rPr lang="de-CH" dirty="0" err="1" smtClean="0"/>
              <a:t>advised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discontinue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oral </a:t>
            </a:r>
            <a:r>
              <a:rPr lang="de-CH" dirty="0" err="1" smtClean="0"/>
              <a:t>contraceptive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prevent</a:t>
            </a:r>
            <a:r>
              <a:rPr lang="de-CH" dirty="0" smtClean="0"/>
              <a:t> </a:t>
            </a:r>
            <a:r>
              <a:rPr lang="de-CH" dirty="0" err="1" smtClean="0"/>
              <a:t>pregnancy</a:t>
            </a:r>
            <a:endParaRPr lang="de-CH" dirty="0" smtClean="0"/>
          </a:p>
          <a:p>
            <a:r>
              <a:rPr lang="de-CH" dirty="0" smtClean="0"/>
              <a:t>11 </a:t>
            </a:r>
            <a:r>
              <a:rPr lang="de-CH" dirty="0" err="1" smtClean="0"/>
              <a:t>patients</a:t>
            </a:r>
            <a:r>
              <a:rPr lang="de-CH" dirty="0" smtClean="0"/>
              <a:t> </a:t>
            </a:r>
            <a:r>
              <a:rPr lang="de-CH" dirty="0" err="1" smtClean="0"/>
              <a:t>got</a:t>
            </a:r>
            <a:r>
              <a:rPr lang="de-CH" dirty="0" smtClean="0"/>
              <a:t> </a:t>
            </a:r>
            <a:r>
              <a:rPr lang="de-CH" dirty="0" err="1" smtClean="0"/>
              <a:t>pregnant</a:t>
            </a:r>
            <a:r>
              <a:rPr lang="de-CH" dirty="0" smtClean="0"/>
              <a:t> </a:t>
            </a:r>
            <a:r>
              <a:rPr lang="de-CH" dirty="0" err="1" smtClean="0"/>
              <a:t>nevertheless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were</a:t>
            </a:r>
            <a:r>
              <a:rPr lang="de-CH" dirty="0" smtClean="0"/>
              <a:t> </a:t>
            </a:r>
            <a:r>
              <a:rPr lang="de-CH" dirty="0" err="1" smtClean="0"/>
              <a:t>closely</a:t>
            </a:r>
            <a:r>
              <a:rPr lang="de-CH" dirty="0" smtClean="0"/>
              <a:t> </a:t>
            </a:r>
            <a:r>
              <a:rPr lang="de-CH" dirty="0" err="1" smtClean="0"/>
              <a:t>monitored</a:t>
            </a:r>
            <a:r>
              <a:rPr lang="de-CH" dirty="0" smtClean="0"/>
              <a:t> </a:t>
            </a:r>
            <a:r>
              <a:rPr lang="de-CH" dirty="0" err="1" smtClean="0"/>
              <a:t>by</a:t>
            </a:r>
            <a:r>
              <a:rPr lang="de-CH" dirty="0" smtClean="0"/>
              <a:t> </a:t>
            </a:r>
            <a:r>
              <a:rPr lang="de-CH" dirty="0" err="1" smtClean="0"/>
              <a:t>ultrasound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/</a:t>
            </a:r>
            <a:r>
              <a:rPr lang="de-CH" dirty="0" err="1" smtClean="0"/>
              <a:t>or</a:t>
            </a:r>
            <a:r>
              <a:rPr lang="de-CH" dirty="0" smtClean="0"/>
              <a:t> MR </a:t>
            </a:r>
            <a:r>
              <a:rPr lang="de-CH" dirty="0" err="1" smtClean="0"/>
              <a:t>imaging</a:t>
            </a:r>
            <a:r>
              <a:rPr lang="de-CH" dirty="0" smtClean="0"/>
              <a:t>. (In 1 </a:t>
            </a:r>
            <a:r>
              <a:rPr lang="de-CH" dirty="0" err="1" smtClean="0"/>
              <a:t>patient</a:t>
            </a:r>
            <a:r>
              <a:rPr lang="de-CH" dirty="0" smtClean="0"/>
              <a:t> LCA was </a:t>
            </a:r>
            <a:r>
              <a:rPr lang="de-CH" dirty="0" err="1" smtClean="0"/>
              <a:t>diagnosed</a:t>
            </a:r>
            <a:r>
              <a:rPr lang="de-CH" dirty="0" smtClean="0"/>
              <a:t> </a:t>
            </a:r>
            <a:r>
              <a:rPr lang="de-CH" dirty="0" err="1" smtClean="0"/>
              <a:t>during</a:t>
            </a:r>
            <a:r>
              <a:rPr lang="de-CH" dirty="0" smtClean="0"/>
              <a:t> </a:t>
            </a:r>
            <a:r>
              <a:rPr lang="de-CH" dirty="0" err="1" smtClean="0"/>
              <a:t>pregnancy</a:t>
            </a:r>
            <a:r>
              <a:rPr lang="de-CH" dirty="0" smtClean="0"/>
              <a:t>)</a:t>
            </a:r>
          </a:p>
          <a:p>
            <a:endParaRPr lang="de-CH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Methods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8863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Presentation before pregnancy:</a:t>
            </a:r>
          </a:p>
          <a:p>
            <a:pPr lvl="1"/>
            <a:r>
              <a:rPr lang="en-US" dirty="0" smtClean="0"/>
              <a:t>4 </a:t>
            </a:r>
            <a:r>
              <a:rPr lang="en-US" dirty="0"/>
              <a:t>patients were symptomatic </a:t>
            </a:r>
            <a:r>
              <a:rPr lang="en-US" dirty="0" smtClean="0"/>
              <a:t>(pain </a:t>
            </a:r>
            <a:r>
              <a:rPr lang="en-US" dirty="0"/>
              <a:t>right flank)</a:t>
            </a:r>
          </a:p>
          <a:p>
            <a:pPr lvl="1"/>
            <a:r>
              <a:rPr lang="en-US" dirty="0"/>
              <a:t>5 patients had unspecific </a:t>
            </a:r>
            <a:r>
              <a:rPr lang="en-US" dirty="0" smtClean="0"/>
              <a:t>complaints </a:t>
            </a:r>
            <a:r>
              <a:rPr lang="en-US" dirty="0"/>
              <a:t>(abdominal pain)</a:t>
            </a:r>
          </a:p>
          <a:p>
            <a:pPr lvl="1"/>
            <a:r>
              <a:rPr lang="en-US" dirty="0"/>
              <a:t>2 patients were </a:t>
            </a:r>
            <a:r>
              <a:rPr lang="en-US" dirty="0" smtClean="0"/>
              <a:t>asymptomatic</a:t>
            </a:r>
          </a:p>
          <a:p>
            <a:r>
              <a:rPr lang="en-US" dirty="0" smtClean="0"/>
              <a:t>Adenoma size at time of diagnosis:</a:t>
            </a:r>
          </a:p>
          <a:p>
            <a:pPr lvl="1"/>
            <a:r>
              <a:rPr lang="en-US" dirty="0" smtClean="0"/>
              <a:t>7 patients: &lt;5 cm</a:t>
            </a:r>
          </a:p>
          <a:p>
            <a:pPr lvl="1"/>
            <a:r>
              <a:rPr lang="en-US" dirty="0" smtClean="0"/>
              <a:t>5 patients: &gt;5 cm</a:t>
            </a:r>
          </a:p>
          <a:p>
            <a:r>
              <a:rPr lang="en-US" dirty="0" smtClean="0"/>
              <a:t>These 12 patients were monitored during a total of 17 pregnancies</a:t>
            </a:r>
            <a:endParaRPr lang="en-US" dirty="0"/>
          </a:p>
          <a:p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Patient </a:t>
            </a:r>
            <a:r>
              <a:rPr lang="de-CH" dirty="0" err="1" smtClean="0"/>
              <a:t>caracteristics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3827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Growth:</a:t>
            </a:r>
          </a:p>
          <a:p>
            <a:pPr lvl="1"/>
            <a:r>
              <a:rPr lang="de-CH" dirty="0" smtClean="0"/>
              <a:t>In 4 </a:t>
            </a:r>
            <a:r>
              <a:rPr lang="de-CH" dirty="0" err="1" smtClean="0"/>
              <a:t>pregnancies</a:t>
            </a:r>
            <a:r>
              <a:rPr lang="de-CH" dirty="0" smtClean="0"/>
              <a:t>: Growth</a:t>
            </a:r>
          </a:p>
          <a:p>
            <a:pPr lvl="1"/>
            <a:r>
              <a:rPr lang="de-CH" dirty="0" smtClean="0"/>
              <a:t>In 11 </a:t>
            </a:r>
            <a:r>
              <a:rPr lang="de-CH" dirty="0" err="1" smtClean="0"/>
              <a:t>pregnancies</a:t>
            </a:r>
            <a:r>
              <a:rPr lang="de-CH" dirty="0" smtClean="0"/>
              <a:t>: </a:t>
            </a:r>
            <a:r>
              <a:rPr lang="de-CH" dirty="0" err="1" smtClean="0"/>
              <a:t>No</a:t>
            </a:r>
            <a:r>
              <a:rPr lang="de-CH" dirty="0" smtClean="0"/>
              <a:t> </a:t>
            </a:r>
            <a:r>
              <a:rPr lang="de-CH" dirty="0" err="1" smtClean="0"/>
              <a:t>growth</a:t>
            </a:r>
            <a:r>
              <a:rPr lang="de-CH" dirty="0" smtClean="0"/>
              <a:t>/</a:t>
            </a:r>
            <a:r>
              <a:rPr lang="de-CH" dirty="0" err="1" smtClean="0"/>
              <a:t>regression</a:t>
            </a:r>
            <a:r>
              <a:rPr lang="de-CH" dirty="0" smtClean="0"/>
              <a:t> </a:t>
            </a:r>
            <a:r>
              <a:rPr lang="de-CH" dirty="0" err="1" smtClean="0"/>
              <a:t>observed</a:t>
            </a:r>
            <a:endParaRPr lang="de-CH" dirty="0" smtClean="0"/>
          </a:p>
          <a:p>
            <a:pPr lvl="1"/>
            <a:r>
              <a:rPr lang="de-CH" dirty="0" smtClean="0"/>
              <a:t>In 1 </a:t>
            </a:r>
            <a:r>
              <a:rPr lang="de-CH" dirty="0" err="1" smtClean="0"/>
              <a:t>pregnancy</a:t>
            </a:r>
            <a:r>
              <a:rPr lang="de-CH" dirty="0" smtClean="0"/>
              <a:t>: Minimal </a:t>
            </a:r>
            <a:r>
              <a:rPr lang="de-CH" dirty="0" err="1" smtClean="0"/>
              <a:t>regression</a:t>
            </a:r>
            <a:endParaRPr lang="de-CH" dirty="0" smtClean="0"/>
          </a:p>
          <a:p>
            <a:pPr lvl="1"/>
            <a:r>
              <a:rPr lang="de-CH" dirty="0" smtClean="0"/>
              <a:t>In 1 </a:t>
            </a:r>
            <a:r>
              <a:rPr lang="de-CH" dirty="0" err="1" smtClean="0"/>
              <a:t>pregnancy</a:t>
            </a:r>
            <a:r>
              <a:rPr lang="de-CH" dirty="0" smtClean="0"/>
              <a:t>: </a:t>
            </a:r>
            <a:r>
              <a:rPr lang="de-CH" dirty="0" err="1" smtClean="0"/>
              <a:t>unknown</a:t>
            </a:r>
            <a:endParaRPr lang="de-CH" dirty="0" smtClean="0"/>
          </a:p>
          <a:p>
            <a:r>
              <a:rPr lang="de-CH" dirty="0" err="1" smtClean="0"/>
              <a:t>Interventions</a:t>
            </a:r>
            <a:r>
              <a:rPr lang="de-CH" dirty="0" smtClean="0"/>
              <a:t> </a:t>
            </a:r>
            <a:r>
              <a:rPr lang="de-CH" dirty="0" err="1" smtClean="0"/>
              <a:t>during</a:t>
            </a:r>
            <a:r>
              <a:rPr lang="de-CH" dirty="0" smtClean="0"/>
              <a:t> </a:t>
            </a:r>
            <a:r>
              <a:rPr lang="de-CH" dirty="0" err="1" smtClean="0"/>
              <a:t>pregnancy</a:t>
            </a:r>
            <a:r>
              <a:rPr lang="de-CH" dirty="0" smtClean="0"/>
              <a:t>: </a:t>
            </a:r>
          </a:p>
          <a:p>
            <a:pPr lvl="1"/>
            <a:r>
              <a:rPr lang="de-CH" dirty="0" smtClean="0"/>
              <a:t>3 </a:t>
            </a:r>
            <a:r>
              <a:rPr lang="de-CH" dirty="0" err="1" smtClean="0"/>
              <a:t>Cesarian</a:t>
            </a:r>
            <a:r>
              <a:rPr lang="de-CH" dirty="0" smtClean="0"/>
              <a:t> </a:t>
            </a:r>
            <a:r>
              <a:rPr lang="de-CH" dirty="0" err="1" smtClean="0"/>
              <a:t>sections</a:t>
            </a:r>
            <a:r>
              <a:rPr lang="de-CH" dirty="0" smtClean="0"/>
              <a:t>, 1 </a:t>
            </a:r>
            <a:r>
              <a:rPr lang="de-CH" dirty="0" err="1" smtClean="0"/>
              <a:t>radiofrequency</a:t>
            </a:r>
            <a:r>
              <a:rPr lang="de-CH" dirty="0" smtClean="0"/>
              <a:t> </a:t>
            </a:r>
            <a:r>
              <a:rPr lang="de-CH" dirty="0" err="1" smtClean="0"/>
              <a:t>ablation</a:t>
            </a:r>
            <a:endParaRPr lang="de-CH" dirty="0" smtClean="0"/>
          </a:p>
          <a:p>
            <a:r>
              <a:rPr lang="de-CH" dirty="0" smtClean="0"/>
              <a:t>All </a:t>
            </a:r>
            <a:r>
              <a:rPr lang="de-CH" dirty="0" err="1" smtClean="0"/>
              <a:t>pregnancies</a:t>
            </a:r>
            <a:r>
              <a:rPr lang="de-CH" dirty="0" smtClean="0"/>
              <a:t> </a:t>
            </a:r>
            <a:r>
              <a:rPr lang="de-CH" dirty="0" err="1" smtClean="0"/>
              <a:t>had</a:t>
            </a:r>
            <a:r>
              <a:rPr lang="de-CH" dirty="0" smtClean="0"/>
              <a:t> an </a:t>
            </a:r>
            <a:r>
              <a:rPr lang="de-CH" dirty="0" err="1" smtClean="0"/>
              <a:t>uneventful</a:t>
            </a:r>
            <a:r>
              <a:rPr lang="de-CH" dirty="0" smtClean="0"/>
              <a:t> </a:t>
            </a:r>
            <a:r>
              <a:rPr lang="de-CH" dirty="0" err="1" smtClean="0"/>
              <a:t>course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a </a:t>
            </a:r>
            <a:r>
              <a:rPr lang="de-CH" dirty="0" err="1" smtClean="0"/>
              <a:t>successful</a:t>
            </a:r>
            <a:r>
              <a:rPr lang="de-CH" dirty="0" smtClean="0"/>
              <a:t> </a:t>
            </a:r>
            <a:r>
              <a:rPr lang="de-CH" dirty="0" err="1" smtClean="0"/>
              <a:t>maternal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fetal </a:t>
            </a:r>
            <a:r>
              <a:rPr lang="de-CH" dirty="0" err="1" smtClean="0"/>
              <a:t>outcome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Results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005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err="1" smtClean="0"/>
              <a:t>Pregnancy</a:t>
            </a:r>
            <a:r>
              <a:rPr lang="de-CH" dirty="0" smtClean="0"/>
              <a:t> </a:t>
            </a:r>
            <a:r>
              <a:rPr lang="de-CH" dirty="0" err="1" smtClean="0"/>
              <a:t>may</a:t>
            </a:r>
            <a:r>
              <a:rPr lang="de-CH" dirty="0" smtClean="0"/>
              <a:t> </a:t>
            </a:r>
            <a:r>
              <a:rPr lang="de-CH" dirty="0" err="1" smtClean="0"/>
              <a:t>be</a:t>
            </a:r>
            <a:r>
              <a:rPr lang="de-CH" dirty="0" smtClean="0"/>
              <a:t> </a:t>
            </a:r>
            <a:r>
              <a:rPr lang="de-CH" dirty="0" err="1" smtClean="0"/>
              <a:t>allowed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women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</a:t>
            </a:r>
            <a:r>
              <a:rPr lang="de-CH" dirty="0" err="1" smtClean="0"/>
              <a:t>small</a:t>
            </a:r>
            <a:r>
              <a:rPr lang="de-CH" dirty="0" smtClean="0"/>
              <a:t> </a:t>
            </a:r>
            <a:r>
              <a:rPr lang="de-CH" dirty="0" err="1" smtClean="0"/>
              <a:t>tumors</a:t>
            </a:r>
            <a:r>
              <a:rPr lang="de-CH" dirty="0" smtClean="0"/>
              <a:t> (&lt;5 cm). </a:t>
            </a:r>
            <a:r>
              <a:rPr lang="de-CH" dirty="0" err="1" smtClean="0"/>
              <a:t>Yet</a:t>
            </a:r>
            <a:r>
              <a:rPr lang="de-CH" dirty="0" smtClean="0"/>
              <a:t>, </a:t>
            </a:r>
            <a:r>
              <a:rPr lang="de-CH" dirty="0" err="1" smtClean="0"/>
              <a:t>close</a:t>
            </a:r>
            <a:r>
              <a:rPr lang="de-CH" dirty="0" smtClean="0"/>
              <a:t> </a:t>
            </a:r>
            <a:r>
              <a:rPr lang="de-CH" dirty="0" err="1" smtClean="0"/>
              <a:t>monitoring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proposed</a:t>
            </a:r>
            <a:r>
              <a:rPr lang="de-CH" dirty="0" smtClean="0"/>
              <a:t>.</a:t>
            </a:r>
          </a:p>
          <a:p>
            <a:r>
              <a:rPr lang="de-CH" dirty="0" smtClean="0"/>
              <a:t>In </a:t>
            </a:r>
            <a:r>
              <a:rPr lang="de-CH" dirty="0" err="1" smtClean="0"/>
              <a:t>women</a:t>
            </a:r>
            <a:r>
              <a:rPr lang="de-CH" dirty="0" smtClean="0"/>
              <a:t> </a:t>
            </a:r>
            <a:r>
              <a:rPr lang="de-CH" dirty="0" err="1" smtClean="0"/>
              <a:t>who</a:t>
            </a:r>
            <a:r>
              <a:rPr lang="de-CH" dirty="0" smtClean="0"/>
              <a:t> </a:t>
            </a:r>
            <a:r>
              <a:rPr lang="de-CH" dirty="0" err="1" smtClean="0"/>
              <a:t>have</a:t>
            </a:r>
            <a:r>
              <a:rPr lang="de-CH" dirty="0" smtClean="0"/>
              <a:t> large </a:t>
            </a:r>
            <a:r>
              <a:rPr lang="de-CH" dirty="0" err="1" smtClean="0"/>
              <a:t>tumors</a:t>
            </a:r>
            <a:r>
              <a:rPr lang="de-CH" dirty="0" smtClean="0"/>
              <a:t> 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who</a:t>
            </a:r>
            <a:r>
              <a:rPr lang="de-CH" dirty="0" smtClean="0"/>
              <a:t> </a:t>
            </a:r>
            <a:r>
              <a:rPr lang="de-CH" dirty="0" err="1" smtClean="0"/>
              <a:t>have</a:t>
            </a:r>
            <a:r>
              <a:rPr lang="de-CH" dirty="0" smtClean="0"/>
              <a:t> </a:t>
            </a:r>
            <a:r>
              <a:rPr lang="de-CH" dirty="0" err="1" smtClean="0"/>
              <a:t>experienced</a:t>
            </a:r>
            <a:r>
              <a:rPr lang="de-CH" dirty="0" smtClean="0"/>
              <a:t> </a:t>
            </a:r>
            <a:r>
              <a:rPr lang="de-CH" dirty="0" err="1" smtClean="0"/>
              <a:t>complications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LCA in </a:t>
            </a:r>
            <a:r>
              <a:rPr lang="de-CH" dirty="0" err="1" smtClean="0"/>
              <a:t>previous</a:t>
            </a:r>
            <a:r>
              <a:rPr lang="de-CH" dirty="0" smtClean="0"/>
              <a:t> </a:t>
            </a:r>
            <a:r>
              <a:rPr lang="de-CH" dirty="0" err="1" smtClean="0"/>
              <a:t>pregnancies</a:t>
            </a:r>
            <a:r>
              <a:rPr lang="de-CH" dirty="0" smtClean="0"/>
              <a:t>, a negative </a:t>
            </a:r>
            <a:r>
              <a:rPr lang="de-CH" dirty="0" err="1" smtClean="0"/>
              <a:t>advice</a:t>
            </a:r>
            <a:r>
              <a:rPr lang="de-CH" dirty="0" smtClean="0"/>
              <a:t> </a:t>
            </a:r>
            <a:r>
              <a:rPr lang="de-CH" dirty="0" err="1" smtClean="0"/>
              <a:t>against</a:t>
            </a:r>
            <a:r>
              <a:rPr lang="de-CH" dirty="0"/>
              <a:t> </a:t>
            </a:r>
            <a:r>
              <a:rPr lang="de-CH" dirty="0" err="1" smtClean="0"/>
              <a:t>pregnancy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justified</a:t>
            </a:r>
            <a:r>
              <a:rPr lang="de-CH" dirty="0" smtClean="0"/>
              <a:t> </a:t>
            </a:r>
            <a:r>
              <a:rPr lang="de-CH" dirty="0" err="1" smtClean="0"/>
              <a:t>because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an </a:t>
            </a:r>
            <a:r>
              <a:rPr lang="de-CH" dirty="0" err="1" smtClean="0"/>
              <a:t>increased</a:t>
            </a:r>
            <a:r>
              <a:rPr lang="de-CH" dirty="0" smtClean="0"/>
              <a:t> </a:t>
            </a:r>
            <a:r>
              <a:rPr lang="de-CH" dirty="0" err="1" smtClean="0"/>
              <a:t>risk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complications</a:t>
            </a:r>
            <a:r>
              <a:rPr lang="de-CH" dirty="0" smtClean="0"/>
              <a:t>.</a:t>
            </a:r>
          </a:p>
          <a:p>
            <a:pPr lvl="1"/>
            <a:r>
              <a:rPr lang="de-CH" dirty="0" smtClean="0"/>
              <a:t>In </a:t>
            </a:r>
            <a:r>
              <a:rPr lang="de-CH" dirty="0" err="1" smtClean="0"/>
              <a:t>that</a:t>
            </a:r>
            <a:r>
              <a:rPr lang="de-CH" dirty="0" smtClean="0"/>
              <a:t> </a:t>
            </a:r>
            <a:r>
              <a:rPr lang="de-CH" dirty="0" err="1" smtClean="0"/>
              <a:t>case</a:t>
            </a:r>
            <a:r>
              <a:rPr lang="de-CH" dirty="0" smtClean="0"/>
              <a:t>, </a:t>
            </a:r>
            <a:r>
              <a:rPr lang="de-CH" dirty="0" err="1" smtClean="0"/>
              <a:t>surgical</a:t>
            </a:r>
            <a:r>
              <a:rPr lang="de-CH" dirty="0" smtClean="0"/>
              <a:t> </a:t>
            </a:r>
            <a:r>
              <a:rPr lang="de-CH" dirty="0" err="1" smtClean="0"/>
              <a:t>resection</a:t>
            </a:r>
            <a:r>
              <a:rPr lang="de-CH" dirty="0" smtClean="0"/>
              <a:t> </a:t>
            </a:r>
            <a:r>
              <a:rPr lang="de-CH" dirty="0" err="1" smtClean="0"/>
              <a:t>should</a:t>
            </a:r>
            <a:r>
              <a:rPr lang="de-CH" dirty="0" smtClean="0"/>
              <a:t> </a:t>
            </a:r>
            <a:r>
              <a:rPr lang="de-CH" dirty="0" err="1" smtClean="0"/>
              <a:t>be</a:t>
            </a:r>
            <a:r>
              <a:rPr lang="de-CH" dirty="0" smtClean="0"/>
              <a:t> </a:t>
            </a:r>
            <a:r>
              <a:rPr lang="de-CH" dirty="0" err="1" smtClean="0"/>
              <a:t>recommended</a:t>
            </a:r>
            <a:r>
              <a:rPr lang="de-CH" dirty="0" smtClean="0"/>
              <a:t> </a:t>
            </a:r>
            <a:r>
              <a:rPr lang="de-CH" dirty="0" err="1" smtClean="0"/>
              <a:t>before</a:t>
            </a:r>
            <a:r>
              <a:rPr lang="de-CH" dirty="0" smtClean="0"/>
              <a:t> </a:t>
            </a:r>
            <a:r>
              <a:rPr lang="de-CH" dirty="0" err="1" smtClean="0"/>
              <a:t>pregnancy</a:t>
            </a:r>
            <a:r>
              <a:rPr lang="de-CH" dirty="0" smtClean="0"/>
              <a:t>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Recommendations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3384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e38c093b-0b1c-4449-9ba0-88c33eee12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0</TotalTime>
  <Words>421</Words>
  <Application>Microsoft Office PowerPoint</Application>
  <PresentationFormat>Bildschirmpräsentation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Deimos</vt:lpstr>
      <vt:lpstr>A review of liver masses in pregnancy and a proposed algorithm for their diagnosis and management</vt:lpstr>
      <vt:lpstr>Methods</vt:lpstr>
      <vt:lpstr>Results</vt:lpstr>
      <vt:lpstr>Recommendations</vt:lpstr>
      <vt:lpstr>Management of hepatocellular adenoma during pregnancy</vt:lpstr>
      <vt:lpstr>Methods</vt:lpstr>
      <vt:lpstr>Patient caracteristics</vt:lpstr>
      <vt:lpstr>Results</vt:lpstr>
      <vt:lpstr>Recommendations</vt:lpstr>
      <vt:lpstr>PowerPoint-Präsentation</vt:lpstr>
      <vt:lpstr>Summary</vt:lpstr>
      <vt:lpstr>Summary</vt:lpstr>
      <vt:lpstr>Summary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rewiew of liver masses in pregnancy and a proposed algorithm for their diagnosis and management</dc:title>
  <dc:creator>Samuel</dc:creator>
  <cp:lastModifiedBy>Dörflinger, Samuel</cp:lastModifiedBy>
  <cp:revision>31</cp:revision>
  <dcterms:created xsi:type="dcterms:W3CDTF">2015-10-11T08:45:56Z</dcterms:created>
  <dcterms:modified xsi:type="dcterms:W3CDTF">2015-10-21T09:58:59Z</dcterms:modified>
</cp:coreProperties>
</file>