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5" r:id="rId4"/>
    <p:sldId id="267" r:id="rId5"/>
    <p:sldId id="266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797675" cy="9926638"/>
  <p:custDataLst>
    <p:tags r:id="rId1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5" autoAdjust="0"/>
    <p:restoredTop sz="88686" autoAdjust="0"/>
  </p:normalViewPr>
  <p:slideViewPr>
    <p:cSldViewPr>
      <p:cViewPr>
        <p:scale>
          <a:sx n="112" d="100"/>
          <a:sy n="112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5238D-6A91-4091-84D0-29E3297A08D5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71511-05AD-4D77-AF86-B2F40CBB732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0990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4141-EFC3-C446-9108-F1F8C2D713D9}" type="datetimeFigureOut">
              <a:rPr lang="de-DE" smtClean="0"/>
              <a:t>12.05.2016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25EFD-9236-9A4E-9602-79BFBFB7C4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60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25EFD-9236-9A4E-9602-79BFBFB7C4A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81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87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136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196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382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056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36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32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464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864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285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233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BB9A6-FB6B-4923-A63A-4934D27B856C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932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49432" y="5445224"/>
            <a:ext cx="6400800" cy="648072"/>
          </a:xfrm>
        </p:spPr>
        <p:txBody>
          <a:bodyPr>
            <a:normAutofit fontScale="92500" lnSpcReduction="20000"/>
          </a:bodyPr>
          <a:lstStyle/>
          <a:p>
            <a:r>
              <a:rPr lang="de-CH" sz="2000" dirty="0" smtClean="0">
                <a:solidFill>
                  <a:schemeClr val="bg1">
                    <a:lumMod val="50000"/>
                  </a:schemeClr>
                </a:solidFill>
              </a:rPr>
              <a:t>Journal Club 11.05.2016</a:t>
            </a:r>
          </a:p>
          <a:p>
            <a:r>
              <a:rPr lang="de-CH" sz="2000" dirty="0" smtClean="0">
                <a:solidFill>
                  <a:schemeClr val="bg1">
                    <a:lumMod val="50000"/>
                  </a:schemeClr>
                </a:solidFill>
              </a:rPr>
              <a:t>Leona Isabella von </a:t>
            </a:r>
            <a:r>
              <a:rPr lang="de-CH" sz="2000" dirty="0" err="1" smtClean="0">
                <a:solidFill>
                  <a:schemeClr val="bg1">
                    <a:lumMod val="50000"/>
                  </a:schemeClr>
                </a:solidFill>
              </a:rPr>
              <a:t>Köckritz</a:t>
            </a:r>
            <a:endParaRPr lang="de-CH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9" y="404664"/>
            <a:ext cx="787558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7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BLEPS Study (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Bleeding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Prevention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Simvastatin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Discussion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605160" y="155679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BLEPS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showed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:</a:t>
            </a:r>
          </a:p>
          <a:p>
            <a:endParaRPr lang="de-CH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Additional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treatment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with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Simvastatin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resulted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longer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survival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for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patients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with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Child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Pugh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A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or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B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cirrhosis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than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placebo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administration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, but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failed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to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show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superiority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over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placebo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decreasing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the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rate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of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rebleeding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or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other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complications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of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cirrhosis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</a:p>
          <a:p>
            <a:endParaRPr lang="de-CH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de-CH" b="1" dirty="0" err="1" smtClean="0">
                <a:sym typeface="Wingdings" panose="05000000000000000000" pitchFamily="2" charset="2"/>
              </a:rPr>
              <a:t>Limitations</a:t>
            </a:r>
            <a:r>
              <a:rPr lang="de-CH" b="1" dirty="0" smtClean="0">
                <a:sym typeface="Wingdings" panose="05000000000000000000" pitchFamily="2" charset="2"/>
              </a:rPr>
              <a:t>: </a:t>
            </a:r>
          </a:p>
          <a:p>
            <a:endParaRPr lang="de-CH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de-CH" dirty="0" err="1" smtClean="0">
                <a:sym typeface="Wingdings" panose="05000000000000000000" pitchFamily="2" charset="2"/>
              </a:rPr>
              <a:t>No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generalization</a:t>
            </a:r>
            <a:r>
              <a:rPr lang="de-CH" dirty="0" smtClean="0">
                <a:sym typeface="Wingdings" panose="05000000000000000000" pitchFamily="2" charset="2"/>
              </a:rPr>
              <a:t>, </a:t>
            </a:r>
            <a:r>
              <a:rPr lang="de-CH" dirty="0" err="1" smtClean="0">
                <a:sym typeface="Wingdings" panose="05000000000000000000" pitchFamily="2" charset="2"/>
              </a:rPr>
              <a:t>because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patients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w</a:t>
            </a:r>
            <a:r>
              <a:rPr lang="de-CH" dirty="0" err="1" smtClean="0">
                <a:sym typeface="Wingdings" panose="05000000000000000000" pitchFamily="2" charset="2"/>
              </a:rPr>
              <a:t>ith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advanced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liver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dysfunction</a:t>
            </a:r>
            <a:r>
              <a:rPr lang="de-CH" dirty="0" smtClean="0">
                <a:sym typeface="Wingdings" panose="05000000000000000000" pitchFamily="2" charset="2"/>
              </a:rPr>
              <a:t> (Child &gt;13points) </a:t>
            </a:r>
            <a:r>
              <a:rPr lang="de-CH" dirty="0" err="1" smtClean="0">
                <a:sym typeface="Wingdings" panose="05000000000000000000" pitchFamily="2" charset="2"/>
              </a:rPr>
              <a:t>or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with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creatinine</a:t>
            </a:r>
            <a:r>
              <a:rPr lang="de-CH" dirty="0" smtClean="0">
                <a:sym typeface="Wingdings" panose="05000000000000000000" pitchFamily="2" charset="2"/>
              </a:rPr>
              <a:t> &gt;2mg/</a:t>
            </a:r>
            <a:r>
              <a:rPr lang="de-CH" dirty="0" err="1" smtClean="0">
                <a:sym typeface="Wingdings" panose="05000000000000000000" pitchFamily="2" charset="2"/>
              </a:rPr>
              <a:t>dL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and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patients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with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complete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portal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vein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</a:p>
          <a:p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smtClean="0">
                <a:sym typeface="Wingdings" panose="05000000000000000000" pitchFamily="2" charset="2"/>
              </a:rPr>
              <a:t>     </a:t>
            </a:r>
            <a:r>
              <a:rPr lang="de-CH" dirty="0" err="1" smtClean="0">
                <a:sym typeface="Wingdings" panose="05000000000000000000" pitchFamily="2" charset="2"/>
              </a:rPr>
              <a:t>thrombosis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were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excluded</a:t>
            </a:r>
            <a:endParaRPr lang="de-CH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chance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of</a:t>
            </a:r>
            <a:r>
              <a:rPr lang="de-CH" dirty="0" smtClean="0">
                <a:sym typeface="Wingdings" panose="05000000000000000000" pitchFamily="2" charset="2"/>
              </a:rPr>
              <a:t> type 1 </a:t>
            </a:r>
            <a:r>
              <a:rPr lang="de-CH" dirty="0" err="1" smtClean="0">
                <a:sym typeface="Wingdings" panose="05000000000000000000" pitchFamily="2" charset="2"/>
              </a:rPr>
              <a:t>error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increased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because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survival</a:t>
            </a:r>
            <a:r>
              <a:rPr lang="de-CH" dirty="0" smtClean="0">
                <a:sym typeface="Wingdings" panose="05000000000000000000" pitchFamily="2" charset="2"/>
              </a:rPr>
              <a:t> was not </a:t>
            </a:r>
            <a:r>
              <a:rPr lang="de-CH" dirty="0" err="1" smtClean="0">
                <a:sym typeface="Wingdings" panose="05000000000000000000" pitchFamily="2" charset="2"/>
              </a:rPr>
              <a:t>primary</a:t>
            </a:r>
            <a:r>
              <a:rPr lang="de-CH" dirty="0" smtClean="0">
                <a:sym typeface="Wingdings" panose="05000000000000000000" pitchFamily="2" charset="2"/>
              </a:rPr>
              <a:t> end </a:t>
            </a:r>
            <a:r>
              <a:rPr lang="de-CH" dirty="0" err="1" smtClean="0">
                <a:sym typeface="Wingdings" panose="05000000000000000000" pitchFamily="2" charset="2"/>
              </a:rPr>
              <a:t>point</a:t>
            </a:r>
            <a:endParaRPr lang="de-CH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smtClean="0">
                <a:sym typeface="Wingdings" panose="05000000000000000000" pitchFamily="2" charset="2"/>
              </a:rPr>
              <a:t>11 </a:t>
            </a:r>
            <a:r>
              <a:rPr lang="de-CH" dirty="0" err="1" smtClean="0">
                <a:sym typeface="Wingdings" panose="05000000000000000000" pitchFamily="2" charset="2"/>
              </a:rPr>
              <a:t>patients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excluded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from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efficacy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analysis</a:t>
            </a:r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err="1" smtClean="0">
                <a:sym typeface="Wingdings" panose="05000000000000000000" pitchFamily="2" charset="2"/>
              </a:rPr>
              <a:t>study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might</a:t>
            </a:r>
            <a:r>
              <a:rPr lang="de-CH" dirty="0" smtClean="0">
                <a:sym typeface="Wingdings" panose="05000000000000000000" pitchFamily="2" charset="2"/>
              </a:rPr>
              <a:t>  </a:t>
            </a:r>
            <a:r>
              <a:rPr lang="de-CH" dirty="0" err="1" smtClean="0">
                <a:sym typeface="Wingdings" panose="05000000000000000000" pitchFamily="2" charset="2"/>
              </a:rPr>
              <a:t>have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been</a:t>
            </a:r>
            <a:r>
              <a:rPr lang="de-CH" dirty="0" smtClean="0">
                <a:sym typeface="Wingdings" panose="05000000000000000000" pitchFamily="2" charset="2"/>
              </a:rPr>
              <a:t>  </a:t>
            </a:r>
          </a:p>
          <a:p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smtClean="0">
                <a:sym typeface="Wingdings" panose="05000000000000000000" pitchFamily="2" charset="2"/>
              </a:rPr>
              <a:t>     </a:t>
            </a:r>
            <a:r>
              <a:rPr lang="de-CH" dirty="0" err="1" smtClean="0">
                <a:sym typeface="Wingdings" panose="05000000000000000000" pitchFamily="2" charset="2"/>
              </a:rPr>
              <a:t>underpowered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to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assess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study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hypothesis</a:t>
            </a:r>
            <a:endParaRPr lang="de-CH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smtClean="0">
                <a:sym typeface="Wingdings" panose="05000000000000000000" pitchFamily="2" charset="2"/>
              </a:rPr>
              <a:t>lack </a:t>
            </a:r>
            <a:r>
              <a:rPr lang="de-CH" dirty="0" err="1" smtClean="0">
                <a:sym typeface="Wingdings" panose="05000000000000000000" pitchFamily="2" charset="2"/>
              </a:rPr>
              <a:t>of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data</a:t>
            </a:r>
            <a:r>
              <a:rPr lang="de-CH" dirty="0" smtClean="0">
                <a:sym typeface="Wingdings" panose="05000000000000000000" pitchFamily="2" charset="2"/>
              </a:rPr>
              <a:t> on </a:t>
            </a:r>
            <a:r>
              <a:rPr lang="de-CH" dirty="0" err="1" smtClean="0">
                <a:sym typeface="Wingdings" panose="05000000000000000000" pitchFamily="2" charset="2"/>
              </a:rPr>
              <a:t>the</a:t>
            </a:r>
            <a:r>
              <a:rPr lang="de-CH" dirty="0" smtClean="0">
                <a:sym typeface="Wingdings" panose="05000000000000000000" pitchFamily="2" charset="2"/>
              </a:rPr>
              <a:t> potential </a:t>
            </a:r>
            <a:r>
              <a:rPr lang="de-CH" dirty="0" err="1" smtClean="0">
                <a:sym typeface="Wingdings" panose="05000000000000000000" pitchFamily="2" charset="2"/>
              </a:rPr>
              <a:t>impact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of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alcohol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abstinence</a:t>
            </a:r>
            <a:r>
              <a:rPr lang="de-CH" dirty="0" smtClean="0">
                <a:sym typeface="Wingdings" panose="05000000000000000000" pitchFamily="2" charset="2"/>
              </a:rPr>
              <a:t> on </a:t>
            </a:r>
            <a:r>
              <a:rPr lang="de-CH" dirty="0" err="1" smtClean="0">
                <a:sym typeface="Wingdings" panose="05000000000000000000" pitchFamily="2" charset="2"/>
              </a:rPr>
              <a:t>study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outcomes</a:t>
            </a:r>
            <a:endParaRPr lang="de-CH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85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BLEPS Study (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Bleeding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Prevention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Simvastatin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Conclusion</a:t>
            </a:r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605160" y="1556792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Further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validation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for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results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of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increased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survival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new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randomized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controlled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trials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because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survival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was not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primary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end-point</a:t>
            </a:r>
          </a:p>
          <a:p>
            <a:pPr marL="285750" indent="-285750">
              <a:buFont typeface="Wingdings" pitchFamily="2" charset="2"/>
              <a:buChar char="à"/>
            </a:pPr>
            <a:endParaRPr lang="de-CH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Additional: The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incidence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of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rhabdomyolysis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patients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receiving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40mg/d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Simvastatin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was 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higher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than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expected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close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monitoring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for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muscle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enzymes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and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further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studies</a:t>
            </a:r>
            <a:endParaRPr lang="de-CH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166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BLEPS Study (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Bleeding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Prevention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Simvastatin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Methods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107504" y="1466760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i="1" dirty="0" smtClean="0"/>
              <a:t>Study Design - </a:t>
            </a:r>
            <a:r>
              <a:rPr lang="de-CH" dirty="0" err="1" smtClean="0"/>
              <a:t>multicenter</a:t>
            </a:r>
            <a:r>
              <a:rPr lang="de-CH" dirty="0" smtClean="0"/>
              <a:t>, </a:t>
            </a:r>
            <a:r>
              <a:rPr lang="de-CH" dirty="0" err="1" smtClean="0"/>
              <a:t>randomized</a:t>
            </a:r>
            <a:r>
              <a:rPr lang="de-CH" dirty="0" smtClean="0"/>
              <a:t> (1:1), </a:t>
            </a:r>
            <a:r>
              <a:rPr lang="de-CH" dirty="0" err="1" smtClean="0"/>
              <a:t>stratified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Child-</a:t>
            </a:r>
            <a:r>
              <a:rPr lang="de-CH" dirty="0" err="1" smtClean="0"/>
              <a:t>Pugh</a:t>
            </a:r>
            <a:r>
              <a:rPr lang="de-CH" dirty="0" smtClean="0"/>
              <a:t> </a:t>
            </a:r>
            <a:r>
              <a:rPr lang="de-CH" dirty="0" err="1" smtClean="0"/>
              <a:t>class</a:t>
            </a:r>
            <a:r>
              <a:rPr lang="de-CH" dirty="0" smtClean="0"/>
              <a:t> (A/B vs. C),</a:t>
            </a:r>
          </a:p>
          <a:p>
            <a:r>
              <a:rPr lang="de-CH" dirty="0"/>
              <a:t> </a:t>
            </a:r>
            <a:r>
              <a:rPr lang="de-CH" dirty="0" smtClean="0"/>
              <a:t>                          </a:t>
            </a:r>
            <a:r>
              <a:rPr lang="de-CH" dirty="0" err="1" smtClean="0"/>
              <a:t>placebo-controlled</a:t>
            </a:r>
            <a:r>
              <a:rPr lang="de-CH" dirty="0" smtClean="0"/>
              <a:t>, double-blind, 10/10-10/13 14 </a:t>
            </a:r>
            <a:r>
              <a:rPr lang="de-CH" dirty="0" err="1" smtClean="0"/>
              <a:t>Spanish</a:t>
            </a:r>
            <a:r>
              <a:rPr lang="de-CH" dirty="0" smtClean="0"/>
              <a:t> </a:t>
            </a:r>
            <a:r>
              <a:rPr lang="de-CH" dirty="0" err="1" smtClean="0"/>
              <a:t>academic</a:t>
            </a:r>
            <a:r>
              <a:rPr lang="de-CH" dirty="0"/>
              <a:t> </a:t>
            </a:r>
            <a:r>
              <a:rPr lang="de-CH" dirty="0" err="1" smtClean="0"/>
              <a:t>centers</a:t>
            </a:r>
            <a:endParaRPr lang="de-CH" dirty="0" smtClean="0"/>
          </a:p>
          <a:p>
            <a:r>
              <a:rPr lang="de-CH" b="1" i="1" dirty="0" err="1" smtClean="0"/>
              <a:t>Participants</a:t>
            </a:r>
            <a:r>
              <a:rPr lang="de-CH" b="1" i="1" dirty="0" smtClean="0"/>
              <a:t> -</a:t>
            </a:r>
            <a:r>
              <a:rPr lang="de-CH" i="1" dirty="0" smtClean="0"/>
              <a:t> </a:t>
            </a:r>
            <a:r>
              <a:rPr lang="de-CH" dirty="0" err="1"/>
              <a:t>patients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cirrhosis</a:t>
            </a:r>
            <a:r>
              <a:rPr lang="de-CH" dirty="0"/>
              <a:t>, </a:t>
            </a:r>
            <a:r>
              <a:rPr lang="de-CH" dirty="0" err="1"/>
              <a:t>who</a:t>
            </a:r>
            <a:r>
              <a:rPr lang="de-CH" dirty="0"/>
              <a:t> </a:t>
            </a:r>
            <a:r>
              <a:rPr lang="de-CH" dirty="0" err="1"/>
              <a:t>recovered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a </a:t>
            </a:r>
            <a:r>
              <a:rPr lang="de-CH" dirty="0" err="1"/>
              <a:t>variceal</a:t>
            </a:r>
            <a:r>
              <a:rPr lang="de-CH" dirty="0"/>
              <a:t> </a:t>
            </a:r>
            <a:r>
              <a:rPr lang="de-CH" dirty="0" err="1"/>
              <a:t>bleeding</a:t>
            </a:r>
            <a:endParaRPr lang="de-CH" dirty="0"/>
          </a:p>
          <a:p>
            <a:r>
              <a:rPr lang="de-CH" dirty="0" smtClean="0"/>
              <a:t>  </a:t>
            </a:r>
            <a:endParaRPr lang="de-CH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38964"/>
              </p:ext>
            </p:extLst>
          </p:nvPr>
        </p:nvGraphicFramePr>
        <p:xfrm>
          <a:off x="683568" y="2708920"/>
          <a:ext cx="7704856" cy="3825262"/>
        </p:xfrm>
        <a:graphic>
          <a:graphicData uri="http://schemas.openxmlformats.org/drawingml/2006/table">
            <a:tbl>
              <a:tblPr firstRow="1" firstCol="1" bandRow="1"/>
              <a:tblGrid>
                <a:gridCol w="3861931"/>
                <a:gridCol w="3842925"/>
              </a:tblGrid>
              <a:tr h="352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b="1" i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Inclusion</a:t>
                      </a:r>
                      <a:r>
                        <a:rPr lang="de-CH" sz="18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CH" sz="1800" b="1" i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criteria</a:t>
                      </a:r>
                      <a:endParaRPr lang="de-CH" sz="18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Exclusion</a:t>
                      </a:r>
                      <a:r>
                        <a:rPr lang="de-CH" sz="1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CH" sz="18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criteria</a:t>
                      </a:r>
                      <a:endParaRPr lang="de-CH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Age </a:t>
                      </a:r>
                      <a:r>
                        <a:rPr lang="de-CH" sz="11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between</a:t>
                      </a:r>
                      <a:r>
                        <a:rPr lang="de-CH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CH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18-80 </a:t>
                      </a:r>
                      <a:r>
                        <a:rPr lang="de-CH" sz="11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years</a:t>
                      </a:r>
                      <a:endParaRPr lang="de-CH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Pregnancy or lactation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1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Liver</a:t>
                      </a:r>
                      <a:r>
                        <a:rPr lang="de-CH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CH" sz="11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cirrhosis</a:t>
                      </a:r>
                      <a:endParaRPr lang="de-CH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Multifocal HCC or a single nodule &gt;5cm in diameter</a:t>
                      </a:r>
                      <a:endParaRPr lang="de-CH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Index </a:t>
                      </a:r>
                      <a:r>
                        <a:rPr lang="en-US" sz="11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variceal</a:t>
                      </a:r>
                      <a:r>
                        <a:rPr lang="en-U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bleeding within the previous 5-10 days</a:t>
                      </a:r>
                      <a:endParaRPr lang="de-CH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Creatinine &gt;2mg/</a:t>
                      </a:r>
                      <a:r>
                        <a:rPr lang="en-US" sz="11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dL</a:t>
                      </a:r>
                      <a:endParaRPr lang="de-CH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Plan to start standard treatment for the prevention of </a:t>
                      </a:r>
                      <a:r>
                        <a:rPr lang="en-US" sz="11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variceal</a:t>
                      </a:r>
                      <a:r>
                        <a:rPr lang="en-U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rebleeding</a:t>
                      </a:r>
                      <a:endParaRPr lang="de-CH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Child Pugh score &gt; 13 points</a:t>
                      </a:r>
                      <a:endParaRPr lang="de-CH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 woman: documented absence of pregnancy and commitment to use adequate contraception, if applicable</a:t>
                      </a:r>
                      <a:endParaRPr lang="de-CH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Contraindications </a:t>
                      </a:r>
                      <a:r>
                        <a:rPr lang="en-U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for </a:t>
                      </a:r>
                      <a:r>
                        <a:rPr lang="en-US" sz="11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statins</a:t>
                      </a:r>
                      <a:endParaRPr lang="en-US" sz="11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7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HIV infection on protease inhibitors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1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Pretreatment</a:t>
                      </a:r>
                      <a:r>
                        <a:rPr lang="de-CH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CH" sz="11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de-CH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CH" sz="11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portosystemic</a:t>
                      </a:r>
                      <a:r>
                        <a:rPr lang="de-CH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CH" sz="11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shunt</a:t>
                      </a:r>
                      <a:endParaRPr lang="de-CH" sz="11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5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de-CH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de-CH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de-CH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de-CH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Index bleeding due to gastric varices</a:t>
                      </a:r>
                      <a:endParaRPr lang="de-CH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Complete portal vein thrombosis or portal vein cavernomatosis</a:t>
                      </a:r>
                      <a:endParaRPr lang="de-CH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Previous treatment with the combination of endoscopic banding ligation and NSBB </a:t>
                      </a:r>
                      <a:endParaRPr lang="de-CH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9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Previous treatment with statins within 1 months of randomization</a:t>
                      </a:r>
                      <a:endParaRPr lang="de-CH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647825" y="1838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0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de-CH" sz="2200" dirty="0">
                <a:solidFill>
                  <a:prstClr val="white">
                    <a:lumMod val="50000"/>
                  </a:prstClr>
                </a:solidFill>
              </a:rPr>
              <a:t>BLEPS Study (</a:t>
            </a:r>
            <a:r>
              <a:rPr lang="de-CH" sz="2200" dirty="0" err="1">
                <a:solidFill>
                  <a:prstClr val="white">
                    <a:lumMod val="50000"/>
                  </a:prstClr>
                </a:solidFill>
              </a:rPr>
              <a:t>Bleeding</a:t>
            </a:r>
            <a:r>
              <a:rPr lang="de-CH" sz="2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CH" sz="2200" dirty="0" err="1">
                <a:solidFill>
                  <a:prstClr val="white">
                    <a:lumMod val="50000"/>
                  </a:prstClr>
                </a:solidFill>
              </a:rPr>
              <a:t>Prevention</a:t>
            </a:r>
            <a:r>
              <a:rPr lang="de-CH" sz="2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CH" sz="2200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CH" sz="2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CH" sz="2200" dirty="0" err="1">
                <a:solidFill>
                  <a:prstClr val="white">
                    <a:lumMod val="50000"/>
                  </a:prstClr>
                </a:solidFill>
              </a:rPr>
              <a:t>Simvastatin</a:t>
            </a:r>
            <a:r>
              <a:rPr lang="de-CH" sz="2200" dirty="0" smtClean="0">
                <a:solidFill>
                  <a:prstClr val="white">
                    <a:lumMod val="50000"/>
                  </a:prstClr>
                </a:solidFill>
              </a:rPr>
              <a:t>) </a:t>
            </a:r>
            <a:r>
              <a:rPr lang="de-CH" dirty="0" smtClean="0">
                <a:solidFill>
                  <a:prstClr val="black"/>
                </a:solidFill>
              </a:rPr>
              <a:t/>
            </a:r>
            <a:br>
              <a:rPr lang="de-CH" dirty="0" smtClean="0">
                <a:solidFill>
                  <a:prstClr val="black"/>
                </a:solidFill>
              </a:rPr>
            </a:br>
            <a:endParaRPr lang="de-CH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20688"/>
            <a:ext cx="5040560" cy="591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de-CH" sz="2200" dirty="0">
                <a:solidFill>
                  <a:prstClr val="white">
                    <a:lumMod val="50000"/>
                  </a:prstClr>
                </a:solidFill>
              </a:rPr>
              <a:t>BLEPS Study (</a:t>
            </a:r>
            <a:r>
              <a:rPr lang="de-CH" sz="2200" dirty="0" err="1">
                <a:solidFill>
                  <a:prstClr val="white">
                    <a:lumMod val="50000"/>
                  </a:prstClr>
                </a:solidFill>
              </a:rPr>
              <a:t>Bleeding</a:t>
            </a:r>
            <a:r>
              <a:rPr lang="de-CH" sz="2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CH" sz="2200" dirty="0" err="1">
                <a:solidFill>
                  <a:prstClr val="white">
                    <a:lumMod val="50000"/>
                  </a:prstClr>
                </a:solidFill>
              </a:rPr>
              <a:t>Prevention</a:t>
            </a:r>
            <a:r>
              <a:rPr lang="de-CH" sz="2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CH" sz="2200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CH" sz="2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CH" sz="2200" dirty="0" err="1">
                <a:solidFill>
                  <a:prstClr val="white">
                    <a:lumMod val="50000"/>
                  </a:prstClr>
                </a:solidFill>
              </a:rPr>
              <a:t>Simvastatin</a:t>
            </a:r>
            <a:r>
              <a:rPr lang="de-CH" sz="2200" dirty="0" smtClean="0">
                <a:solidFill>
                  <a:prstClr val="white">
                    <a:lumMod val="50000"/>
                  </a:prstClr>
                </a:solidFill>
              </a:rPr>
              <a:t>) </a:t>
            </a:r>
            <a:r>
              <a:rPr lang="de-CH" dirty="0" smtClean="0">
                <a:solidFill>
                  <a:prstClr val="black"/>
                </a:solidFill>
              </a:rPr>
              <a:t/>
            </a:r>
            <a:br>
              <a:rPr lang="de-CH" dirty="0" smtClean="0">
                <a:solidFill>
                  <a:prstClr val="black"/>
                </a:solidFill>
              </a:rPr>
            </a:br>
            <a:endParaRPr lang="de-CH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267101" cy="575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7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BLEPS Study (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Bleeding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Prevention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Simvastatin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Methods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605160" y="1556792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i="1" dirty="0" err="1" smtClean="0"/>
              <a:t>Interventions</a:t>
            </a:r>
            <a:r>
              <a:rPr lang="de-CH" b="1" i="1" dirty="0" smtClean="0"/>
              <a:t> – </a:t>
            </a:r>
            <a:r>
              <a:rPr lang="de-CH" dirty="0" smtClean="0"/>
              <a:t>all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started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endoscopic</a:t>
            </a:r>
            <a:r>
              <a:rPr lang="de-CH" dirty="0" smtClean="0"/>
              <a:t> </a:t>
            </a:r>
            <a:r>
              <a:rPr lang="de-CH" dirty="0" err="1" smtClean="0"/>
              <a:t>variceal</a:t>
            </a:r>
            <a:r>
              <a:rPr lang="de-CH" dirty="0" smtClean="0"/>
              <a:t> </a:t>
            </a:r>
            <a:r>
              <a:rPr lang="de-CH" dirty="0" err="1" smtClean="0"/>
              <a:t>ligation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NSBB</a:t>
            </a:r>
          </a:p>
          <a:p>
            <a:r>
              <a:rPr lang="de-CH" dirty="0" smtClean="0"/>
              <a:t>  </a:t>
            </a:r>
          </a:p>
          <a:p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NSBB: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initiated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day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5/6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admission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propanolol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nadolol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up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maximum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tolerated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dose (Median 80mg)</a:t>
            </a:r>
          </a:p>
          <a:p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Ligation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first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treat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acute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bleeding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repeated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at 2-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4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weeks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intervals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until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variceal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50000"/>
                  </a:schemeClr>
                </a:solidFill>
              </a:rPr>
              <a:t>eradication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 (Median 3)</a:t>
            </a:r>
          </a:p>
          <a:p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day</a:t>
            </a:r>
            <a:r>
              <a:rPr lang="de-CH" dirty="0" smtClean="0"/>
              <a:t> 5 </a:t>
            </a:r>
            <a:r>
              <a:rPr lang="de-CH" dirty="0" err="1" smtClean="0"/>
              <a:t>and</a:t>
            </a:r>
            <a:r>
              <a:rPr lang="de-CH" dirty="0" smtClean="0"/>
              <a:t> 10: </a:t>
            </a:r>
            <a:r>
              <a:rPr lang="de-CH" dirty="0" err="1" smtClean="0"/>
              <a:t>Randomization</a:t>
            </a:r>
            <a:r>
              <a:rPr lang="de-CH" dirty="0" smtClean="0"/>
              <a:t> 1:1, </a:t>
            </a:r>
            <a:r>
              <a:rPr lang="de-CH" dirty="0" err="1" smtClean="0"/>
              <a:t>stratified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Child-</a:t>
            </a:r>
            <a:r>
              <a:rPr lang="de-CH" dirty="0" err="1" smtClean="0"/>
              <a:t>Pugh</a:t>
            </a:r>
            <a:r>
              <a:rPr lang="de-CH" dirty="0" smtClean="0"/>
              <a:t> A/B vs. C</a:t>
            </a:r>
          </a:p>
          <a:p>
            <a:endParaRPr lang="de-CH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à"/>
            </a:pPr>
            <a:r>
              <a:rPr lang="de-CH" b="1" dirty="0" err="1" smtClean="0">
                <a:sym typeface="Wingdings" panose="05000000000000000000" pitchFamily="2" charset="2"/>
              </a:rPr>
              <a:t>Simvastatin</a:t>
            </a:r>
            <a:r>
              <a:rPr lang="de-CH" b="1" dirty="0" smtClean="0">
                <a:sym typeface="Wingdings" panose="05000000000000000000" pitchFamily="2" charset="2"/>
              </a:rPr>
              <a:t> 40mg/d	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</a:t>
            </a:r>
            <a:r>
              <a:rPr lang="de-CH" b="1" dirty="0" smtClean="0">
                <a:sym typeface="Wingdings" panose="05000000000000000000" pitchFamily="2" charset="2"/>
              </a:rPr>
              <a:t> Placebo</a:t>
            </a:r>
          </a:p>
          <a:p>
            <a:pPr lvl="1"/>
            <a:endParaRPr lang="de-CH" b="1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608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21" y="1700808"/>
            <a:ext cx="7974013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BLEPS Study (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Bleeding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Prevention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Simvastatin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Methods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999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BLEPS Study (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Bleeding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Prevention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Simvastatin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Results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9" name="Textfeld 8"/>
          <p:cNvSpPr txBox="1"/>
          <p:nvPr/>
        </p:nvSpPr>
        <p:spPr>
          <a:xfrm>
            <a:off x="605160" y="155679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i="1" dirty="0" smtClean="0"/>
              <a:t>Primary  Outcome – </a:t>
            </a:r>
            <a:r>
              <a:rPr lang="de-CH" dirty="0" smtClean="0"/>
              <a:t>  </a:t>
            </a:r>
          </a:p>
          <a:p>
            <a:r>
              <a:rPr lang="de-CH" b="1" dirty="0" smtClean="0"/>
              <a:t>Primary end-point (</a:t>
            </a:r>
            <a:r>
              <a:rPr lang="de-CH" b="1" dirty="0" err="1" smtClean="0"/>
              <a:t>rebleeding</a:t>
            </a:r>
            <a:r>
              <a:rPr lang="de-CH" b="1" dirty="0" smtClean="0"/>
              <a:t> </a:t>
            </a:r>
            <a:r>
              <a:rPr lang="de-CH" b="1" dirty="0" err="1" smtClean="0"/>
              <a:t>or</a:t>
            </a:r>
            <a:r>
              <a:rPr lang="de-CH" b="1" dirty="0" smtClean="0"/>
              <a:t> </a:t>
            </a:r>
            <a:r>
              <a:rPr lang="de-CH" b="1" dirty="0" err="1" smtClean="0"/>
              <a:t>death</a:t>
            </a:r>
            <a:r>
              <a:rPr lang="de-CH" b="1" dirty="0" smtClean="0"/>
              <a:t>):</a:t>
            </a:r>
          </a:p>
          <a:p>
            <a:r>
              <a:rPr lang="de-CH" dirty="0" smtClean="0"/>
              <a:t>Placebo: 30  </a:t>
            </a:r>
            <a:r>
              <a:rPr lang="de-CH" dirty="0" err="1" smtClean="0"/>
              <a:t>of</a:t>
            </a:r>
            <a:r>
              <a:rPr lang="de-CH" dirty="0" smtClean="0"/>
              <a:t> 78 (39%)          </a:t>
            </a:r>
          </a:p>
          <a:p>
            <a:r>
              <a:rPr lang="de-CH" dirty="0" err="1" smtClean="0"/>
              <a:t>Simvastatin</a:t>
            </a:r>
            <a:r>
              <a:rPr lang="de-CH" dirty="0" smtClean="0"/>
              <a:t>: 22 </a:t>
            </a:r>
            <a:r>
              <a:rPr lang="de-CH" dirty="0" err="1" smtClean="0"/>
              <a:t>of</a:t>
            </a:r>
            <a:r>
              <a:rPr lang="de-CH" dirty="0" smtClean="0"/>
              <a:t> 69 (32%)   	</a:t>
            </a:r>
          </a:p>
          <a:p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de-CH" b="1" dirty="0" smtClean="0">
              <a:sym typeface="Wingdings" panose="05000000000000000000" pitchFamily="2" charset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5160" y="5733256"/>
            <a:ext cx="785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à"/>
            </a:pPr>
            <a:r>
              <a:rPr lang="de-CH" b="1" dirty="0" smtClean="0">
                <a:solidFill>
                  <a:srgbClr val="FF0000"/>
                </a:solidFill>
              </a:rPr>
              <a:t>Addition </a:t>
            </a:r>
            <a:r>
              <a:rPr lang="de-CH" b="1" dirty="0" err="1" smtClean="0">
                <a:solidFill>
                  <a:srgbClr val="FF0000"/>
                </a:solidFill>
              </a:rPr>
              <a:t>of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Simvastatin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to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standard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therapy</a:t>
            </a:r>
            <a:r>
              <a:rPr lang="de-CH" b="1" dirty="0" smtClean="0">
                <a:solidFill>
                  <a:srgbClr val="FF0000"/>
                </a:solidFill>
              </a:rPr>
              <a:t> was not </a:t>
            </a:r>
            <a:r>
              <a:rPr lang="de-CH" b="1" dirty="0" err="1" smtClean="0">
                <a:solidFill>
                  <a:srgbClr val="FF0000"/>
                </a:solidFill>
              </a:rPr>
              <a:t>statistically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superior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to</a:t>
            </a:r>
            <a:endParaRPr lang="de-CH" b="1" dirty="0" smtClean="0">
              <a:solidFill>
                <a:srgbClr val="FF0000"/>
              </a:solidFill>
            </a:endParaRPr>
          </a:p>
          <a:p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smtClean="0">
                <a:solidFill>
                  <a:srgbClr val="FF0000"/>
                </a:solidFill>
              </a:rPr>
              <a:t>    </a:t>
            </a:r>
            <a:r>
              <a:rPr lang="de-CH" b="1" dirty="0" err="1" smtClean="0">
                <a:solidFill>
                  <a:srgbClr val="FF0000"/>
                </a:solidFill>
              </a:rPr>
              <a:t>placebo</a:t>
            </a:r>
            <a:r>
              <a:rPr lang="de-CH" b="1" dirty="0" smtClean="0">
                <a:solidFill>
                  <a:srgbClr val="FF0000"/>
                </a:solidFill>
              </a:rPr>
              <a:t> in </a:t>
            </a:r>
            <a:r>
              <a:rPr lang="de-CH" b="1" dirty="0" err="1" smtClean="0">
                <a:solidFill>
                  <a:srgbClr val="FF0000"/>
                </a:solidFill>
              </a:rPr>
              <a:t>preventing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rebleeding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or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death</a:t>
            </a:r>
            <a:r>
              <a:rPr lang="de-CH" b="1" dirty="0" smtClean="0">
                <a:solidFill>
                  <a:srgbClr val="FF0000"/>
                </a:solidFill>
              </a:rPr>
              <a:t> after a </a:t>
            </a:r>
            <a:r>
              <a:rPr lang="de-CH" b="1" dirty="0" err="1" smtClean="0">
                <a:solidFill>
                  <a:srgbClr val="FF0000"/>
                </a:solidFill>
              </a:rPr>
              <a:t>variceal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bleeding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epsisode</a:t>
            </a:r>
            <a:endParaRPr lang="de-CH" b="1" dirty="0">
              <a:solidFill>
                <a:srgbClr val="FF000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94248"/>
            <a:ext cx="57531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0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BLEPS Study (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Bleeding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Prevention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Simvastatin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Results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605160" y="155679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i="1" dirty="0" smtClean="0"/>
              <a:t>Key </a:t>
            </a:r>
            <a:r>
              <a:rPr lang="de-CH" b="1" i="1" dirty="0" err="1" smtClean="0"/>
              <a:t>Secondary</a:t>
            </a:r>
            <a:r>
              <a:rPr lang="de-CH" b="1" i="1" dirty="0" smtClean="0"/>
              <a:t> </a:t>
            </a:r>
            <a:r>
              <a:rPr lang="de-CH" b="1" i="1" dirty="0" err="1" smtClean="0"/>
              <a:t>Outcomes</a:t>
            </a:r>
            <a:r>
              <a:rPr lang="de-CH" b="1" i="1" dirty="0" smtClean="0"/>
              <a:t> – </a:t>
            </a:r>
            <a:r>
              <a:rPr lang="de-CH" dirty="0" smtClean="0"/>
              <a:t>  </a:t>
            </a:r>
          </a:p>
          <a:p>
            <a:endParaRPr lang="de-CH" b="1" dirty="0"/>
          </a:p>
          <a:p>
            <a:endParaRPr lang="de-CH" b="1" dirty="0" smtClean="0"/>
          </a:p>
          <a:p>
            <a:r>
              <a:rPr lang="de-CH" b="1" dirty="0" err="1" smtClean="0"/>
              <a:t>Mortality</a:t>
            </a:r>
            <a:endParaRPr lang="de-CH" b="1" dirty="0" smtClean="0"/>
          </a:p>
          <a:p>
            <a:r>
              <a:rPr lang="de-CH" dirty="0" smtClean="0"/>
              <a:t>Placebo: 17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died</a:t>
            </a:r>
            <a:r>
              <a:rPr lang="de-CH" dirty="0" smtClean="0"/>
              <a:t> (22%)</a:t>
            </a:r>
          </a:p>
          <a:p>
            <a:r>
              <a:rPr lang="de-CH" dirty="0" err="1" smtClean="0"/>
              <a:t>Simvastatin</a:t>
            </a:r>
            <a:r>
              <a:rPr lang="de-CH" dirty="0" smtClean="0"/>
              <a:t>: 6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died</a:t>
            </a:r>
            <a:r>
              <a:rPr lang="de-CH" dirty="0" smtClean="0"/>
              <a:t> (9%)   	</a:t>
            </a:r>
          </a:p>
          <a:p>
            <a:endParaRPr lang="de-CH" b="1" dirty="0">
              <a:sym typeface="Wingdings" panose="05000000000000000000" pitchFamily="2" charset="2"/>
            </a:endParaRPr>
          </a:p>
          <a:p>
            <a:endParaRPr lang="de-CH" b="1" dirty="0" smtClean="0">
              <a:sym typeface="Wingdings" panose="05000000000000000000" pitchFamily="2" charset="2"/>
            </a:endParaRPr>
          </a:p>
          <a:p>
            <a:endParaRPr lang="de-CH" b="1" dirty="0" smtClean="0">
              <a:sym typeface="Wingdings" panose="05000000000000000000" pitchFamily="2" charset="2"/>
            </a:endParaRPr>
          </a:p>
          <a:p>
            <a:endParaRPr lang="de-CH" b="1" dirty="0">
              <a:sym typeface="Wingdings" panose="05000000000000000000" pitchFamily="2" charset="2"/>
            </a:endParaRPr>
          </a:p>
          <a:p>
            <a:endParaRPr lang="de-CH" b="1" dirty="0" smtClean="0">
              <a:sym typeface="Wingdings" panose="05000000000000000000" pitchFamily="2" charset="2"/>
            </a:endParaRPr>
          </a:p>
          <a:p>
            <a:endParaRPr lang="de-CH" b="1" dirty="0">
              <a:sym typeface="Wingdings" panose="05000000000000000000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Treatment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with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Simvastatin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associated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with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61%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reduction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the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relative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risk</a:t>
            </a:r>
            <a:endParaRPr lang="de-CH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de-CH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of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death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as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compared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with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placebo</a:t>
            </a:r>
            <a:endParaRPr lang="de-CH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192" y="1844824"/>
            <a:ext cx="477241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1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05160" y="1556792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i="1" dirty="0" smtClean="0"/>
              <a:t>Key </a:t>
            </a:r>
            <a:r>
              <a:rPr lang="de-CH" b="1" i="1" dirty="0" err="1" smtClean="0"/>
              <a:t>Secondary</a:t>
            </a:r>
            <a:r>
              <a:rPr lang="de-CH" b="1" i="1" dirty="0" smtClean="0"/>
              <a:t> </a:t>
            </a:r>
            <a:r>
              <a:rPr lang="de-CH" b="1" i="1" dirty="0" err="1" smtClean="0"/>
              <a:t>Outcomes</a:t>
            </a:r>
            <a:r>
              <a:rPr lang="de-CH" b="1" i="1" dirty="0" smtClean="0"/>
              <a:t> – </a:t>
            </a:r>
            <a:r>
              <a:rPr lang="de-CH" dirty="0" smtClean="0"/>
              <a:t>  </a:t>
            </a:r>
          </a:p>
          <a:p>
            <a:endParaRPr lang="de-CH" b="1" dirty="0"/>
          </a:p>
          <a:p>
            <a:endParaRPr lang="de-CH" b="1" dirty="0" smtClean="0"/>
          </a:p>
          <a:p>
            <a:r>
              <a:rPr lang="de-CH" b="1" dirty="0" err="1" smtClean="0"/>
              <a:t>Rebleeding</a:t>
            </a:r>
            <a:endParaRPr lang="de-CH" b="1" dirty="0" smtClean="0"/>
          </a:p>
          <a:p>
            <a:r>
              <a:rPr lang="de-CH" dirty="0" smtClean="0"/>
              <a:t>Placebo: 22 </a:t>
            </a:r>
            <a:r>
              <a:rPr lang="de-CH" dirty="0" err="1" smtClean="0"/>
              <a:t>patients</a:t>
            </a:r>
            <a:r>
              <a:rPr lang="de-CH" dirty="0" smtClean="0"/>
              <a:t> (28%)</a:t>
            </a:r>
          </a:p>
          <a:p>
            <a:r>
              <a:rPr lang="de-CH" dirty="0" err="1" smtClean="0"/>
              <a:t>Simvastatin</a:t>
            </a:r>
            <a:r>
              <a:rPr lang="de-CH" dirty="0" smtClean="0"/>
              <a:t>: 17 </a:t>
            </a:r>
            <a:r>
              <a:rPr lang="de-CH" dirty="0" err="1" smtClean="0"/>
              <a:t>patients</a:t>
            </a:r>
            <a:r>
              <a:rPr lang="de-CH" dirty="0" smtClean="0"/>
              <a:t> (25%)   	</a:t>
            </a:r>
          </a:p>
          <a:p>
            <a:endParaRPr lang="de-CH" b="1" dirty="0">
              <a:sym typeface="Wingdings" panose="05000000000000000000" pitchFamily="2" charset="2"/>
            </a:endParaRPr>
          </a:p>
          <a:p>
            <a:endParaRPr lang="de-CH" b="1" dirty="0" smtClean="0">
              <a:sym typeface="Wingdings" panose="05000000000000000000" pitchFamily="2" charset="2"/>
            </a:endParaRPr>
          </a:p>
          <a:p>
            <a:endParaRPr lang="de-CH" b="1" dirty="0" smtClean="0">
              <a:sym typeface="Wingdings" panose="05000000000000000000" pitchFamily="2" charset="2"/>
            </a:endParaRPr>
          </a:p>
          <a:p>
            <a:endParaRPr lang="de-CH" b="1" dirty="0">
              <a:sym typeface="Wingdings" panose="05000000000000000000" pitchFamily="2" charset="2"/>
            </a:endParaRPr>
          </a:p>
          <a:p>
            <a:endParaRPr lang="de-CH" b="1" dirty="0" smtClean="0">
              <a:sym typeface="Wingdings" panose="05000000000000000000" pitchFamily="2" charset="2"/>
            </a:endParaRPr>
          </a:p>
          <a:p>
            <a:endParaRPr lang="de-CH" b="1" dirty="0">
              <a:sym typeface="Wingdings" panose="05000000000000000000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Rebleeding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rate was not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significantly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decreased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by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addition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of</a:t>
            </a:r>
            <a:r>
              <a:rPr lang="de-CH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simvastatin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BLEPS Study (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Bleeding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Prevention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200" dirty="0" err="1" smtClean="0">
                <a:solidFill>
                  <a:schemeClr val="bg1">
                    <a:lumMod val="50000"/>
                  </a:schemeClr>
                </a:solidFill>
              </a:rPr>
              <a:t>Simvastatin</a:t>
            </a:r>
            <a:r>
              <a:rPr lang="de-CH" sz="22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Results</a:t>
            </a:r>
            <a:r>
              <a:rPr lang="de-CH" dirty="0" smtClean="0"/>
              <a:t> </a:t>
            </a:r>
            <a:endParaRPr lang="de-CH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28800"/>
            <a:ext cx="43624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6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7e21300-6da9-488e-bf25-46961a81f28d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Bildschirmpräsentation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PowerPoint-Präsentation</vt:lpstr>
      <vt:lpstr>BLEPS Study (Bleeding Prevention With Simvastatin)  Methods </vt:lpstr>
      <vt:lpstr>BLEPS Study (Bleeding Prevention With Simvastatin)  </vt:lpstr>
      <vt:lpstr>BLEPS Study (Bleeding Prevention With Simvastatin)  </vt:lpstr>
      <vt:lpstr>BLEPS Study (Bleeding Prevention With Simvastatin)  Methods </vt:lpstr>
      <vt:lpstr>BLEPS Study (Bleeding Prevention With Simvastatin)  Methods </vt:lpstr>
      <vt:lpstr>BLEPS Study (Bleeding Prevention With Simvastatin)  Results </vt:lpstr>
      <vt:lpstr>BLEPS Study (Bleeding Prevention With Simvastatin)  Results </vt:lpstr>
      <vt:lpstr>BLEPS Study (Bleeding Prevention With Simvastatin)  Results </vt:lpstr>
      <vt:lpstr>BLEPS Study (Bleeding Prevention With Simvastatin)  Discussion </vt:lpstr>
      <vt:lpstr>BLEPS Study (Bleeding Prevention With Simvastatin)  Conclusion</vt:lpstr>
    </vt:vector>
  </TitlesOfParts>
  <Company>Inselspital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Zeuzem, Catharina</dc:creator>
  <cp:lastModifiedBy>Cornels, Angelika</cp:lastModifiedBy>
  <cp:revision>65</cp:revision>
  <cp:lastPrinted>2016-02-10T08:51:14Z</cp:lastPrinted>
  <dcterms:created xsi:type="dcterms:W3CDTF">2016-02-09T12:04:51Z</dcterms:created>
  <dcterms:modified xsi:type="dcterms:W3CDTF">2016-05-12T06:34:52Z</dcterms:modified>
</cp:coreProperties>
</file>