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1" r:id="rId6"/>
    <p:sldId id="262" r:id="rId7"/>
    <p:sldId id="265" r:id="rId8"/>
    <p:sldId id="269" r:id="rId9"/>
    <p:sldId id="267" r:id="rId10"/>
    <p:sldId id="268" r:id="rId11"/>
    <p:sldId id="271" r:id="rId12"/>
    <p:sldId id="270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88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32CA-068D-47A6-8859-23AE650D442A}" type="datetimeFigureOut">
              <a:rPr lang="de-DE" smtClean="0"/>
              <a:pPr/>
              <a:t>18.01.15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37A7-9B0F-4989-90F3-6CFC277EA2DF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558608" cy="1470025"/>
          </a:xfrm>
        </p:spPr>
        <p:txBody>
          <a:bodyPr>
            <a:normAutofit/>
          </a:bodyPr>
          <a:lstStyle/>
          <a:p>
            <a:r>
              <a:rPr lang="de-DE" sz="3200" b="1" dirty="0" smtClean="0"/>
              <a:t>Multigenerational </a:t>
            </a:r>
            <a:r>
              <a:rPr lang="de-DE" sz="3200" b="1" dirty="0" err="1" smtClean="0"/>
              <a:t>epigenetic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adaptation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of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hepatic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wound-healing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response</a:t>
            </a:r>
            <a:endParaRPr lang="de-DE" sz="3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400800" cy="888504"/>
          </a:xfrm>
        </p:spPr>
        <p:txBody>
          <a:bodyPr>
            <a:normAutofit/>
          </a:bodyPr>
          <a:lstStyle/>
          <a:p>
            <a:r>
              <a:rPr lang="de-DE" sz="1600" dirty="0" smtClean="0">
                <a:solidFill>
                  <a:schemeClr val="tx1"/>
                </a:solidFill>
              </a:rPr>
              <a:t>Derek Mann  et al., Nature </a:t>
            </a:r>
            <a:r>
              <a:rPr lang="de-DE" sz="1600" dirty="0" err="1" smtClean="0">
                <a:solidFill>
                  <a:schemeClr val="tx1"/>
                </a:solidFill>
              </a:rPr>
              <a:t>Medicine</a:t>
            </a:r>
            <a:r>
              <a:rPr lang="de-DE" sz="1600" dirty="0" smtClean="0">
                <a:solidFill>
                  <a:schemeClr val="tx1"/>
                </a:solidFill>
              </a:rPr>
              <a:t> 2012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483768" y="45811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Janine </a:t>
            </a:r>
            <a:r>
              <a:rPr lang="de-DE" dirty="0" err="1" smtClean="0"/>
              <a:t>Knupfer</a:t>
            </a:r>
            <a:endParaRPr lang="de-DE" dirty="0" smtClean="0"/>
          </a:p>
          <a:p>
            <a:pPr algn="ctr"/>
            <a:r>
              <a:rPr lang="de-DE" dirty="0" smtClean="0"/>
              <a:t>17. Oktober 2012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251520" y="2708920"/>
            <a:ext cx="860444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RESULTS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http://www.nature.com/nm/journal/v18/n9/images_article/nm.2936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84760" cy="439248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419872" y="1340768"/>
            <a:ext cx="2664296" cy="92333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Anreicherung von </a:t>
            </a:r>
            <a:r>
              <a:rPr lang="de-DE" b="1" dirty="0" smtClean="0"/>
              <a:t>H2A.Z</a:t>
            </a:r>
            <a:r>
              <a:rPr lang="de-DE" dirty="0" smtClean="0"/>
              <a:t> und </a:t>
            </a:r>
            <a:r>
              <a:rPr lang="de-DE" b="1" dirty="0" smtClean="0"/>
              <a:t>H3K27me3</a:t>
            </a:r>
            <a:r>
              <a:rPr lang="de-DE" dirty="0" smtClean="0"/>
              <a:t> im </a:t>
            </a:r>
            <a:r>
              <a:rPr lang="de-DE" dirty="0" err="1" smtClean="0"/>
              <a:t>Pparg</a:t>
            </a:r>
            <a:r>
              <a:rPr lang="de-DE" dirty="0" smtClean="0"/>
              <a:t>-Promotor von Spermien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RESULTS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LEBERFIBROSE - Pathogenese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4149080"/>
            <a:ext cx="78488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Fragestellung:</a:t>
            </a:r>
          </a:p>
          <a:p>
            <a:pPr algn="ctr"/>
            <a:r>
              <a:rPr lang="de-CH" sz="2400" dirty="0" smtClean="0"/>
              <a:t>Führt eine bei den Vorfahren bestehende Leberschädigung zu einem erblichen </a:t>
            </a:r>
            <a:r>
              <a:rPr lang="de-CH" sz="2400" dirty="0" err="1" smtClean="0"/>
              <a:t>Remodelling</a:t>
            </a:r>
            <a:r>
              <a:rPr lang="de-CH" sz="2400" dirty="0" smtClean="0"/>
              <a:t> der </a:t>
            </a:r>
            <a:r>
              <a:rPr lang="de-CH" sz="2400" dirty="0" err="1" smtClean="0"/>
              <a:t>hepatischen</a:t>
            </a:r>
            <a:r>
              <a:rPr lang="de-CH" sz="2400" dirty="0" smtClean="0"/>
              <a:t> Wundheilung in männlichen Ratten?</a:t>
            </a:r>
            <a:endParaRPr lang="de-DE" sz="2400" dirty="0" smtClean="0"/>
          </a:p>
          <a:p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543006" cy="255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LEBERFIBROSE - Pathogenese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115616" y="3140968"/>
            <a:ext cx="5400600" cy="21852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9D1717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 smtClean="0"/>
              <a:t>		</a:t>
            </a:r>
            <a:endParaRPr lang="de-DE" dirty="0" smtClean="0"/>
          </a:p>
          <a:p>
            <a:pPr>
              <a:buFont typeface="Wingdings" pitchFamily="2" charset="2"/>
              <a:buChar char="ü"/>
            </a:pPr>
            <a:r>
              <a:rPr lang="de-CH" sz="2000" dirty="0" smtClean="0"/>
              <a:t>Veränderungen der </a:t>
            </a:r>
            <a:r>
              <a:rPr lang="de-CH" sz="2000" dirty="0" err="1" smtClean="0"/>
              <a:t>DNA-Methylierung</a:t>
            </a:r>
            <a:endParaRPr lang="de-CH" sz="2000" dirty="0" smtClean="0"/>
          </a:p>
          <a:p>
            <a:pPr>
              <a:buFont typeface="Wingdings" pitchFamily="2" charset="2"/>
              <a:buChar char="ü"/>
            </a:pPr>
            <a:endParaRPr lang="de-DE" sz="2000" dirty="0" smtClean="0"/>
          </a:p>
          <a:p>
            <a:pPr>
              <a:buFont typeface="Wingdings" pitchFamily="2" charset="2"/>
              <a:buChar char="ü"/>
            </a:pPr>
            <a:r>
              <a:rPr lang="de-CH" sz="2000" dirty="0" err="1" smtClean="0"/>
              <a:t>Posttranslationale</a:t>
            </a:r>
            <a:r>
              <a:rPr lang="de-CH" sz="2000" dirty="0" smtClean="0"/>
              <a:t> </a:t>
            </a:r>
            <a:r>
              <a:rPr lang="de-CH" sz="2000" dirty="0" err="1" smtClean="0"/>
              <a:t>Histon-Modifikationen</a:t>
            </a:r>
            <a:endParaRPr lang="de-CH" sz="2000" dirty="0" smtClean="0"/>
          </a:p>
          <a:p>
            <a:endParaRPr lang="de-DE" sz="2000" dirty="0" smtClean="0"/>
          </a:p>
          <a:p>
            <a:pPr>
              <a:buFont typeface="Wingdings" pitchFamily="2" charset="2"/>
              <a:buChar char="ü"/>
            </a:pPr>
            <a:r>
              <a:rPr lang="de-CH" sz="2000" dirty="0" smtClean="0"/>
              <a:t>Nichtkodierende </a:t>
            </a:r>
            <a:r>
              <a:rPr lang="de-CH" sz="2000" dirty="0" err="1" smtClean="0"/>
              <a:t>RNAs</a:t>
            </a:r>
            <a:endParaRPr lang="de-DE" sz="2000" dirty="0" smtClean="0"/>
          </a:p>
          <a:p>
            <a:r>
              <a:rPr lang="de-CH" dirty="0" smtClean="0"/>
              <a:t> 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1043608" y="1124744"/>
            <a:ext cx="3240360" cy="1152128"/>
          </a:xfrm>
          <a:prstGeom prst="ellipse">
            <a:avLst/>
          </a:prstGeom>
          <a:solidFill>
            <a:schemeClr val="accent1">
              <a:alpha val="44000"/>
            </a:schemeClr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403648" y="1268760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GENETIK  EPIGENETIK</a:t>
            </a:r>
            <a:endParaRPr lang="de-DE" sz="2400" dirty="0"/>
          </a:p>
        </p:txBody>
      </p:sp>
      <p:sp>
        <p:nvSpPr>
          <p:cNvPr id="13" name="Ellipse 12"/>
          <p:cNvSpPr/>
          <p:nvPr/>
        </p:nvSpPr>
        <p:spPr>
          <a:xfrm>
            <a:off x="5292080" y="1412776"/>
            <a:ext cx="2952328" cy="1224136"/>
          </a:xfrm>
          <a:prstGeom prst="ellipse">
            <a:avLst/>
          </a:prstGeom>
          <a:solidFill>
            <a:srgbClr val="00B050">
              <a:alpha val="39000"/>
            </a:srgb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652120" y="177281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ENVIRONMENT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1907704" y="5733256"/>
            <a:ext cx="698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prädisponieren für die Effektivität der Wundheilung</a:t>
            </a:r>
            <a:endParaRPr lang="de-DE" sz="2400" b="1" dirty="0" smtClean="0"/>
          </a:p>
          <a:p>
            <a:endParaRPr lang="de-DE" dirty="0"/>
          </a:p>
        </p:txBody>
      </p:sp>
      <p:sp>
        <p:nvSpPr>
          <p:cNvPr id="15" name="Nach links gekrümmter Pfeil 14"/>
          <p:cNvSpPr/>
          <p:nvPr/>
        </p:nvSpPr>
        <p:spPr>
          <a:xfrm rot="1036322">
            <a:off x="7013123" y="2441983"/>
            <a:ext cx="936104" cy="2034228"/>
          </a:xfrm>
          <a:prstGeom prst="curved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Pfeil nach unten 15"/>
          <p:cNvSpPr/>
          <p:nvPr/>
        </p:nvSpPr>
        <p:spPr>
          <a:xfrm>
            <a:off x="2411760" y="2420888"/>
            <a:ext cx="432048" cy="576064"/>
          </a:xfrm>
          <a:prstGeom prst="downArrow">
            <a:avLst>
              <a:gd name="adj1" fmla="val 56318"/>
              <a:gd name="adj2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899592" y="5877272"/>
            <a:ext cx="86409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MATERIAL UND METHODEN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76872"/>
            <a:ext cx="6266766" cy="35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123728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FO</a:t>
            </a:r>
            <a:endParaRPr lang="de-DE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572000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F1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876256" y="53732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F2</a:t>
            </a:r>
            <a:endParaRPr lang="de-DE" b="1" dirty="0"/>
          </a:p>
        </p:txBody>
      </p:sp>
      <p:sp>
        <p:nvSpPr>
          <p:cNvPr id="16" name="Gewitterblitz 15"/>
          <p:cNvSpPr/>
          <p:nvPr/>
        </p:nvSpPr>
        <p:spPr>
          <a:xfrm rot="17190246">
            <a:off x="1428681" y="4540614"/>
            <a:ext cx="576064" cy="48235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323528" y="4581128"/>
            <a:ext cx="108012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INJURY</a:t>
            </a:r>
            <a:endParaRPr lang="de-DE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419872" y="1340768"/>
            <a:ext cx="1080120" cy="369332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PLACEBO</a:t>
            </a:r>
            <a:endParaRPr lang="de-DE" b="1" dirty="0"/>
          </a:p>
        </p:txBody>
      </p:sp>
      <p:sp>
        <p:nvSpPr>
          <p:cNvPr id="25" name="Gewitterblitz 24"/>
          <p:cNvSpPr/>
          <p:nvPr/>
        </p:nvSpPr>
        <p:spPr>
          <a:xfrm>
            <a:off x="3779912" y="1772816"/>
            <a:ext cx="576064" cy="482352"/>
          </a:xfrm>
          <a:prstGeom prst="lightningBol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4067944" y="2132856"/>
            <a:ext cx="1440160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4067944" y="3717032"/>
            <a:ext cx="1440160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1691680" y="4149080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52" name="AutoShape 4" descr="data:image/jpeg;base64,/9j/4AAQSkZJRgABAQAAAQABAAD/2wCEAAkGBhQSERUUExQWFRUUGBgYFxgYGRgcGBoUFxcXFxYXFRgaHCYeGhsjGRQXHy8gIycpLCwsFx4xNTAqNSYvLCkBCQoKDgwOGg8PGCklHCQpKSwsLCksLCosLCwsKSwpLCosLCwsLCwsKSwsKSwpLCwsLCksKiwpLCwpLCwpKSwsLP/AABEIAIkA2AMBIgACEQEDEQH/xAAbAAABBQEBAAAAAAAAAAAAAAAFAAIDBAYBB//EAEEQAAIBAgQDBQQFCgYDAQAAAAECEQADBBIhMQVBUQYTImFxMoGRwRQzobHwByM0QnJzs9Hh8RU1UmKywkOCwxb/xAAZAQADAQEBAAAAAAAAAAAAAAABAgMABAX/xAAkEQACAgIDAAIBBQAAAAAAAAAAAQIREiEDMUEiYRMEMkJRgf/aAAwDAQACEQMRAD8A02KwoYRFD24CpHsj4Cjjj31yDTEgC3BVA2HwFVMTwdI9nnyrSlKia1QDZl//AM+gmagucDGkMRP42rT3MPNV3w06AmRWo1mfbgZjRp91MbhD+RrRGzlEV0JoPjzrGyMtb4Gy/q1N/hj1oAhmnhNaAbM03ACTqQKm/wAEHX4UduCd4nl5+tca1EfKgw5Ay1wdQNzT24SI61fdPKoHJB50lAsH3OGDkYqq+GK8qLltdqblHSjRrBaNBq3avedSNhJ5a7Cmrw9p0pkAmTEdN6Xe1EEYdRynz8qQJimAT5jGhqIXDOtMS58aaxIM0UYsm5SD1FbblUm3SsAmt3Kn+kQKrJpyrjtRQS8mI0NKqefwmlRTAagmnLFNca1xaATrGKjZana3TRbmgYhIrhtjlUxqOaASrdsT86juuSOQ5bDbzq4wNRXbVYAOyx7udOX75q4tg8hvVjB8DdnHhOXc/wB6wUirbwyjxNtyA3P8hT7d1GOUW59Jn3UXv9mXbUkenID513AcFa0ToW0O/wB01zSc70dkY8aWzP8AE8IqMMpJBUMJ3E8jVDc/060bxHDbrsSwMnfp5D+lWsJ2aYxOgj+dV82crW9ADD8NZ/ZB26edHcL2S/1GPxt99aLCcOW2AANudWctLkagVY7N2V1KyavLgLYHsCpLjxVdr9HIxHiOD2rntKKCcR7HTrbaPKjyuaRvEUykCjzjiOAa2xlSPODB+NUpivSsZbS4IaslxfgfdyVEjqadOwAiwwG4mpMwkVWbz+ynqaIC0BA3pg1pTpStrRAdvHw0qix7wvrSoWY2ob+lcJ1k0i1NkTQCSFqjDAVyelJ1I1PX8aVjDbkbimzV3CcOa55DqflRO1hLdvlJ6mgGgTY4a76xA8/lRCxwRB7Wp+yliuKAc6qvxodaXIagvaw9tdlFSm9QL/E/OuW8cWMULDQeGJp30gUEu4wJCzLH8aU9saFEuQPfr8BWsKi30GVcGpRrWZPGh+oCfM6CreF4wZAYCDzBqblFlPxSSugwTUFy7TGxgqrfxAoEjt7E1Xa/+POquJv5jpVK5i8tawhM4z401cWNyfjQj6Xz5dacmMnb+3vopgoKvjFNVXuhwQ2xqAXJ/tUN65B5VRMAF4jggrH+lVBZo9jCHWdCR1oUVqgrKxOkVJaNOe3UZMSZoilPG3JaKVNw65mmu0DNm6J6VwHnTMJxpVtBDakBYkHwkgbloOUeevpU7hViXWT0PXYevuqS5ovsq+KSOIpJ86v2cKia3CD5fzoLxTjH0YhSCpYcxy2FULvEEYSX1+z8CjmOuJ1bNVi+Oqo0IAFZjina8LOvvrPPjGZjrI3EGqfEODm6pAMTt6+dTcmysYJPZOO2aZyWJMaSZygnaTtPqaJLxzNqI/lXlWN4a6uVKtIMbT9taPgfeKoDbDbrQbos+Jdm2t8QmIbTnVqxxaNazYunr8qd9JjTb7fjSuRLAK3u0mQXLhIzaxr8AKytntNeusWZjEwBVXtdBWROYR9sa1Jw/DgKq6be81GT0enwqKV0abh3GDpJNaXCYkEZp2rE2bcUVwd8xGsUkeyP6iSrRrLXE/xyrtzHcqEWX03PzqcXeRFdKPMaJjiiKqXrxY/iKjv3tfL8aVDexA60GYdcxWsE6bAfjakMRH4+Q2qg3X+/oOldt3+lCw0FlxhG/wCPsqK9enUx8f6UPNzz1pNiW8/iKopC0X7Fzl1+FVrog1Bh7xmp8Rv61WDJyQwtVbHHwx1qeq7+J9OVUEO2LOVaVWm5ClQZkF8Th7z3lsWwFw4DF2MEsSuhSNZMnpRizw8W5A0LZQWIGYBQQNDudSd6GcB4suJtBLiJnkZm5krMTlgnLod+cURscOuxD3EuDzVhOuhbUwfQ15leo9B60D+1OBTE2xmZxetklTurdF12ECdOdYK/acaFfIzz6n0FeqdxbHhuHMYzKvKVnYwCff8AbQLiHCVv3GDLkYtlBiJUGAY5gxyp02hoy1R59buENIgnf1HQe6juBxQYAirfEexlxNUhlB0KmPP+VUvoxQbR1Hz+P31sgypncZhVY5onz5+/rUS4ZRtTxdprPRzF30NvWdNNPOlaQ/2pwapENByMVMdwxX15/ZVQcIAMkkmjUiobrTtU3IqpuqKSYeruGQjmBSRKfRROTsJ27mm4NIXxVNbukUs/vNVUiDRfdpG0fCqtwjn+PdUauZ3+FJ7Q5CmbBRyZ0BIqF0iut5Uw1JsdIS6daZcf1pNUTk1lI2I61dg1evXjIUAyRPlQ20dRWmtcOa4neIqeRylWIA/WJaBroIGtWhyKPYkoWCGVx0HqZ+ynWbPNd+c86fjbLIAWXLMgA+USfTXen4YzpFdSkjncRrWz1Wu0/LSoNMFmY4Xjbi3otFzePshQZzggqpHKdo9a9HweLxLr+cvpauTGQIlw+RYKpIM8ieVWsP2ZUMbxNpbmUoGSSTbO4J5Hy1I160Gu3XN0G2M8fVWk0DFf/JddoCqCI84gaanzqcUek5KQdxOJS0itirga6kkFbaofHpChjoCAN42qtheIW3QC1NxpzHO4YrmOuRgAJ8loJjOxV7FXO8xN0KTrlTxHNzlto8h8axjJewt9rYDBrNzMANTl11Qka6Ee41nZoxT1Zr8XfezZMd9a1zBXVyq6mcrMNNOfLam9llv4jEMt8MQC0zHJV0iIg5garDtpfvW4OQZDEOpOUwZ0InaNzRBe1It20ZrneOpzDwkMWC7Kh2AGmvLrSRir7Hd1VbCuL/J+zEm2VC66NIM8gIkRQDEdlrimDoxmAeesSDtU6flWc5VUKW1kkZRpEgnlANUMd+UIXfriBB8Pdg/HXWPWhOSS+PYIwl/IjxnAcRanNbaBzGv3UPF/XWvQezvaMvaLCblgad46xk65j0HlNQ9p+y6XF722MpInb2p50YvJWgPTpmIF6amRaqvbKGDUlq7WMXFWllrivXS1axaFFKa4WpTRyBQ5Xp7XajrhFNlQMTjCabFOppNTbGoaRUbLUlJhQsNDMPazMB1NarEYhWFrDqpu5NTLRouuTNt4tsp5Vk1xwR161fxoCp3qAlIJuAH2V9pj1MxHlNVabjaAobtmk4jjU752HiYKFtWwNNPacsfCAWJHoPOs8ZzsGIkHXLESddI5Uhi7LYlrQvXBlJypmlWVwCvd3AZWAYynpvUGL4Y1q4yEyRBHmpAIJPofvq3FJtsjyRSqi6yUqrtiCPDSrrTOeg7OJsKCwtuBqwt7gc4WAY9JNBrXa9L+K7lmdEESUkQQQZzRM6+mnvp3argGPFjMLgMEFhbYp4eYEkeXPXyoBwu3IZGe4LvO2xIJ5bHU+6vOdxO+NPZveI2uL/VWksmAPz+kEdcp2PoKz/FeAYuwUZ7gvXczEsG9kjUAlj4QRPQV1+PYhrSpdvBAqhQuYglRoC6oC0wBvQa7nGZlcXDGiwRPWVnXbmdaznFul2ZRl9D+M8Wu4kKGtFUjW4DbzEgwVhiOm/lpQgWiqzoQW08QYrIHhY9dNxR/h+IN5O8dSuoXUKV8I1jN4hrvvXeIraYN4UBiZAI2I184mhLYVrRn04erjKCM2fNO8LGUqOUCSfOqfGkt21VRqUaGY82MSPPT7aamKNq8SToh19OR89KscQdXFy5cVWGYEghmAk5QYBB3A+NBLopbNRwDtXc7oWmfwZQApWVyHSIEcj8daI4/i7NBRwSNMz5i0eW4Gg5QKxPCXRyXSRl0YBCog7GCxijiAFZZwqLuP1ienQfaaXCV0hml+4bxx41oBb41qQau8bx+cmNB8qxl/E+IxrXTHjslJ4rZs7fGB1qQcbXTWsfnJAI09aja8w/oa340Tcj0PDYsMNKsg1k+zOOkNm5EfdR76ZO1TcKY62XnugCaqfTZoP2l4ubaALrNZheL33MDSjHiclYrkoujftjAOdQniA61h1xV1jBJnpUys3Mmj+D7MpX4bF+KKNzVHG9oAo8IknYUCAMda7agOveTpvH86y44oZyONjWY94Z0O8fAVvezl8OhVtQwgjyIgisX3xuv3aW2ytz0gDqa2HDE7tR5U67GjuNBThnZzC2c9xSt2TBR8pZMu8TrvEnyFSWkOIvXbWRDlY5WzMoC5uZVSCTOxHWhQxhOZlVbjurJb7uJAVhlW4Z9qS2vKAK0fZHCOlnKyeMmSCVEtzggkMK57bnpiSSUeihxDhn0cSzLrsAZ90mJ94Fcqp21x5W9bTJkOUk6qZBMDbloaVd0U62cclvQW7RYo3xaXHvbsIR+i2Wa7fe7sCGSAoHIa7mZqji7lu0URQ9sKIQuVuXBHMk9TyB01odY7M3Eu94Cc9tGI2YG77MZQcxymZYdRWg4BwaycEjv+dfEEW5MSviYP3bRK6hjI/01xvLkR2fGIMxnCbl9MyhUzEQzAyWOkeEFzPQCNqqcb7O3MImZrq3FA1UeEz0OpIHQg77xpW941dXDYcFmCqALakGcv6qkTrpoTvtWR4Bwtr2Oy44WmtFGe2rEG26ghSyGdCJBk9a0ePGVLsObavwqm5mVXQ5RlGWNlBBIOvz31oZbuW79u63e2SwtsrtbVlZCWVfEmziecVv+0nYHD3LJbDWg7JEWluMLZA9oAKfC0aiIrzzgeODP9HsYMBWYZhbFyQVkjMxaRB5EjatOLi+gQ+StEn0O1cu3FuYUQcp7xSWzSJ2nRddCNKoY3DKiuQxOuXKykGDJI1GsZRtRy3jbYMohbLoLWQaGfEEElgfQ7jYV3idr6d3aqwW2HlyQcyxoFIHmT06GpwlkO1iYq/jy4AtQFMQFPMwNutLF40lls2/ZHKQP2mM89zV/EYX85ctOcjIxXKizcMbZBppEakxrU/ZzgIbF92bbsqqS5Y6p5OeY0987xVk9FPyujg4bmcXG9iPAv+rzby8udVr3BLAMlcs9DA9YNbfiHDiFLRKgcgToOg3rGYbhr4t2a0pkSBm0CidJnYnmNaGTbsjdgPFcLztFglo5TJj/AFToI8qL8O4ApTxiGX2nJ0B38PL3a1qeFdj1VkXR7usKkATEmSdevSifEOw+JvJlBtJOgUltNeZUamKe5PQlpGO4Z2eRlY22YHNEnmIkSvxqXFcKuWVLEgqu+4Pw9/Wt9wfsZ9HUBiWMCWJ3IEegqv24wdu1hLkxmuqVRNMzXNxkXc6xMU2L9AuSno83xi96sAjXf5VzC8PyAAww50y5wTEM4CqhgAE5416ACTzj3VJxDg+Ls5BCeOdQSYjcNI0OtL2qs6FKHqGcR4aIlGyljBG4PkDuNqhGAJCyRmG/Q9D61JieHXnGjjwicsHU84PXoKq4FLrjaPWR8qaPXYmrLNrh90NOZI8wdB5VYXg6lyzsCDrEc/I8hVLiDXbMFgYPMbeh86azXAwDygYSNCSwmIUDnPyrX6OlA1Fq6igRsNqKcEsjEFyRKKCunNiORHMD5UL4X2QuXDN4PbQQRlKljzhlkgeYij1222GKjMryfC15smUb6qv2R9lSc9aNJrqJJ2Z4DYwV2VuNlII/PFAS5iYI8hzGtaPEcNw7TcZQJEFldlUjzKNv9tZt0uXxoExEmZGXuw2ogL11nMxNW7QsqgU2yGWfzQbwgjeJge/7ampWSaYG45hrKJe7vO2YSGuHMwyxAVjy5gHWlV7ANfxT3LD4cW7TA/nGiMn+1QTLDyPKdKVdPFOMVTI8kbYOwWOvOS722V0QZHnLqoAVSCddNzvRzs8y3sZ3mVla1aAdcwyZnMLkyyBor6VmeIe2a0H5Nt8T+0n8Oufidyo6ORVGzn5T+N+C3h1fKzsSwIGiqNB01J+ysDgOHNnhSRPhJJPhVj4ivLzgb0b/ACtfpdr9z/8AR6d2e+vt/sP/AAzRm3lZoJKBewfDzduHuLxtQUXcgEbMYGusDbf316DbxiJbMlUB1OgRZO8ncmfWvM+F/pdr8frCifbv2l9P+tHiljByoXkjlJRDfE+H2b7LiLKhb6ksHTTPd1iV5yJk7686z1m7as3Gvat3g1j2FfWAzASuY8yIo+n6Vb9T9wrM4XfH/wDt/GNaT+QILQ7B4uxicWt+6rp3ZBZToocDwZ4MOB4tTuAtHsd2tw8FbTEswADx4Z5Bg24E+lAO1/sr+zb+65WXWklySVo6ePgjOKkz0zszxa9ibr2u4E2zDXUYBBpMQTud9CdOVTdquyzqEuoQHGYFlBlVIkiAZYEjodiYp/5MvZueq/8ACzWg7bfUJ+/s/wDMV0QgnC2cc3U6R5XjcG9wJ3GLVrnhkCVXOehHKYERrzGtbTCLirNiEtm9cw4HernClmMsxRYgiZ000iKx3YL/ADFP3p+416rwz67F+q/Ol41aG5HTMXxbtvcGGul8NetXh7A7tiNdQ0kRpUvZvs8McgxGKvd9ceCFRvq1A8IGXVTvp8Zrf8L+rHv+81R4h9Xd91UcfWyeXiRjcT2X+jBmQOVLNyzMoGgIjlp0q3wwC7bfuLiPdUey0gTuCxWTl84qTh/6Th/2X+dcH+Z2f3R+9ahFpvodrz/QBxHswUYtdYWs2oNsAgsQSwBcRAOxieoFD24ADrbu94Y2ZQCeuoaB8BWt7dfUp+21ZXs99Z72+6ocs3Hkx8LQjcMgcZ+ryT4oJbRFZPFJPXQQBvNa/ifAjdbNYFsMRMFoAPJk8JAPzFLHe2vpU/Zv61/2R99VTv4kvsC8OxV1b358qlpB4oKswuAxGZSZQ75okbGivE+GW7y5QsAey2pYc5HUeRoBf9q76N860fZz9Ht/u/lRjvQ0lWwpwK2tq2lo+02YzoC2ukR/tHPpWT4/2ZvWr7M1wm27SjxqSTqjDqNPIjXSIrT4/wCuwn74fw3qH8pX6Pb/AHv/AEai4pxa/oWDeS+zEcO7QLeYT4BbMsGG4GhkTOYEb+ZFKosf9Sn79v8Aka7XNJ0y6imj/9k="/>
          <p:cNvSpPr>
            <a:spLocks noChangeAspect="1" noChangeArrowheads="1"/>
          </p:cNvSpPr>
          <p:nvPr/>
        </p:nvSpPr>
        <p:spPr bwMode="auto">
          <a:xfrm>
            <a:off x="155575" y="-623888"/>
            <a:ext cx="20574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54" name="AutoShape 6" descr="data:image/jpeg;base64,/9j/4AAQSkZJRgABAQAAAQABAAD/2wCEAAkGBhQSERUUExQWFRUUGBgYFxgYGRgcGBoUFxcXFxYXFRgaHCYeGhsjGRQXHy8gIycpLCwsFx4xNTAqNSYvLCkBCQoKDgwOGg8PGCklHCQpKSwsLCksLCosLCwsKSwpLCosLCwsLCwsKSwsKSwpLCwsLCksKiwpLCwpLCwpKSwsLP/AABEIAIkA2AMBIgACEQEDEQH/xAAbAAABBQEBAAAAAAAAAAAAAAAFAAIDBAYBB//EAEEQAAIBAgQDBQQFCgYDAQAAAAECEQADBBIhMQVBUQYTImFxMoGRwRQzobHwByM0QnJzs9Hh8RU1UmKywkOCwxb/xAAZAQADAQEBAAAAAAAAAAAAAAABAgMABAX/xAAkEQACAgIDAAIBBQAAAAAAAAAAAQIREiEDMUEiYRMEMkJRgf/aAAwDAQACEQMRAD8A02KwoYRFD24CpHsj4Cjjj31yDTEgC3BVA2HwFVMTwdI9nnyrSlKia1QDZl//AM+gmagucDGkMRP42rT3MPNV3w06AmRWo1mfbgZjRp91MbhD+RrRGzlEV0JoPjzrGyMtb4Gy/q1N/hj1oAhmnhNaAbM03ACTqQKm/wAEHX4UduCd4nl5+tca1EfKgw5Ay1wdQNzT24SI61fdPKoHJB50lAsH3OGDkYqq+GK8qLltdqblHSjRrBaNBq3avedSNhJ5a7Cmrw9p0pkAmTEdN6Xe1EEYdRynz8qQJimAT5jGhqIXDOtMS58aaxIM0UYsm5SD1FbblUm3SsAmt3Kn+kQKrJpyrjtRQS8mI0NKqefwmlRTAagmnLFNca1xaATrGKjZana3TRbmgYhIrhtjlUxqOaASrdsT86juuSOQ5bDbzq4wNRXbVYAOyx7udOX75q4tg8hvVjB8DdnHhOXc/wB6wUirbwyjxNtyA3P8hT7d1GOUW59Jn3UXv9mXbUkenID513AcFa0ToW0O/wB01zSc70dkY8aWzP8AE8IqMMpJBUMJ3E8jVDc/060bxHDbrsSwMnfp5D+lWsJ2aYxOgj+dV82crW9ADD8NZ/ZB26edHcL2S/1GPxt99aLCcOW2AANudWctLkagVY7N2V1KyavLgLYHsCpLjxVdr9HIxHiOD2rntKKCcR7HTrbaPKjyuaRvEUykCjzjiOAa2xlSPODB+NUpivSsZbS4IaslxfgfdyVEjqadOwAiwwG4mpMwkVWbz+ynqaIC0BA3pg1pTpStrRAdvHw0qix7wvrSoWY2ob+lcJ1k0i1NkTQCSFqjDAVyelJ1I1PX8aVjDbkbimzV3CcOa55DqflRO1hLdvlJ6mgGgTY4a76xA8/lRCxwRB7Wp+yliuKAc6qvxodaXIagvaw9tdlFSm9QL/E/OuW8cWMULDQeGJp30gUEu4wJCzLH8aU9saFEuQPfr8BWsKi30GVcGpRrWZPGh+oCfM6CreF4wZAYCDzBqblFlPxSSugwTUFy7TGxgqrfxAoEjt7E1Xa/+POquJv5jpVK5i8tawhM4z401cWNyfjQj6Xz5dacmMnb+3vopgoKvjFNVXuhwQ2xqAXJ/tUN65B5VRMAF4jggrH+lVBZo9jCHWdCR1oUVqgrKxOkVJaNOe3UZMSZoilPG3JaKVNw65mmu0DNm6J6VwHnTMJxpVtBDakBYkHwkgbloOUeevpU7hViXWT0PXYevuqS5ovsq+KSOIpJ86v2cKia3CD5fzoLxTjH0YhSCpYcxy2FULvEEYSX1+z8CjmOuJ1bNVi+Oqo0IAFZjina8LOvvrPPjGZjrI3EGqfEODm6pAMTt6+dTcmysYJPZOO2aZyWJMaSZygnaTtPqaJLxzNqI/lXlWN4a6uVKtIMbT9taPgfeKoDbDbrQbos+Jdm2t8QmIbTnVqxxaNazYunr8qd9JjTb7fjSuRLAK3u0mQXLhIzaxr8AKytntNeusWZjEwBVXtdBWROYR9sa1Jw/DgKq6be81GT0enwqKV0abh3GDpJNaXCYkEZp2rE2bcUVwd8xGsUkeyP6iSrRrLXE/xyrtzHcqEWX03PzqcXeRFdKPMaJjiiKqXrxY/iKjv3tfL8aVDexA60GYdcxWsE6bAfjakMRH4+Q2qg3X+/oOldt3+lCw0FlxhG/wCPsqK9enUx8f6UPNzz1pNiW8/iKopC0X7Fzl1+FVrog1Bh7xmp8Rv61WDJyQwtVbHHwx1qeq7+J9OVUEO2LOVaVWm5ClQZkF8Th7z3lsWwFw4DF2MEsSuhSNZMnpRizw8W5A0LZQWIGYBQQNDudSd6GcB4suJtBLiJnkZm5krMTlgnLod+cURscOuxD3EuDzVhOuhbUwfQ15leo9B60D+1OBTE2xmZxetklTurdF12ECdOdYK/acaFfIzz6n0FeqdxbHhuHMYzKvKVnYwCff8AbQLiHCVv3GDLkYtlBiJUGAY5gxyp02hoy1R59buENIgnf1HQe6juBxQYAirfEexlxNUhlB0KmPP+VUvoxQbR1Hz+P31sgypncZhVY5onz5+/rUS4ZRtTxdprPRzF30NvWdNNPOlaQ/2pwapENByMVMdwxX15/ZVQcIAMkkmjUiobrTtU3IqpuqKSYeruGQjmBSRKfRROTsJ27mm4NIXxVNbukUs/vNVUiDRfdpG0fCqtwjn+PdUauZ3+FJ7Q5CmbBRyZ0BIqF0iut5Uw1JsdIS6daZcf1pNUTk1lI2I61dg1evXjIUAyRPlQ20dRWmtcOa4neIqeRylWIA/WJaBroIGtWhyKPYkoWCGVx0HqZ+ynWbPNd+c86fjbLIAWXLMgA+USfTXen4YzpFdSkjncRrWz1Wu0/LSoNMFmY4Xjbi3otFzePshQZzggqpHKdo9a9HweLxLr+cvpauTGQIlw+RYKpIM8ieVWsP2ZUMbxNpbmUoGSSTbO4J5Hy1I160Gu3XN0G2M8fVWk0DFf/JddoCqCI84gaanzqcUek5KQdxOJS0itirga6kkFbaofHpChjoCAN42qtheIW3QC1NxpzHO4YrmOuRgAJ8loJjOxV7FXO8xN0KTrlTxHNzlto8h8axjJewt9rYDBrNzMANTl11Qka6Ee41nZoxT1Zr8XfezZMd9a1zBXVyq6mcrMNNOfLam9llv4jEMt8MQC0zHJV0iIg5garDtpfvW4OQZDEOpOUwZ0InaNzRBe1It20ZrneOpzDwkMWC7Kh2AGmvLrSRir7Hd1VbCuL/J+zEm2VC66NIM8gIkRQDEdlrimDoxmAeesSDtU6flWc5VUKW1kkZRpEgnlANUMd+UIXfriBB8Pdg/HXWPWhOSS+PYIwl/IjxnAcRanNbaBzGv3UPF/XWvQezvaMvaLCblgad46xk65j0HlNQ9p+y6XF722MpInb2p50YvJWgPTpmIF6amRaqvbKGDUlq7WMXFWllrivXS1axaFFKa4WpTRyBQ5Xp7XajrhFNlQMTjCabFOppNTbGoaRUbLUlJhQsNDMPazMB1NarEYhWFrDqpu5NTLRouuTNt4tsp5Vk1xwR161fxoCp3qAlIJuAH2V9pj1MxHlNVabjaAobtmk4jjU752HiYKFtWwNNPacsfCAWJHoPOs8ZzsGIkHXLESddI5Uhi7LYlrQvXBlJypmlWVwCvd3AZWAYynpvUGL4Y1q4yEyRBHmpAIJPofvq3FJtsjyRSqi6yUqrtiCPDSrrTOeg7OJsKCwtuBqwt7gc4WAY9JNBrXa9L+K7lmdEESUkQQQZzRM6+mnvp3argGPFjMLgMEFhbYp4eYEkeXPXyoBwu3IZGe4LvO2xIJ5bHU+6vOdxO+NPZveI2uL/VWksmAPz+kEdcp2PoKz/FeAYuwUZ7gvXczEsG9kjUAlj4QRPQV1+PYhrSpdvBAqhQuYglRoC6oC0wBvQa7nGZlcXDGiwRPWVnXbmdaznFul2ZRl9D+M8Wu4kKGtFUjW4DbzEgwVhiOm/lpQgWiqzoQW08QYrIHhY9dNxR/h+IN5O8dSuoXUKV8I1jN4hrvvXeIraYN4UBiZAI2I184mhLYVrRn04erjKCM2fNO8LGUqOUCSfOqfGkt21VRqUaGY82MSPPT7aamKNq8SToh19OR89KscQdXFy5cVWGYEghmAk5QYBB3A+NBLopbNRwDtXc7oWmfwZQApWVyHSIEcj8daI4/i7NBRwSNMz5i0eW4Gg5QKxPCXRyXSRl0YBCog7GCxijiAFZZwqLuP1ienQfaaXCV0hml+4bxx41oBb41qQau8bx+cmNB8qxl/E+IxrXTHjslJ4rZs7fGB1qQcbXTWsfnJAI09aja8w/oa340Tcj0PDYsMNKsg1k+zOOkNm5EfdR76ZO1TcKY62XnugCaqfTZoP2l4ubaALrNZheL33MDSjHiclYrkoujftjAOdQniA61h1xV1jBJnpUys3Mmj+D7MpX4bF+KKNzVHG9oAo8IknYUCAMda7agOveTpvH86y44oZyONjWY94Z0O8fAVvezl8OhVtQwgjyIgisX3xuv3aW2ytz0gDqa2HDE7tR5U67GjuNBThnZzC2c9xSt2TBR8pZMu8TrvEnyFSWkOIvXbWRDlY5WzMoC5uZVSCTOxHWhQxhOZlVbjurJb7uJAVhlW4Z9qS2vKAK0fZHCOlnKyeMmSCVEtzggkMK57bnpiSSUeihxDhn0cSzLrsAZ90mJ94Fcqp21x5W9bTJkOUk6qZBMDbloaVd0U62cclvQW7RYo3xaXHvbsIR+i2Wa7fe7sCGSAoHIa7mZqji7lu0URQ9sKIQuVuXBHMk9TyB01odY7M3Eu94Cc9tGI2YG77MZQcxymZYdRWg4BwaycEjv+dfEEW5MSviYP3bRK6hjI/01xvLkR2fGIMxnCbl9MyhUzEQzAyWOkeEFzPQCNqqcb7O3MImZrq3FA1UeEz0OpIHQg77xpW941dXDYcFmCqALakGcv6qkTrpoTvtWR4Bwtr2Oy44WmtFGe2rEG26ghSyGdCJBk9a0ePGVLsObavwqm5mVXQ5RlGWNlBBIOvz31oZbuW79u63e2SwtsrtbVlZCWVfEmziecVv+0nYHD3LJbDWg7JEWluMLZA9oAKfC0aiIrzzgeODP9HsYMBWYZhbFyQVkjMxaRB5EjatOLi+gQ+StEn0O1cu3FuYUQcp7xSWzSJ2nRddCNKoY3DKiuQxOuXKykGDJI1GsZRtRy3jbYMohbLoLWQaGfEEElgfQ7jYV3idr6d3aqwW2HlyQcyxoFIHmT06GpwlkO1iYq/jy4AtQFMQFPMwNutLF40lls2/ZHKQP2mM89zV/EYX85ctOcjIxXKizcMbZBppEakxrU/ZzgIbF92bbsqqS5Y6p5OeY0987xVk9FPyujg4bmcXG9iPAv+rzby8udVr3BLAMlcs9DA9YNbfiHDiFLRKgcgToOg3rGYbhr4t2a0pkSBm0CidJnYnmNaGTbsjdgPFcLztFglo5TJj/AFToI8qL8O4ApTxiGX2nJ0B38PL3a1qeFdj1VkXR7usKkATEmSdevSifEOw+JvJlBtJOgUltNeZUamKe5PQlpGO4Z2eRlY22YHNEnmIkSvxqXFcKuWVLEgqu+4Pw9/Wt9wfsZ9HUBiWMCWJ3IEegqv24wdu1hLkxmuqVRNMzXNxkXc6xMU2L9AuSno83xi96sAjXf5VzC8PyAAww50y5wTEM4CqhgAE5416ACTzj3VJxDg+Ls5BCeOdQSYjcNI0OtL2qs6FKHqGcR4aIlGyljBG4PkDuNqhGAJCyRmG/Q9D61JieHXnGjjwicsHU84PXoKq4FLrjaPWR8qaPXYmrLNrh90NOZI8wdB5VYXg6lyzsCDrEc/I8hVLiDXbMFgYPMbeh86azXAwDygYSNCSwmIUDnPyrX6OlA1Fq6igRsNqKcEsjEFyRKKCunNiORHMD5UL4X2QuXDN4PbQQRlKljzhlkgeYij1222GKjMryfC15smUb6qv2R9lSc9aNJrqJJ2Z4DYwV2VuNlII/PFAS5iYI8hzGtaPEcNw7TcZQJEFldlUjzKNv9tZt0uXxoExEmZGXuw2ogL11nMxNW7QsqgU2yGWfzQbwgjeJge/7ampWSaYG45hrKJe7vO2YSGuHMwyxAVjy5gHWlV7ANfxT3LD4cW7TA/nGiMn+1QTLDyPKdKVdPFOMVTI8kbYOwWOvOS722V0QZHnLqoAVSCddNzvRzs8y3sZ3mVla1aAdcwyZnMLkyyBor6VmeIe2a0H5Nt8T+0n8Oufidyo6ORVGzn5T+N+C3h1fKzsSwIGiqNB01J+ysDgOHNnhSRPhJJPhVj4ivLzgb0b/ACtfpdr9z/8AR6d2e+vt/sP/AAzRm3lZoJKBewfDzduHuLxtQUXcgEbMYGusDbf316DbxiJbMlUB1OgRZO8ncmfWvM+F/pdr8frCifbv2l9P+tHiljByoXkjlJRDfE+H2b7LiLKhb6ksHTTPd1iV5yJk7686z1m7as3Gvat3g1j2FfWAzASuY8yIo+n6Vb9T9wrM4XfH/wDt/GNaT+QILQ7B4uxicWt+6rp3ZBZToocDwZ4MOB4tTuAtHsd2tw8FbTEswADx4Z5Bg24E+lAO1/sr+zb+65WXWklySVo6ePgjOKkz0zszxa9ibr2u4E2zDXUYBBpMQTud9CdOVTdquyzqEuoQHGYFlBlVIkiAZYEjodiYp/5MvZueq/8ACzWg7bfUJ+/s/wDMV0QgnC2cc3U6R5XjcG9wJ3GLVrnhkCVXOehHKYERrzGtbTCLirNiEtm9cw4HernClmMsxRYgiZ000iKx3YL/ADFP3p+416rwz67F+q/Ol41aG5HTMXxbtvcGGul8NetXh7A7tiNdQ0kRpUvZvs8McgxGKvd9ceCFRvq1A8IGXVTvp8Zrf8L+rHv+81R4h9Xd91UcfWyeXiRjcT2X+jBmQOVLNyzMoGgIjlp0q3wwC7bfuLiPdUey0gTuCxWTl84qTh/6Th/2X+dcH+Z2f3R+9ahFpvodrz/QBxHswUYtdYWs2oNsAgsQSwBcRAOxieoFD24ADrbu94Y2ZQCeuoaB8BWt7dfUp+21ZXs99Z72+6ocs3Hkx8LQjcMgcZ+ryT4oJbRFZPFJPXQQBvNa/ifAjdbNYFsMRMFoAPJk8JAPzFLHe2vpU/Zv61/2R99VTv4kvsC8OxV1b358qlpB4oKswuAxGZSZQ75okbGivE+GW7y5QsAey2pYc5HUeRoBf9q76N860fZz9Ht/u/lRjvQ0lWwpwK2tq2lo+02YzoC2ukR/tHPpWT4/2ZvWr7M1wm27SjxqSTqjDqNPIjXSIrT4/wCuwn74fw3qH8pX6Pb/AHv/AEai4pxa/oWDeS+zEcO7QLeYT4BbMsGG4GhkTOYEb+ZFKosf9Sn79v8Aka7XNJ0y6imj/9k="/>
          <p:cNvSpPr>
            <a:spLocks noChangeAspect="1" noChangeArrowheads="1"/>
          </p:cNvSpPr>
          <p:nvPr/>
        </p:nvSpPr>
        <p:spPr bwMode="auto">
          <a:xfrm>
            <a:off x="155575" y="-623888"/>
            <a:ext cx="2057400" cy="1304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2" name="Textfeld 41"/>
          <p:cNvSpPr txBox="1"/>
          <p:nvPr/>
        </p:nvSpPr>
        <p:spPr>
          <a:xfrm>
            <a:off x="8028384" y="2204864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</a:t>
            </a:r>
            <a:endParaRPr lang="de-DE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8028384" y="2996952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</a:t>
            </a:r>
            <a:endParaRPr lang="de-DE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8028384" y="3933056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C</a:t>
            </a:r>
            <a:endParaRPr lang="de-DE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8028384" y="4725144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D</a:t>
            </a:r>
            <a:endParaRPr lang="de-DE" b="1" dirty="0"/>
          </a:p>
        </p:txBody>
      </p:sp>
      <p:sp>
        <p:nvSpPr>
          <p:cNvPr id="46" name="Textfeld 45"/>
          <p:cNvSpPr txBox="1"/>
          <p:nvPr/>
        </p:nvSpPr>
        <p:spPr>
          <a:xfrm>
            <a:off x="5364088" y="5373216"/>
            <a:ext cx="108012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INJURY</a:t>
            </a:r>
            <a:endParaRPr lang="de-DE" b="1" dirty="0"/>
          </a:p>
        </p:txBody>
      </p:sp>
      <p:sp>
        <p:nvSpPr>
          <p:cNvPr id="47" name="Textfeld 46"/>
          <p:cNvSpPr txBox="1"/>
          <p:nvPr/>
        </p:nvSpPr>
        <p:spPr>
          <a:xfrm>
            <a:off x="2915816" y="5373216"/>
            <a:ext cx="1080120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INJURY</a:t>
            </a:r>
            <a:endParaRPr lang="de-DE" b="1" dirty="0"/>
          </a:p>
        </p:txBody>
      </p:sp>
      <p:sp>
        <p:nvSpPr>
          <p:cNvPr id="48" name="Gewitterblitz 47"/>
          <p:cNvSpPr/>
          <p:nvPr/>
        </p:nvSpPr>
        <p:spPr>
          <a:xfrm rot="17190246">
            <a:off x="3876953" y="5116679"/>
            <a:ext cx="576064" cy="48235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Gewitterblitz 48"/>
          <p:cNvSpPr/>
          <p:nvPr/>
        </p:nvSpPr>
        <p:spPr>
          <a:xfrm rot="17190246">
            <a:off x="6397232" y="5116679"/>
            <a:ext cx="576064" cy="482352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6444208" y="2060848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6444208" y="2924944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4067944" y="2924944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4067944" y="4509120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Ellipse 54"/>
          <p:cNvSpPr/>
          <p:nvPr/>
        </p:nvSpPr>
        <p:spPr>
          <a:xfrm>
            <a:off x="6444208" y="4509120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6372200" y="3717032"/>
            <a:ext cx="1440160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  <p:bldP spid="25" grpId="0" animBg="1"/>
      <p:bldP spid="28" grpId="0" animBg="1"/>
      <p:bldP spid="29" grpId="0" animBg="1"/>
      <p:bldP spid="31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RESULTS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647056" y="162880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177800">
              <a:buFont typeface="Arial" pitchFamily="34" charset="0"/>
              <a:buChar char="•"/>
            </a:pPr>
            <a:r>
              <a:rPr lang="de-DE" dirty="0" smtClean="0"/>
              <a:t>Keine signifikanten Unterschiede  der Transaminasenerhöhung</a:t>
            </a:r>
          </a:p>
          <a:p>
            <a:pPr marL="450850" indent="177800"/>
            <a:endParaRPr lang="de-DE" dirty="0" smtClean="0"/>
          </a:p>
          <a:p>
            <a:pPr marL="450850" indent="177800">
              <a:buFont typeface="Arial" pitchFamily="34" charset="0"/>
              <a:buChar char="•"/>
            </a:pPr>
            <a:r>
              <a:rPr lang="de-DE" dirty="0" smtClean="0"/>
              <a:t>Keine Unterschiede in der Nekrose oder Entzündung  in der HE-Färbung</a:t>
            </a:r>
          </a:p>
          <a:p>
            <a:pPr marL="450850" indent="177800"/>
            <a:endParaRPr lang="de-DE" sz="2000" b="1" dirty="0" smtClean="0">
              <a:solidFill>
                <a:srgbClr val="C00000"/>
              </a:solidFill>
            </a:endParaRPr>
          </a:p>
          <a:p>
            <a:pPr marL="450850" indent="177800"/>
            <a:r>
              <a:rPr lang="de-DE" sz="2000" b="1" dirty="0" smtClean="0">
                <a:solidFill>
                  <a:srgbClr val="C00000"/>
                </a:solidFill>
              </a:rPr>
              <a:t>		vergleichbarer Grad der Schädigung</a:t>
            </a:r>
          </a:p>
          <a:p>
            <a:pPr marL="908050" lvl="1" indent="177800"/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47056" y="3789040"/>
            <a:ext cx="84969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177800">
              <a:buFont typeface="Arial" pitchFamily="34" charset="0"/>
              <a:buChar char="•"/>
            </a:pPr>
            <a:r>
              <a:rPr lang="de-DE" dirty="0" smtClean="0"/>
              <a:t>Ähnliche Expression der Cytochrom-P450 Proteine CYP2E1 und CYP3A4, die in den     </a:t>
            </a:r>
          </a:p>
          <a:p>
            <a:pPr marL="450850" indent="177800"/>
            <a:r>
              <a:rPr lang="de-DE" dirty="0" smtClean="0"/>
              <a:t>CCI</a:t>
            </a:r>
            <a:r>
              <a:rPr lang="de-DE" baseline="-25000" dirty="0" smtClean="0"/>
              <a:t>4</a:t>
            </a:r>
            <a:r>
              <a:rPr lang="de-DE" dirty="0" smtClean="0"/>
              <a:t>-Metabolismus involviert sind</a:t>
            </a:r>
            <a:endParaRPr lang="de-DE" baseline="-25000" dirty="0" smtClean="0"/>
          </a:p>
          <a:p>
            <a:pPr marL="450850" indent="177800"/>
            <a:endParaRPr lang="de-DE" baseline="-25000" dirty="0" smtClean="0"/>
          </a:p>
          <a:p>
            <a:pPr marL="450850" indent="177800"/>
            <a:endParaRPr lang="de-DE" baseline="-25000" dirty="0" smtClean="0"/>
          </a:p>
          <a:p>
            <a:pPr marL="450850" indent="177800"/>
            <a:r>
              <a:rPr lang="de-DE" sz="2000" b="1" dirty="0" smtClean="0">
                <a:solidFill>
                  <a:srgbClr val="C00000"/>
                </a:solidFill>
              </a:rPr>
              <a:t>		Schädigung hat keinen erblichen Einfluss auf den CCI</a:t>
            </a:r>
            <a:r>
              <a:rPr lang="de-DE" sz="2000" b="1" baseline="-25000" dirty="0" smtClean="0">
                <a:solidFill>
                  <a:srgbClr val="C00000"/>
                </a:solidFill>
              </a:rPr>
              <a:t>4</a:t>
            </a:r>
            <a:r>
              <a:rPr lang="de-DE" sz="2000" b="1" dirty="0" smtClean="0">
                <a:solidFill>
                  <a:srgbClr val="C00000"/>
                </a:solidFill>
              </a:rPr>
              <a:t>-			Metabolismus </a:t>
            </a:r>
          </a:p>
          <a:p>
            <a:pPr marL="908050" lvl="1" indent="177800"/>
            <a:endParaRPr lang="de-DE" dirty="0"/>
          </a:p>
        </p:txBody>
      </p:sp>
      <p:sp>
        <p:nvSpPr>
          <p:cNvPr id="7" name="Pfeil nach rechts 6"/>
          <p:cNvSpPr/>
          <p:nvPr/>
        </p:nvSpPr>
        <p:spPr>
          <a:xfrm>
            <a:off x="1475656" y="4869160"/>
            <a:ext cx="86409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1475656" y="2924944"/>
            <a:ext cx="864096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RESULTS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652120" y="1052736"/>
            <a:ext cx="3168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F2-Gruppe       Schädigung</a:t>
            </a:r>
          </a:p>
          <a:p>
            <a:endParaRPr lang="de-DE" sz="800" dirty="0" smtClean="0"/>
          </a:p>
          <a:p>
            <a:endParaRPr lang="de-DE" sz="800" dirty="0" smtClean="0"/>
          </a:p>
          <a:p>
            <a:endParaRPr lang="de-DE" sz="800" dirty="0" smtClean="0"/>
          </a:p>
          <a:p>
            <a:r>
              <a:rPr lang="de-DE" dirty="0" smtClean="0"/>
              <a:t>   </a:t>
            </a:r>
          </a:p>
          <a:p>
            <a:r>
              <a:rPr lang="de-DE" dirty="0" smtClean="0"/>
              <a:t>	         </a:t>
            </a:r>
            <a:r>
              <a:rPr lang="de-DE" b="1" dirty="0" smtClean="0"/>
              <a:t>F0 -     F1 –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     	         F0 -     F1 +</a:t>
            </a:r>
          </a:p>
          <a:p>
            <a:endParaRPr lang="de-DE" b="1" dirty="0" smtClean="0"/>
          </a:p>
          <a:p>
            <a:r>
              <a:rPr lang="de-DE" b="1" dirty="0" smtClean="0"/>
              <a:t>    </a:t>
            </a:r>
          </a:p>
          <a:p>
            <a:endParaRPr lang="de-DE" sz="2400" b="1" dirty="0" smtClean="0"/>
          </a:p>
          <a:p>
            <a:r>
              <a:rPr lang="de-DE" b="1" dirty="0" smtClean="0"/>
              <a:t>     	         F0 -     F1 +</a:t>
            </a:r>
          </a:p>
          <a:p>
            <a:endParaRPr lang="de-DE" b="1" dirty="0" smtClean="0"/>
          </a:p>
          <a:p>
            <a:endParaRPr lang="de-DE" sz="2400" b="1" dirty="0" smtClean="0"/>
          </a:p>
          <a:p>
            <a:r>
              <a:rPr lang="de-DE" b="1" dirty="0" smtClean="0"/>
              <a:t>     	       </a:t>
            </a:r>
          </a:p>
          <a:p>
            <a:r>
              <a:rPr lang="de-DE" b="1" dirty="0" smtClean="0"/>
              <a:t>	         F0 +    F1 +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4356348" cy="48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6084168" y="1916832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A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084168" y="3068960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B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6084168" y="4293096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C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084168" y="5445224"/>
            <a:ext cx="360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D</a:t>
            </a:r>
            <a:endParaRPr lang="de-DE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547664" y="10527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Sirius </a:t>
            </a:r>
            <a:r>
              <a:rPr lang="de-DE" dirty="0" err="1" smtClean="0"/>
              <a:t>red</a:t>
            </a:r>
            <a:r>
              <a:rPr lang="de-DE" dirty="0" smtClean="0"/>
              <a:t>-Färbung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211960" y="1052736"/>
            <a:ext cx="135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HE</a:t>
            </a:r>
            <a:endParaRPr lang="de-DE" dirty="0"/>
          </a:p>
        </p:txBody>
      </p:sp>
      <p:sp>
        <p:nvSpPr>
          <p:cNvPr id="21" name="Pfeil nach unten 20"/>
          <p:cNvSpPr/>
          <p:nvPr/>
        </p:nvSpPr>
        <p:spPr>
          <a:xfrm>
            <a:off x="755576" y="1484784"/>
            <a:ext cx="576064" cy="4968552"/>
          </a:xfrm>
          <a:prstGeom prst="downArrow">
            <a:avLst/>
          </a:prstGeom>
          <a:gradFill flip="none" rotWithShape="1">
            <a:gsLst>
              <a:gs pos="100000">
                <a:srgbClr val="C000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 rot="5400000">
            <a:off x="-1364014" y="3532366"/>
            <a:ext cx="38884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</a:rPr>
              <a:t>Abnehmende  </a:t>
            </a:r>
            <a:r>
              <a:rPr lang="de-DE" dirty="0" err="1" smtClean="0">
                <a:latin typeface="+mj-lt"/>
              </a:rPr>
              <a:t>Septenbildung</a:t>
            </a:r>
            <a:endParaRPr lang="de-DE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RESULTS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628801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1. </a:t>
            </a:r>
            <a:r>
              <a:rPr lang="el-GR" sz="2000" b="1" dirty="0" smtClean="0"/>
              <a:t>α</a:t>
            </a:r>
            <a:r>
              <a:rPr lang="de-DE" sz="2000" b="1" dirty="0" smtClean="0"/>
              <a:t>-SMA-Färbung:	</a:t>
            </a:r>
            <a:r>
              <a:rPr lang="de-DE" dirty="0" smtClean="0"/>
              <a:t>Mehr SMA-positive </a:t>
            </a:r>
            <a:r>
              <a:rPr lang="de-DE" dirty="0" err="1" smtClean="0"/>
              <a:t>Myofibroblasten</a:t>
            </a:r>
            <a:r>
              <a:rPr lang="de-DE" dirty="0" smtClean="0"/>
              <a:t> in Gruppe A</a:t>
            </a:r>
          </a:p>
          <a:p>
            <a:r>
              <a:rPr lang="de-DE" dirty="0" smtClean="0"/>
              <a:t>			Reduktion der Sternzellen in geschädigtem Lebergewebe?</a:t>
            </a:r>
          </a:p>
          <a:p>
            <a:r>
              <a:rPr lang="de-DE" dirty="0" smtClean="0"/>
              <a:t>			</a:t>
            </a:r>
            <a:r>
              <a:rPr lang="de-DE" dirty="0" err="1" smtClean="0"/>
              <a:t>Desmin</a:t>
            </a:r>
            <a:r>
              <a:rPr lang="de-DE" dirty="0" smtClean="0"/>
              <a:t>-Färbung zeigte vergleichbare Menge an Sternzellen 			in A-D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321297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2. TNF-</a:t>
            </a:r>
            <a:r>
              <a:rPr lang="el-GR" sz="2000" b="1" dirty="0" smtClean="0"/>
              <a:t>α</a:t>
            </a:r>
            <a:r>
              <a:rPr lang="de-DE" sz="2000" b="1" dirty="0" smtClean="0"/>
              <a:t>-Expression:	</a:t>
            </a:r>
            <a:r>
              <a:rPr lang="de-DE" sz="2000" dirty="0" smtClean="0"/>
              <a:t>Defekt in der Entzündungsantwort?</a:t>
            </a:r>
          </a:p>
          <a:p>
            <a:r>
              <a:rPr lang="de-DE" sz="2000" dirty="0" smtClean="0"/>
              <a:t>			Expression in allen Gruppen gleich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395536" y="4581128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3. </a:t>
            </a:r>
            <a:r>
              <a:rPr lang="de-DE" sz="2000" b="1" dirty="0" err="1" smtClean="0"/>
              <a:t>Kandidatengene</a:t>
            </a:r>
            <a:r>
              <a:rPr lang="de-DE" sz="2000" b="1" dirty="0" smtClean="0"/>
              <a:t>:	</a:t>
            </a:r>
            <a:r>
              <a:rPr lang="de-DE" sz="2000" dirty="0" smtClean="0"/>
              <a:t>Sternzellen haben fettbildenden Phänotyp, abhängig 				von PPAR-</a:t>
            </a:r>
            <a:r>
              <a:rPr lang="el-GR" sz="2000" dirty="0" smtClean="0"/>
              <a:t>γ</a:t>
            </a:r>
            <a:r>
              <a:rPr lang="de-DE" sz="2000" dirty="0" smtClean="0"/>
              <a:t>- und PPAR-</a:t>
            </a:r>
            <a:r>
              <a:rPr lang="el-GR" b="1" dirty="0" smtClean="0"/>
              <a:t> </a:t>
            </a:r>
            <a:r>
              <a:rPr lang="el-GR" dirty="0" smtClean="0"/>
              <a:t>α</a:t>
            </a:r>
            <a:r>
              <a:rPr lang="de-DE" dirty="0" smtClean="0"/>
              <a:t>- Rezeptoren</a:t>
            </a:r>
          </a:p>
          <a:p>
            <a:r>
              <a:rPr lang="de-DE" dirty="0" smtClean="0"/>
              <a:t>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068960"/>
            <a:ext cx="52927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RESULTS  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5436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1331640" y="13407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Gruppe A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788024" y="14127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Gruppe D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668344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PPAR-</a:t>
            </a:r>
            <a:r>
              <a:rPr lang="el-GR" b="1" dirty="0" smtClean="0"/>
              <a:t>γ</a:t>
            </a:r>
            <a:endParaRPr lang="de-DE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7668344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</a:t>
            </a:r>
            <a:r>
              <a:rPr lang="de-DE" b="1" dirty="0" smtClean="0"/>
              <a:t>-</a:t>
            </a:r>
            <a:r>
              <a:rPr lang="de-DE" b="1" dirty="0" err="1" smtClean="0"/>
              <a:t>actin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23528" y="24928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43kDa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23528" y="19168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55kDa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623720" y="328498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D1717"/>
                </a:solidFill>
              </a:rPr>
              <a:t>DNA-</a:t>
            </a:r>
            <a:r>
              <a:rPr lang="de-DE" dirty="0" err="1" smtClean="0">
                <a:solidFill>
                  <a:srgbClr val="9D1717"/>
                </a:solidFill>
              </a:rPr>
              <a:t>Methylierung</a:t>
            </a:r>
            <a:endParaRPr lang="de-DE" dirty="0">
              <a:solidFill>
                <a:srgbClr val="9D1717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364088" y="4149080"/>
            <a:ext cx="864096" cy="36933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PPAR-</a:t>
            </a:r>
            <a:r>
              <a:rPr lang="el-GR" b="1" dirty="0" smtClean="0"/>
              <a:t>γ</a:t>
            </a:r>
            <a:endParaRPr lang="de-DE" b="1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6372200" y="4149080"/>
            <a:ext cx="0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8604448" y="3284984"/>
            <a:ext cx="8384" cy="3684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948264" y="4005064"/>
            <a:ext cx="183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Myofibroblasten</a:t>
            </a:r>
            <a:endParaRPr lang="de-DE" b="1" dirty="0">
              <a:solidFill>
                <a:srgbClr val="C00000"/>
              </a:solidFill>
            </a:endParaRPr>
          </a:p>
        </p:txBody>
      </p:sp>
      <p:cxnSp>
        <p:nvCxnSpPr>
          <p:cNvPr id="26" name="Gerade Verbindung mit Pfeil 25"/>
          <p:cNvCxnSpPr/>
          <p:nvPr/>
        </p:nvCxnSpPr>
        <p:spPr>
          <a:xfrm flipH="1" flipV="1">
            <a:off x="8820472" y="4005064"/>
            <a:ext cx="8384" cy="2964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8820472" y="4437112"/>
            <a:ext cx="0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948264" y="4437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00B050"/>
                </a:solidFill>
              </a:rPr>
              <a:t>Myofibroblasten</a:t>
            </a:r>
            <a:endParaRPr lang="de-DE" b="1" dirty="0">
              <a:solidFill>
                <a:srgbClr val="00B050"/>
              </a:solidFill>
            </a:endParaRPr>
          </a:p>
        </p:txBody>
      </p:sp>
      <p:cxnSp>
        <p:nvCxnSpPr>
          <p:cNvPr id="32" name="Gerade Verbindung mit Pfeil 31"/>
          <p:cNvCxnSpPr/>
          <p:nvPr/>
        </p:nvCxnSpPr>
        <p:spPr>
          <a:xfrm flipV="1">
            <a:off x="6588224" y="4149080"/>
            <a:ext cx="0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6660232" y="5661248"/>
            <a:ext cx="216024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Ruhende Sternzelle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6623720" y="5157192"/>
            <a:ext cx="198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DNA-</a:t>
            </a:r>
            <a:r>
              <a:rPr lang="de-DE" dirty="0" err="1" smtClean="0">
                <a:solidFill>
                  <a:srgbClr val="00B050"/>
                </a:solidFill>
              </a:rPr>
              <a:t>Methylierung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8676456" y="5157192"/>
            <a:ext cx="0" cy="36004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323528" y="1052736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PPAR-</a:t>
            </a:r>
            <a:r>
              <a:rPr lang="el-GR" sz="2800" b="1" dirty="0" smtClean="0"/>
              <a:t>γ</a:t>
            </a:r>
            <a:endParaRPr lang="de-DE" sz="2800" b="1" dirty="0"/>
          </a:p>
        </p:txBody>
      </p:sp>
      <p:sp>
        <p:nvSpPr>
          <p:cNvPr id="44" name="Rechteck 43"/>
          <p:cNvSpPr/>
          <p:nvPr/>
        </p:nvSpPr>
        <p:spPr>
          <a:xfrm>
            <a:off x="0" y="2420888"/>
            <a:ext cx="85324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588224" y="2780928"/>
            <a:ext cx="2304256" cy="36933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Transdifferenzierung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5" grpId="0"/>
      <p:bldP spid="30" grpId="0"/>
      <p:bldP spid="37" grpId="0" animBg="1"/>
      <p:bldP spid="38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436910"/>
          </a:xfrm>
        </p:spPr>
        <p:txBody>
          <a:bodyPr>
            <a:normAutofit/>
          </a:bodyPr>
          <a:lstStyle/>
          <a:p>
            <a:pPr algn="l"/>
            <a:r>
              <a:rPr lang="de-DE" sz="1800" dirty="0" smtClean="0"/>
              <a:t>RESULTS</a:t>
            </a:r>
            <a:endParaRPr lang="de-DE" sz="1800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1043608" y="1340768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TGF-</a:t>
            </a:r>
            <a:r>
              <a:rPr lang="el-GR" sz="2800" b="1" dirty="0" smtClean="0"/>
              <a:t>β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4067944" y="1556792"/>
            <a:ext cx="72008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A</a:t>
            </a:r>
            <a:endParaRPr lang="de-DE" sz="4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4067944" y="2564904"/>
            <a:ext cx="72008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B</a:t>
            </a:r>
            <a:endParaRPr lang="de-DE" sz="4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067944" y="3645024"/>
            <a:ext cx="72008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C</a:t>
            </a:r>
            <a:endParaRPr lang="de-DE" sz="4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067944" y="4725144"/>
            <a:ext cx="72008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D</a:t>
            </a:r>
            <a:endParaRPr lang="de-DE" sz="4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804248" y="1412776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PPAR-</a:t>
            </a:r>
            <a:r>
              <a:rPr lang="el-GR" sz="2800" b="1" dirty="0" smtClean="0"/>
              <a:t>γ</a:t>
            </a:r>
            <a:endParaRPr lang="de-DE" sz="2800" b="1" dirty="0"/>
          </a:p>
        </p:txBody>
      </p:sp>
      <p:sp>
        <p:nvSpPr>
          <p:cNvPr id="16" name="Pfeil nach oben 15"/>
          <p:cNvSpPr/>
          <p:nvPr/>
        </p:nvSpPr>
        <p:spPr>
          <a:xfrm>
            <a:off x="2843808" y="1700808"/>
            <a:ext cx="360040" cy="3816424"/>
          </a:xfrm>
          <a:prstGeom prst="upArrow">
            <a:avLst/>
          </a:prstGeom>
          <a:gradFill>
            <a:gsLst>
              <a:gs pos="0">
                <a:schemeClr val="bg1"/>
              </a:gs>
              <a:gs pos="50000">
                <a:srgbClr val="9CB86E"/>
              </a:gs>
              <a:gs pos="100000">
                <a:srgbClr val="156B13"/>
              </a:gs>
            </a:gsLst>
            <a:lin ang="15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oben 16"/>
          <p:cNvSpPr/>
          <p:nvPr/>
        </p:nvSpPr>
        <p:spPr>
          <a:xfrm rot="10800000">
            <a:off x="5652120" y="1700808"/>
            <a:ext cx="360040" cy="3816424"/>
          </a:xfrm>
          <a:prstGeom prst="up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26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39552" y="1988840"/>
            <a:ext cx="2016224" cy="830997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PRO-</a:t>
            </a:r>
            <a:r>
              <a:rPr lang="de-DE" sz="2400" dirty="0" err="1" smtClean="0"/>
              <a:t>Fibrogenese</a:t>
            </a:r>
            <a:endParaRPr lang="de-DE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6444208" y="1988840"/>
            <a:ext cx="2016224" cy="830997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ANTI-</a:t>
            </a:r>
            <a:r>
              <a:rPr lang="de-DE" sz="2400" dirty="0" err="1" smtClean="0"/>
              <a:t>Fibrogenese</a:t>
            </a:r>
            <a:endParaRPr lang="de-DE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251520" y="5661248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de-DE" sz="2400" b="1" dirty="0" smtClean="0"/>
              <a:t>Keine globale Auswirkung auf die </a:t>
            </a:r>
            <a:r>
              <a:rPr lang="de-DE" sz="2400" b="1" dirty="0" err="1" smtClean="0"/>
              <a:t>Fibrogenese</a:t>
            </a:r>
            <a:r>
              <a:rPr lang="de-DE" sz="2400" b="1" dirty="0" smtClean="0"/>
              <a:t> – leberspezifisch? </a:t>
            </a:r>
          </a:p>
          <a:p>
            <a:pPr algn="ctr">
              <a:buFont typeface="Wingdings" pitchFamily="2" charset="2"/>
              <a:buChar char="v"/>
            </a:pPr>
            <a:r>
              <a:rPr lang="de-DE" sz="2400" b="1" dirty="0" smtClean="0"/>
              <a:t>DNA-</a:t>
            </a:r>
            <a:r>
              <a:rPr lang="de-DE" sz="2400" b="1" dirty="0" err="1" smtClean="0"/>
              <a:t>Methylierung</a:t>
            </a:r>
            <a:r>
              <a:rPr lang="de-DE" sz="2400" b="1" dirty="0" smtClean="0"/>
              <a:t> während Spermatogenese gelöscht</a:t>
            </a:r>
            <a:endParaRPr lang="de-DE" sz="24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5593732" y="4329567"/>
            <a:ext cx="2916901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HYPOMETHYLIERUNG</a:t>
            </a:r>
            <a:endParaRPr lang="de-DE" sz="20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607726" y="4337700"/>
            <a:ext cx="2678575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HYERMETHYLIERUNG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226</Words>
  <Application>Microsoft Macintosh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Larissa-Design</vt:lpstr>
      <vt:lpstr>Multigenerational epigenetic adaptation of the hepatic wound-healing response</vt:lpstr>
      <vt:lpstr>LEBERFIBROSE - Pathogenese</vt:lpstr>
      <vt:lpstr>LEBERFIBROSE - Pathogenese</vt:lpstr>
      <vt:lpstr>MATERIAL UND METHODEN</vt:lpstr>
      <vt:lpstr>RESULTS</vt:lpstr>
      <vt:lpstr>RESULTS</vt:lpstr>
      <vt:lpstr>RESULTS</vt:lpstr>
      <vt:lpstr>RESULTS  </vt:lpstr>
      <vt:lpstr>RESULTS</vt:lpstr>
      <vt:lpstr>RESULTS</vt:lpstr>
      <vt:lpstr>RESULTS</vt:lpstr>
      <vt:lpstr>PowerPoint Presentation</vt:lpstr>
    </vt:vector>
  </TitlesOfParts>
  <Company>Jedrysiak Enterprises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Multigenerational epigenetic adaptation of the hepatic wound-healing response</dc:title>
  <dc:creator>Chef Manu</dc:creator>
  <cp:lastModifiedBy>Laurence Zulianello</cp:lastModifiedBy>
  <cp:revision>59</cp:revision>
  <dcterms:created xsi:type="dcterms:W3CDTF">2012-10-09T20:03:29Z</dcterms:created>
  <dcterms:modified xsi:type="dcterms:W3CDTF">2015-01-18T21:05:41Z</dcterms:modified>
</cp:coreProperties>
</file>