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3" r:id="rId3"/>
    <p:sldId id="259" r:id="rId4"/>
    <p:sldId id="265" r:id="rId5"/>
    <p:sldId id="257" r:id="rId6"/>
    <p:sldId id="270" r:id="rId7"/>
    <p:sldId id="267" r:id="rId8"/>
    <p:sldId id="266" r:id="rId9"/>
    <p:sldId id="268" r:id="rId10"/>
    <p:sldId id="269" r:id="rId11"/>
    <p:sldId id="271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121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50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Blatt1!$A$11:$A$15</c:f>
              <c:strCache>
                <c:ptCount val="5"/>
                <c:pt idx="0">
                  <c:v>Cardiovasc.</c:v>
                </c:pt>
                <c:pt idx="1">
                  <c:v>Cirrhosis</c:v>
                </c:pt>
                <c:pt idx="2">
                  <c:v>Transplant.</c:v>
                </c:pt>
                <c:pt idx="3">
                  <c:v>Non-liver cancer</c:v>
                </c:pt>
                <c:pt idx="4">
                  <c:v>Other</c:v>
                </c:pt>
              </c:strCache>
            </c:strRef>
          </c:cat>
          <c:val>
            <c:numRef>
              <c:f>Blatt1!$B$11:$B$15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5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50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Blatt1!$A$1:$A$7</c:f>
              <c:strCache>
                <c:ptCount val="7"/>
                <c:pt idx="0">
                  <c:v>Ascites</c:v>
                </c:pt>
                <c:pt idx="1">
                  <c:v>Varices</c:v>
                </c:pt>
                <c:pt idx="2">
                  <c:v>Portosys. Enzephalopathy</c:v>
                </c:pt>
                <c:pt idx="3">
                  <c:v>SBP</c:v>
                </c:pt>
                <c:pt idx="4">
                  <c:v>HCC</c:v>
                </c:pt>
                <c:pt idx="5">
                  <c:v>Hepatopulm syndrome</c:v>
                </c:pt>
                <c:pt idx="6">
                  <c:v>Hepatorenal syndrome</c:v>
                </c:pt>
              </c:strCache>
            </c:strRef>
          </c:cat>
          <c:val>
            <c:numRef>
              <c:f>Blatt1!$B$1:$B$7</c:f>
              <c:numCache>
                <c:formatCode>General</c:formatCode>
                <c:ptCount val="7"/>
                <c:pt idx="0">
                  <c:v>17</c:v>
                </c:pt>
                <c:pt idx="1">
                  <c:v>20</c:v>
                </c:pt>
                <c:pt idx="2">
                  <c:v>15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0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61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1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94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7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0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3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0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4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30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94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9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F1A4B-9757-5D4F-B8FB-C5ADE6DAD170}" type="datetimeFigureOut">
              <a:rPr lang="de-DE" smtClean="0"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A37F-F1EF-134B-920C-D288D9CBF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6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862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Simple </a:t>
            </a:r>
            <a:r>
              <a:rPr lang="de-DE" b="1" dirty="0" err="1" smtClean="0"/>
              <a:t>Noninvasive</a:t>
            </a:r>
            <a:r>
              <a:rPr lang="de-DE" b="1" dirty="0" smtClean="0"/>
              <a:t> Systems </a:t>
            </a:r>
            <a:br>
              <a:rPr lang="de-DE" b="1" dirty="0" smtClean="0"/>
            </a:br>
            <a:r>
              <a:rPr lang="de-DE" b="1" dirty="0" err="1" smtClean="0"/>
              <a:t>Predict</a:t>
            </a:r>
            <a:r>
              <a:rPr lang="de-DE" b="1" dirty="0" smtClean="0"/>
              <a:t> </a:t>
            </a:r>
            <a:r>
              <a:rPr lang="de-DE" b="1" dirty="0" err="1" smtClean="0"/>
              <a:t>long</a:t>
            </a:r>
            <a:r>
              <a:rPr lang="de-DE" b="1" dirty="0" smtClean="0"/>
              <a:t>-term </a:t>
            </a:r>
            <a:r>
              <a:rPr lang="de-DE" b="1" dirty="0" err="1" smtClean="0"/>
              <a:t>Outcome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Patients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NAFLD</a:t>
            </a:r>
            <a:endParaRPr lang="de-DE" b="1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71600" y="1952038"/>
            <a:ext cx="6400800" cy="1752600"/>
          </a:xfrm>
        </p:spPr>
        <p:txBody>
          <a:bodyPr>
            <a:norm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</a:rPr>
              <a:t>Angulo</a:t>
            </a:r>
            <a:r>
              <a:rPr lang="de-DE" sz="2000" dirty="0" smtClean="0">
                <a:solidFill>
                  <a:srgbClr val="000000"/>
                </a:solidFill>
              </a:rPr>
              <a:t> P, </a:t>
            </a:r>
            <a:r>
              <a:rPr lang="de-DE" sz="2000" dirty="0" err="1" smtClean="0">
                <a:solidFill>
                  <a:srgbClr val="000000"/>
                </a:solidFill>
              </a:rPr>
              <a:t>Bugianesi</a:t>
            </a:r>
            <a:r>
              <a:rPr lang="de-DE" sz="2000" dirty="0" smtClean="0">
                <a:solidFill>
                  <a:srgbClr val="000000"/>
                </a:solidFill>
              </a:rPr>
              <a:t> E, </a:t>
            </a:r>
            <a:r>
              <a:rPr lang="de-DE" sz="2000" dirty="0" err="1" smtClean="0">
                <a:solidFill>
                  <a:srgbClr val="000000"/>
                </a:solidFill>
              </a:rPr>
              <a:t>Bjornsson</a:t>
            </a:r>
            <a:r>
              <a:rPr lang="de-DE" sz="2000" dirty="0" smtClean="0">
                <a:solidFill>
                  <a:srgbClr val="000000"/>
                </a:solidFill>
              </a:rPr>
              <a:t> ES, </a:t>
            </a:r>
            <a:r>
              <a:rPr lang="de-DE" sz="2000" dirty="0" err="1" smtClean="0">
                <a:solidFill>
                  <a:srgbClr val="000000"/>
                </a:solidFill>
              </a:rPr>
              <a:t>Charatcharoenwitthaya</a:t>
            </a:r>
            <a:r>
              <a:rPr lang="de-DE" sz="2000" dirty="0" smtClean="0">
                <a:solidFill>
                  <a:srgbClr val="000000"/>
                </a:solidFill>
              </a:rPr>
              <a:t> P, Mills PR, </a:t>
            </a:r>
            <a:r>
              <a:rPr lang="de-DE" sz="2000" dirty="0" err="1" smtClean="0">
                <a:solidFill>
                  <a:srgbClr val="000000"/>
                </a:solidFill>
              </a:rPr>
              <a:t>Barrera</a:t>
            </a:r>
            <a:r>
              <a:rPr lang="de-DE" sz="2000" dirty="0" smtClean="0">
                <a:solidFill>
                  <a:srgbClr val="000000"/>
                </a:solidFill>
              </a:rPr>
              <a:t> F, </a:t>
            </a:r>
            <a:r>
              <a:rPr lang="de-DE" sz="2000" dirty="0" err="1" smtClean="0">
                <a:solidFill>
                  <a:srgbClr val="000000"/>
                </a:solidFill>
              </a:rPr>
              <a:t>Haflidadottir</a:t>
            </a:r>
            <a:r>
              <a:rPr lang="de-DE" sz="2000" dirty="0" smtClean="0">
                <a:solidFill>
                  <a:srgbClr val="000000"/>
                </a:solidFill>
              </a:rPr>
              <a:t> S, Day CP, George J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3" y="2828338"/>
            <a:ext cx="2552890" cy="372296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62" y="6234122"/>
            <a:ext cx="3189307" cy="6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600692" y="4767106"/>
            <a:ext cx="1991513" cy="2005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Death/</a:t>
            </a:r>
          </a:p>
          <a:p>
            <a:pPr algn="ctr"/>
            <a:r>
              <a:rPr lang="de-DE" sz="2800" b="1" dirty="0" err="1" smtClean="0"/>
              <a:t>Tx</a:t>
            </a:r>
            <a:endParaRPr lang="de-DE" sz="2800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-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/>
          </a:p>
        </p:txBody>
      </p:sp>
      <p:sp>
        <p:nvSpPr>
          <p:cNvPr id="6" name="Minus 5"/>
          <p:cNvSpPr/>
          <p:nvPr/>
        </p:nvSpPr>
        <p:spPr>
          <a:xfrm>
            <a:off x="303057" y="932982"/>
            <a:ext cx="8383744" cy="1637111"/>
          </a:xfrm>
          <a:prstGeom prst="mathMinus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Low                                intermediate                                    high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486419" y="2518278"/>
            <a:ext cx="684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800000"/>
                </a:solidFill>
              </a:rPr>
              <a:t>4% (5/125)              16,7% (20/120)         21,3% (16/75)                                    </a:t>
            </a:r>
            <a:endParaRPr lang="de-DE" sz="2400" dirty="0">
              <a:solidFill>
                <a:srgbClr val="80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452537" y="1951017"/>
            <a:ext cx="0" cy="57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04821" y="2161930"/>
            <a:ext cx="2334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NAFLD </a:t>
            </a:r>
            <a:r>
              <a:rPr lang="de-DE" sz="20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fibrosis</a:t>
            </a:r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score</a:t>
            </a:r>
            <a:endParaRPr lang="de-DE" sz="20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596449" y="1977020"/>
            <a:ext cx="0" cy="57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7179643" y="1951017"/>
            <a:ext cx="0" cy="57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4821" y="3144177"/>
            <a:ext cx="1446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BARD-Score </a:t>
            </a:r>
            <a:endParaRPr lang="de-DE" sz="2000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86419" y="3144177"/>
            <a:ext cx="5942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</a:rPr>
              <a:t>4,2%      </a:t>
            </a:r>
            <a:r>
              <a:rPr lang="de-DE" sz="2400" dirty="0" smtClean="0">
                <a:solidFill>
                  <a:srgbClr val="7F7F7F"/>
                </a:solidFill>
              </a:rPr>
              <a:t>                   16,9%                   </a:t>
            </a:r>
            <a:r>
              <a:rPr lang="de-DE" sz="2400" dirty="0" smtClean="0">
                <a:solidFill>
                  <a:srgbClr val="008000"/>
                </a:solidFill>
              </a:rPr>
              <a:t>       19,5%</a:t>
            </a:r>
            <a:endParaRPr lang="de-DE" sz="2400" dirty="0">
              <a:solidFill>
                <a:srgbClr val="008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4821" y="3852228"/>
            <a:ext cx="134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Arial Narrow"/>
                <a:cs typeface="Arial Narrow"/>
              </a:rPr>
              <a:t>APRI-Score</a:t>
            </a:r>
            <a:endParaRPr lang="de-DE" sz="2000" b="1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486419" y="3852228"/>
            <a:ext cx="575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7F7F7F"/>
                </a:solidFill>
              </a:rPr>
              <a:t>9,7%                          10%                              </a:t>
            </a:r>
            <a:r>
              <a:rPr lang="de-DE" sz="2400" dirty="0" smtClean="0">
                <a:solidFill>
                  <a:srgbClr val="3366FF"/>
                </a:solidFill>
              </a:rPr>
              <a:t>25%</a:t>
            </a:r>
            <a:endParaRPr lang="de-DE" sz="2400" dirty="0">
              <a:solidFill>
                <a:srgbClr val="3366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4821" y="4552482"/>
            <a:ext cx="135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FIB-4 Score</a:t>
            </a:r>
            <a:endParaRPr lang="de-DE" sz="20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486419" y="4549013"/>
            <a:ext cx="605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6600"/>
                </a:solidFill>
              </a:rPr>
              <a:t>5,4%                          12%                               22,8%</a:t>
            </a:r>
            <a:endParaRPr lang="de-DE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12931"/>
            <a:ext cx="6324600" cy="5600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Cumulative</a:t>
            </a:r>
            <a:r>
              <a:rPr lang="de-DE" sz="3600" dirty="0" smtClean="0"/>
              <a:t> </a:t>
            </a:r>
            <a:r>
              <a:rPr lang="de-DE" sz="3600" dirty="0" err="1" smtClean="0"/>
              <a:t>probability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800" dirty="0" smtClean="0"/>
              <a:t>Kaplan-Meier </a:t>
            </a:r>
            <a:r>
              <a:rPr lang="de-DE" sz="2800" dirty="0" err="1" smtClean="0"/>
              <a:t>analysis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536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52760"/>
            <a:ext cx="6324600" cy="55499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9760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Cumulative</a:t>
            </a:r>
            <a:r>
              <a:rPr lang="de-DE" sz="3600" dirty="0" smtClean="0"/>
              <a:t> </a:t>
            </a:r>
            <a:r>
              <a:rPr lang="de-DE" sz="3600" dirty="0" err="1" smtClean="0"/>
              <a:t>probability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800" dirty="0" smtClean="0"/>
              <a:t>Kaplan-Meier </a:t>
            </a:r>
            <a:r>
              <a:rPr lang="de-DE" sz="2800" dirty="0" err="1" smtClean="0"/>
              <a:t>analysis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511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8744" y="87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Adjusted</a:t>
            </a:r>
            <a:r>
              <a:rPr lang="de-DE" dirty="0" smtClean="0"/>
              <a:t> </a:t>
            </a:r>
            <a:r>
              <a:rPr lang="de-DE" dirty="0" err="1" smtClean="0"/>
              <a:t>Hazard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Cox proportional </a:t>
            </a:r>
            <a:r>
              <a:rPr lang="de-DE" sz="2800" dirty="0" err="1" smtClean="0"/>
              <a:t>harzard</a:t>
            </a:r>
            <a:r>
              <a:rPr lang="de-DE" sz="2800" dirty="0" smtClean="0"/>
              <a:t> </a:t>
            </a:r>
            <a:r>
              <a:rPr lang="de-DE" sz="2800" dirty="0" err="1" smtClean="0"/>
              <a:t>regression</a:t>
            </a:r>
            <a:r>
              <a:rPr lang="de-DE" sz="2800" dirty="0" smtClean="0"/>
              <a:t> </a:t>
            </a:r>
            <a:r>
              <a:rPr lang="de-DE" sz="2800" dirty="0" err="1" smtClean="0"/>
              <a:t>analysis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434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Adjustment</a:t>
            </a:r>
            <a:r>
              <a:rPr lang="de-DE" sz="2400" i="1" dirty="0"/>
              <a:t> </a:t>
            </a:r>
            <a:r>
              <a:rPr lang="de-DE" sz="2400" i="1" dirty="0" err="1" smtClean="0"/>
              <a:t>by</a:t>
            </a:r>
            <a:r>
              <a:rPr lang="de-DE" sz="2400" i="1" dirty="0" smtClean="0"/>
              <a:t> </a:t>
            </a:r>
          </a:p>
          <a:p>
            <a:pPr marL="0" indent="0">
              <a:buNone/>
            </a:pPr>
            <a:r>
              <a:rPr lang="de-DE" sz="2400" i="1" dirty="0" err="1" smtClean="0"/>
              <a:t>sex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hypertension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race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statin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use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fibrosis</a:t>
            </a:r>
            <a:r>
              <a:rPr lang="de-DE" sz="2400" i="1" dirty="0" smtClean="0"/>
              <a:t>, (</a:t>
            </a:r>
            <a:r>
              <a:rPr lang="de-DE" sz="2400" i="1" dirty="0" err="1" smtClean="0"/>
              <a:t>age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diabet</a:t>
            </a:r>
            <a:r>
              <a:rPr lang="de-DE" sz="2400" dirty="0" err="1" smtClean="0"/>
              <a:t>es</a:t>
            </a:r>
            <a:r>
              <a:rPr lang="de-DE" sz="2400" dirty="0" smtClean="0"/>
              <a:t>, BMI)</a:t>
            </a:r>
            <a:endParaRPr lang="de-DE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4" y="2639062"/>
            <a:ext cx="8972478" cy="311694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527" y="1075764"/>
            <a:ext cx="1065071" cy="7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e-DE" dirty="0" err="1" smtClean="0"/>
              <a:t>Adjusted</a:t>
            </a:r>
            <a:r>
              <a:rPr lang="de-DE" dirty="0" smtClean="0"/>
              <a:t> </a:t>
            </a:r>
            <a:r>
              <a:rPr lang="de-DE" dirty="0" err="1" smtClean="0"/>
              <a:t>Hazard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99" y="1229419"/>
            <a:ext cx="1083202" cy="8133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1" y="2225733"/>
            <a:ext cx="1664193" cy="14684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Risk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Liver</a:t>
            </a:r>
            <a:r>
              <a:rPr lang="de-DE" sz="2000" b="1" dirty="0" smtClean="0"/>
              <a:t>- </a:t>
            </a:r>
            <a:r>
              <a:rPr lang="de-DE" sz="2000" b="1" dirty="0" err="1" smtClean="0"/>
              <a:t>events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448713" y="2326746"/>
            <a:ext cx="1224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 Narrow"/>
                <a:cs typeface="Arial Narrow"/>
              </a:rPr>
              <a:t>NAFLD FS 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</a:p>
          <a:p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7,7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34,2</a:t>
            </a:r>
            <a:endParaRPr lang="de-DE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Minus 7"/>
          <p:cNvSpPr/>
          <p:nvPr/>
        </p:nvSpPr>
        <p:spPr>
          <a:xfrm>
            <a:off x="303057" y="817540"/>
            <a:ext cx="8383744" cy="1637111"/>
          </a:xfrm>
          <a:prstGeom prst="mathMinus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Low                                intermediate                                    high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957651" y="2339810"/>
            <a:ext cx="9387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 Narrow"/>
                <a:cs typeface="Arial Narrow"/>
              </a:rPr>
              <a:t>BARD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6,2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6,6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58092" y="2341310"/>
            <a:ext cx="1055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 Narrow"/>
                <a:cs typeface="Arial Narrow"/>
              </a:rPr>
              <a:t>APRI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8,8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20,9</a:t>
            </a:r>
            <a:endParaRPr lang="de-DE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2982" y="2357708"/>
            <a:ext cx="1055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 Narrow"/>
                <a:cs typeface="Arial Narrow"/>
              </a:rPr>
              <a:t>FIB-4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0,92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14,6</a:t>
            </a:r>
            <a:endParaRPr lang="de-DE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1" y="3957369"/>
            <a:ext cx="1630731" cy="146842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Risk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Death/</a:t>
            </a:r>
          </a:p>
          <a:p>
            <a:pPr algn="ctr"/>
            <a:r>
              <a:rPr lang="de-DE" sz="2000" b="1" dirty="0" err="1" smtClean="0"/>
              <a:t>Tx</a:t>
            </a:r>
            <a:endParaRPr lang="de-DE" sz="2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601113" y="4181922"/>
            <a:ext cx="938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4,2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9,8</a:t>
            </a:r>
            <a:endParaRPr lang="de-DE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7651" y="4181922"/>
            <a:ext cx="938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1,8</a:t>
            </a:r>
          </a:p>
          <a:p>
            <a:r>
              <a:rPr lang="de-DE" sz="2000" b="1" dirty="0">
                <a:solidFill>
                  <a:srgbClr val="7F7F7F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1,6</a:t>
            </a:r>
            <a:endParaRPr lang="de-DE" sz="2000" b="1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75061" y="4181922"/>
            <a:ext cx="938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1,1</a:t>
            </a:r>
          </a:p>
          <a:p>
            <a:r>
              <a:rPr lang="de-DE" sz="2000" b="1" dirty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3,2</a:t>
            </a:r>
            <a:endParaRPr lang="de-DE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77021" y="4181922"/>
            <a:ext cx="938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1</a:t>
            </a:r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2,3</a:t>
            </a:r>
          </a:p>
          <a:p>
            <a:r>
              <a:rPr lang="de-DE" sz="2000" b="1" dirty="0">
                <a:solidFill>
                  <a:srgbClr val="7F7F7F"/>
                </a:solidFill>
                <a:latin typeface="Arial Narrow"/>
                <a:cs typeface="Arial Narrow"/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6,9</a:t>
            </a:r>
            <a:endParaRPr lang="de-DE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270392" y="5715463"/>
            <a:ext cx="4356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i="1" dirty="0" smtClean="0"/>
              <a:t>- </a:t>
            </a:r>
            <a:r>
              <a:rPr lang="de-DE" sz="1800" i="1" dirty="0" err="1" smtClean="0"/>
              <a:t>Confidence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intervals</a:t>
            </a:r>
            <a:r>
              <a:rPr lang="de-DE" sz="1800" i="1" dirty="0" smtClean="0"/>
              <a:t> not </a:t>
            </a:r>
            <a:r>
              <a:rPr lang="de-DE" sz="1800" i="1" dirty="0" err="1" smtClean="0"/>
              <a:t>shown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23492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64" y="251388"/>
            <a:ext cx="8229600" cy="1143000"/>
          </a:xfrm>
        </p:spPr>
        <p:txBody>
          <a:bodyPr/>
          <a:lstStyle/>
          <a:p>
            <a:r>
              <a:rPr lang="de-DE" dirty="0" smtClean="0"/>
              <a:t>Study design </a:t>
            </a:r>
            <a:r>
              <a:rPr lang="de-DE" dirty="0" err="1" smtClean="0"/>
              <a:t>evaluation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56181" y="1598637"/>
            <a:ext cx="3670138" cy="4525963"/>
          </a:xfrm>
        </p:spPr>
        <p:txBody>
          <a:bodyPr/>
          <a:lstStyle/>
          <a:p>
            <a:r>
              <a:rPr lang="de-DE" dirty="0" smtClean="0"/>
              <a:t>Large </a:t>
            </a:r>
            <a:r>
              <a:rPr lang="de-DE" dirty="0" err="1" smtClean="0"/>
              <a:t>population</a:t>
            </a:r>
            <a:endParaRPr lang="de-DE" dirty="0" smtClean="0"/>
          </a:p>
          <a:p>
            <a:r>
              <a:rPr lang="de-DE" dirty="0" smtClean="0"/>
              <a:t>Long </a:t>
            </a:r>
            <a:r>
              <a:rPr lang="de-DE" dirty="0" err="1" smtClean="0"/>
              <a:t>follow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endParaRPr lang="de-DE" dirty="0" smtClean="0"/>
          </a:p>
          <a:p>
            <a:r>
              <a:rPr lang="de-DE" dirty="0" smtClean="0"/>
              <a:t>Diagnosis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biopsy</a:t>
            </a:r>
            <a:endParaRPr lang="de-DE" dirty="0" smtClean="0"/>
          </a:p>
          <a:p>
            <a:r>
              <a:rPr lang="de-DE" dirty="0" err="1" smtClean="0"/>
              <a:t>Adjustment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4625">
            <a:off x="4005236" y="1027359"/>
            <a:ext cx="525052" cy="907497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5012436" y="1598637"/>
            <a:ext cx="3670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 smtClean="0"/>
              <a:t>Selection</a:t>
            </a:r>
            <a:r>
              <a:rPr lang="de-DE" sz="2800" dirty="0" smtClean="0"/>
              <a:t> </a:t>
            </a:r>
            <a:r>
              <a:rPr lang="de-DE" sz="2800" dirty="0" err="1" smtClean="0"/>
              <a:t>bias</a:t>
            </a:r>
            <a:endParaRPr lang="de-DE" sz="2800" dirty="0" smtClean="0"/>
          </a:p>
          <a:p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standardized</a:t>
            </a:r>
            <a:r>
              <a:rPr lang="de-DE" sz="2800" dirty="0" smtClean="0"/>
              <a:t> </a:t>
            </a:r>
            <a:r>
              <a:rPr lang="de-DE" sz="2800" dirty="0" err="1" smtClean="0"/>
              <a:t>monitoring</a:t>
            </a:r>
            <a:endParaRPr lang="de-DE" sz="2800" dirty="0" smtClean="0"/>
          </a:p>
          <a:p>
            <a:r>
              <a:rPr lang="de-DE" sz="2800" dirty="0" err="1" smtClean="0"/>
              <a:t>No</a:t>
            </a:r>
            <a:r>
              <a:rPr lang="de-DE" sz="2800" dirty="0" smtClean="0"/>
              <a:t>  </a:t>
            </a:r>
            <a:r>
              <a:rPr lang="de-DE" sz="2800" dirty="0" err="1" smtClean="0"/>
              <a:t>standardized</a:t>
            </a:r>
            <a:r>
              <a:rPr lang="de-DE" sz="2800" dirty="0" smtClean="0"/>
              <a:t> </a:t>
            </a:r>
            <a:r>
              <a:rPr lang="de-DE" sz="2800" dirty="0" err="1" smtClean="0"/>
              <a:t>treatment</a:t>
            </a:r>
            <a:endParaRPr lang="de-DE" sz="2800" dirty="0" smtClean="0"/>
          </a:p>
          <a:p>
            <a:r>
              <a:rPr lang="de-DE" sz="2800" dirty="0" smtClean="0"/>
              <a:t>Large CI</a:t>
            </a:r>
          </a:p>
          <a:p>
            <a:r>
              <a:rPr lang="de-DE" sz="2800" dirty="0" err="1" smtClean="0"/>
              <a:t>Likeliness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developping</a:t>
            </a:r>
            <a:r>
              <a:rPr lang="de-DE" sz="2800" dirty="0" smtClean="0"/>
              <a:t> </a:t>
            </a:r>
            <a:r>
              <a:rPr lang="de-DE" sz="2800" dirty="0" err="1" smtClean="0"/>
              <a:t>cirrhosis</a:t>
            </a:r>
            <a:r>
              <a:rPr lang="de-DE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48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NAFLD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3593" y="1600200"/>
            <a:ext cx="5632787" cy="4525963"/>
          </a:xfrm>
        </p:spPr>
        <p:txBody>
          <a:bodyPr/>
          <a:lstStyle/>
          <a:p>
            <a:r>
              <a:rPr lang="de-DE" dirty="0" err="1" smtClean="0"/>
              <a:t>Prevalence</a:t>
            </a:r>
            <a:r>
              <a:rPr lang="de-DE" dirty="0" smtClean="0"/>
              <a:t> 20-30% in Europe</a:t>
            </a:r>
          </a:p>
          <a:p>
            <a:r>
              <a:rPr lang="de-DE" dirty="0" smtClean="0"/>
              <a:t>2nd - 4th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indication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transplantation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US</a:t>
            </a:r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49" y="1600200"/>
            <a:ext cx="1851801" cy="106353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813" y="3693106"/>
            <a:ext cx="3695398" cy="27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Predictive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NAFLD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417638"/>
            <a:ext cx="8509000" cy="2108200"/>
          </a:xfrm>
          <a:prstGeom prst="rect">
            <a:avLst/>
          </a:prstGeom>
        </p:spPr>
      </p:pic>
      <p:grpSp>
        <p:nvGrpSpPr>
          <p:cNvPr id="6" name="Gruppierung 5"/>
          <p:cNvGrpSpPr/>
          <p:nvPr/>
        </p:nvGrpSpPr>
        <p:grpSpPr>
          <a:xfrm>
            <a:off x="578574" y="4200790"/>
            <a:ext cx="1851801" cy="1543580"/>
            <a:chOff x="572649" y="3429000"/>
            <a:chExt cx="1851801" cy="1543580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649" y="3909047"/>
              <a:ext cx="1851801" cy="1063533"/>
            </a:xfrm>
            <a:prstGeom prst="rect">
              <a:avLst/>
            </a:prstGeom>
          </p:spPr>
        </p:pic>
        <p:sp>
          <p:nvSpPr>
            <p:cNvPr id="5" name="Interaktive Schaltfläche: Hilfe 4">
              <a:hlinkClick r:id="" action="ppaction://noaction" highlightClick="1"/>
            </p:cNvPr>
            <p:cNvSpPr/>
            <p:nvPr/>
          </p:nvSpPr>
          <p:spPr>
            <a:xfrm>
              <a:off x="2051720" y="3429000"/>
              <a:ext cx="346350" cy="383209"/>
            </a:xfrm>
            <a:prstGeom prst="actionButtonHelp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3334871"/>
            <a:ext cx="8229600" cy="279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 smtClean="0">
                <a:sym typeface="Wingdings" panose="05000000000000000000" pitchFamily="2" charset="2"/>
              </a:rPr>
              <a:t> &lt;</a:t>
            </a:r>
            <a:r>
              <a:rPr lang="de-DE" sz="1600" b="1" dirty="0" smtClean="0"/>
              <a:t>1% </a:t>
            </a:r>
            <a:r>
              <a:rPr lang="de-DE" sz="1600" b="1" dirty="0" err="1" smtClean="0"/>
              <a:t>progression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cirrhosis</a:t>
            </a:r>
            <a:r>
              <a:rPr lang="de-DE" sz="1400" dirty="0" smtClean="0"/>
              <a:t>	</a:t>
            </a:r>
            <a:r>
              <a:rPr lang="de-DE" sz="1400" b="1" dirty="0" smtClean="0"/>
              <a:t>	</a:t>
            </a:r>
            <a:r>
              <a:rPr lang="de-DE" sz="1600" b="1" dirty="0" smtClean="0">
                <a:sym typeface="Wingdings" panose="05000000000000000000" pitchFamily="2" charset="2"/>
              </a:rPr>
              <a:t> 7-11% </a:t>
            </a:r>
            <a:r>
              <a:rPr lang="de-DE" sz="1600" b="1" dirty="0" err="1" smtClean="0">
                <a:sym typeface="Wingdings" panose="05000000000000000000" pitchFamily="2" charset="2"/>
              </a:rPr>
              <a:t>progression</a:t>
            </a:r>
            <a:r>
              <a:rPr lang="de-DE" sz="1600" b="1" dirty="0" smtClean="0"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sym typeface="Wingdings" panose="05000000000000000000" pitchFamily="2" charset="2"/>
              </a:rPr>
              <a:t>to</a:t>
            </a:r>
            <a:r>
              <a:rPr lang="de-DE" sz="1600" b="1" dirty="0" smtClean="0"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sym typeface="Wingdings" panose="05000000000000000000" pitchFamily="2" charset="2"/>
              </a:rPr>
              <a:t>cirrhosis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9022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Scoring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 in NAFLD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NAFLD </a:t>
            </a:r>
            <a:r>
              <a:rPr lang="de-DE" dirty="0" err="1" smtClean="0"/>
              <a:t>fibrosis</a:t>
            </a:r>
            <a:r>
              <a:rPr lang="de-DE" dirty="0" smtClean="0"/>
              <a:t> score</a:t>
            </a:r>
          </a:p>
          <a:p>
            <a:r>
              <a:rPr lang="de-DE" dirty="0" smtClean="0"/>
              <a:t>APRI-Score</a:t>
            </a:r>
          </a:p>
          <a:p>
            <a:r>
              <a:rPr lang="de-DE" dirty="0" smtClean="0"/>
              <a:t>FIB-4 Score</a:t>
            </a:r>
          </a:p>
          <a:p>
            <a:r>
              <a:rPr lang="de-DE" dirty="0" smtClean="0"/>
              <a:t>BARD Score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640" y="3283904"/>
            <a:ext cx="2282322" cy="342348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568" y="1758934"/>
            <a:ext cx="2629867" cy="18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Study design</a:t>
            </a:r>
            <a:endParaRPr lang="de-DE" dirty="0"/>
          </a:p>
        </p:txBody>
      </p:sp>
      <p:grpSp>
        <p:nvGrpSpPr>
          <p:cNvPr id="753" name="Gruppierung 752"/>
          <p:cNvGrpSpPr/>
          <p:nvPr/>
        </p:nvGrpSpPr>
        <p:grpSpPr>
          <a:xfrm>
            <a:off x="457200" y="1605842"/>
            <a:ext cx="8229600" cy="4729060"/>
            <a:chOff x="452321" y="1615318"/>
            <a:chExt cx="8283388" cy="5555248"/>
          </a:xfrm>
        </p:grpSpPr>
        <p:grpSp>
          <p:nvGrpSpPr>
            <p:cNvPr id="209" name="Gruppierung 208"/>
            <p:cNvGrpSpPr/>
            <p:nvPr/>
          </p:nvGrpSpPr>
          <p:grpSpPr>
            <a:xfrm>
              <a:off x="452321" y="1615318"/>
              <a:ext cx="8268751" cy="1388812"/>
              <a:chOff x="452321" y="1615318"/>
              <a:chExt cx="8268751" cy="1388812"/>
            </a:xfrm>
          </p:grpSpPr>
          <p:grpSp>
            <p:nvGrpSpPr>
              <p:cNvPr id="73" name="Gruppierung 72"/>
              <p:cNvGrpSpPr/>
              <p:nvPr/>
            </p:nvGrpSpPr>
            <p:grpSpPr>
              <a:xfrm>
                <a:off x="452321" y="1615318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28" name="Gruppierung 27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16" name="Bild 1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Gruppierung 26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7" name="Bild 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Bild 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Bild 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Bild 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Bild 1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Bild 1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Bild 1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Bild 1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Bild 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Bild 1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Bild 1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Bild 1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Bild 1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Bild 2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Bild 2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Bild 2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Bild 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Bild 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Bild 2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1" name="Gruppierung 50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52" name="Bild 5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53" name="Gruppierung 52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54" name="Bild 5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Bild 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" name="Bild 5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Bild 5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Bild 5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Bild 5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Bild 5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Bild 6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Bild 6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Bild 6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Bild 6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Bild 6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Bild 6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Bild 6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Bild 6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Bild 6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Bild 6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Bild 7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Bild 7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74" name="Gruppierung 73"/>
              <p:cNvGrpSpPr/>
              <p:nvPr/>
            </p:nvGrpSpPr>
            <p:grpSpPr>
              <a:xfrm>
                <a:off x="457200" y="1962521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75" name="Gruppierung 74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98" name="Bild 9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99" name="Gruppierung 98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100" name="Bild 9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Bild 10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2" name="Bild 10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Bild 10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Bild 10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Bild 10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" name="Bild 10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7" name="Bild 10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8" name="Bild 10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9" name="Bild 10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Bild 10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1" name="Bild 11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2" name="Bild 11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Bild 11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4" name="Bild 11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5" name="Bild 1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6" name="Bild 11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Bild 11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Bild 11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76" name="Gruppierung 75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77" name="Bild 7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78" name="Gruppierung 77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79" name="Bild 7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0" name="Bild 7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1" name="Bild 8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2" name="Bild 8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3" name="Bild 8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Bild 8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Bild 8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Bild 8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Bild 8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Bild 8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Bild 8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0" name="Bild 8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Bild 9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" name="Bild 9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Bild 9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" name="Bild 9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" name="Bild 9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" name="Bild 9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" name="Bild 9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119" name="Gruppierung 118"/>
              <p:cNvGrpSpPr/>
              <p:nvPr/>
            </p:nvGrpSpPr>
            <p:grpSpPr>
              <a:xfrm>
                <a:off x="452321" y="2309724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120" name="Gruppierung 119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143" name="Bild 14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144" name="Gruppierung 143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145" name="Bild 14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6" name="Bild 14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7" name="Bild 14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8" name="Bild 14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9" name="Bild 14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0" name="Bild 14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1" name="Bild 15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2" name="Bild 15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3" name="Bild 15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4" name="Bild 15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5" name="Bild 1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6" name="Bild 15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7" name="Bild 15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8" name="Bild 15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9" name="Bild 15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0" name="Bild 15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1" name="Bild 16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2" name="Bild 16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3" name="Bild 16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21" name="Gruppierung 120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122" name="Bild 12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123" name="Gruppierung 122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124" name="Bild 1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Bild 1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6" name="Bild 12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7" name="Bild 12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8" name="Bild 12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Bild 12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Bild 12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1" name="Bild 13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2" name="Bild 13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" name="Bild 13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4" name="Bild 13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5" name="Bild 13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6" name="Bild 13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7" name="Bild 13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8" name="Bild 13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9" name="Bild 13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0" name="Bild 13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1" name="Bild 14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2" name="Bild 14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164" name="Gruppierung 163"/>
              <p:cNvGrpSpPr/>
              <p:nvPr/>
            </p:nvGrpSpPr>
            <p:grpSpPr>
              <a:xfrm>
                <a:off x="457200" y="2656927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165" name="Gruppierung 164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188" name="Bild 18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189" name="Gruppierung 188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190" name="Bild 18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1" name="Bild 19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2" name="Bild 19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3" name="Bild 19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4" name="Bild 19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5" name="Bild 19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6" name="Bild 19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7" name="Bild 19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8" name="Bild 19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9" name="Bild 19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0" name="Bild 19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1" name="Bild 20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2" name="Bild 20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3" name="Bild 20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4" name="Bild 20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5" name="Bild 20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6" name="Bild 20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7" name="Bild 20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8" name="Bild 20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66" name="Gruppierung 165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167" name="Bild 16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168" name="Gruppierung 167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169" name="Bild 16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0" name="Bild 16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1" name="Bild 17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2" name="Bild 17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3" name="Bild 17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4" name="Bild 17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5" name="Bild 17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6" name="Bild 17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7" name="Bild 17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8" name="Bild 17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9" name="Bild 17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0" name="Bild 17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1" name="Bild 18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2" name="Bild 18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3" name="Bild 18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4" name="Bild 18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5" name="Bild 18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6" name="Bild 18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7" name="Bild 18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210" name="Gruppierung 209"/>
            <p:cNvGrpSpPr/>
            <p:nvPr/>
          </p:nvGrpSpPr>
          <p:grpSpPr>
            <a:xfrm>
              <a:off x="457200" y="3004130"/>
              <a:ext cx="8268751" cy="1388812"/>
              <a:chOff x="452321" y="1615318"/>
              <a:chExt cx="8268751" cy="1388812"/>
            </a:xfrm>
          </p:grpSpPr>
          <p:grpSp>
            <p:nvGrpSpPr>
              <p:cNvPr id="211" name="Gruppierung 210"/>
              <p:cNvGrpSpPr/>
              <p:nvPr/>
            </p:nvGrpSpPr>
            <p:grpSpPr>
              <a:xfrm>
                <a:off x="452321" y="1615318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347" name="Gruppierung 346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370" name="Bild 36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371" name="Gruppierung 370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372" name="Bild 37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3" name="Bild 37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4" name="Bild 37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5" name="Bild 37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6" name="Bild 37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7" name="Bild 37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8" name="Bild 37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9" name="Bild 37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0" name="Bild 37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1" name="Bild 38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2" name="Bild 38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3" name="Bild 38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4" name="Bild 38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5" name="Bild 38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6" name="Bild 38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7" name="Bild 38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8" name="Bild 38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9" name="Bild 38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0" name="Bild 38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48" name="Gruppierung 347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349" name="Bild 34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350" name="Gruppierung 349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351" name="Bild 35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2" name="Bild 35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3" name="Bild 35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4" name="Bild 35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5" name="Bild 3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6" name="Bild 35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7" name="Bild 35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8" name="Bild 35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9" name="Bild 35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0" name="Bild 35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1" name="Bild 36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2" name="Bild 36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3" name="Bild 36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4" name="Bild 36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5" name="Bild 36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6" name="Bild 36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7" name="Bild 36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8" name="Bild 36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9" name="Bild 36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212" name="Gruppierung 211"/>
              <p:cNvGrpSpPr/>
              <p:nvPr/>
            </p:nvGrpSpPr>
            <p:grpSpPr>
              <a:xfrm>
                <a:off x="457200" y="1962521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303" name="Gruppierung 302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326" name="Bild 32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327" name="Gruppierung 326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328" name="Bild 32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9" name="Bild 32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0" name="Bild 32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1" name="Bild 33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2" name="Bild 33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3" name="Bild 33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4" name="Bild 33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5" name="Bild 33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6" name="Bild 33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7" name="Bild 33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8" name="Bild 33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9" name="Bild 33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0" name="Bild 33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1" name="Bild 34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2" name="Bild 34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3" name="Bild 34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4" name="Bild 34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5" name="Bild 34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6" name="Bild 34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04" name="Gruppierung 303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305" name="Bild 30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306" name="Gruppierung 305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307" name="Bild 30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8" name="Bild 30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9" name="Bild 30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0" name="Bild 30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1" name="Bild 31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2" name="Bild 31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3" name="Bild 31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4" name="Bild 31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5" name="Bild 3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6" name="Bild 31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7" name="Bild 31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8" name="Bild 31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9" name="Bild 31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0" name="Bild 31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1" name="Bild 32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2" name="Bild 32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3" name="Bild 32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4" name="Bild 3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5" name="Bild 3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213" name="Gruppierung 212"/>
              <p:cNvGrpSpPr/>
              <p:nvPr/>
            </p:nvGrpSpPr>
            <p:grpSpPr>
              <a:xfrm>
                <a:off x="452321" y="2309724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259" name="Gruppierung 258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282" name="Bild 28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283" name="Gruppierung 282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284" name="Bild 28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5" name="Bild 28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6" name="Bild 28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7" name="Bild 28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8" name="Bild 28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9" name="Bild 28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0" name="Bild 28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1" name="Bild 29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2" name="Bild 29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3" name="Bild 29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4" name="Bild 29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5" name="Bild 29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6" name="Bild 29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7" name="Bild 29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8" name="Bild 29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9" name="Bild 29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0" name="Bild 29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1" name="Bild 30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2" name="Bild 30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60" name="Gruppierung 259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261" name="Bild 26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262" name="Gruppierung 261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263" name="Bild 26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4" name="Bild 26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5" name="Bild 26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6" name="Bild 26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7" name="Bild 26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8" name="Bild 26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9" name="Bild 26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0" name="Bild 26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1" name="Bild 27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2" name="Bild 27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3" name="Bild 27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4" name="Bild 27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5" name="Bild 27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6" name="Bild 27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7" name="Bild 27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8" name="Bild 27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9" name="Bild 27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0" name="Bild 27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1" name="Bild 28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214" name="Gruppierung 213"/>
              <p:cNvGrpSpPr/>
              <p:nvPr/>
            </p:nvGrpSpPr>
            <p:grpSpPr>
              <a:xfrm>
                <a:off x="457200" y="2656927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215" name="Gruppierung 214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238" name="Bild 23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239" name="Gruppierung 238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240" name="Bild 23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1" name="Bild 24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2" name="Bild 24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3" name="Bild 24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4" name="Bild 24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5" name="Bild 24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6" name="Bild 24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7" name="Bild 24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8" name="Bild 24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9" name="Bild 24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0" name="Bild 24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1" name="Bild 25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2" name="Bild 25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3" name="Bild 25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4" name="Bild 25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5" name="Bild 2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6" name="Bild 25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7" name="Bild 25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8" name="Bild 25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16" name="Gruppierung 215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217" name="Bild 21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218" name="Gruppierung 217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219" name="Bild 21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0" name="Bild 21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1" name="Bild 22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2" name="Bild 22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3" name="Bild 22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4" name="Bild 2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5" name="Bild 2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6" name="Bild 22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7" name="Bild 22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8" name="Bild 22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9" name="Bild 22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0" name="Bild 22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1" name="Bild 23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2" name="Bild 23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3" name="Bild 23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4" name="Bild 23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5" name="Bild 23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6" name="Bild 23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7" name="Bild 23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391" name="Gruppierung 390"/>
            <p:cNvGrpSpPr/>
            <p:nvPr/>
          </p:nvGrpSpPr>
          <p:grpSpPr>
            <a:xfrm>
              <a:off x="462079" y="4392942"/>
              <a:ext cx="8268751" cy="1388812"/>
              <a:chOff x="452321" y="1615318"/>
              <a:chExt cx="8268751" cy="1388812"/>
            </a:xfrm>
          </p:grpSpPr>
          <p:grpSp>
            <p:nvGrpSpPr>
              <p:cNvPr id="392" name="Gruppierung 391"/>
              <p:cNvGrpSpPr/>
              <p:nvPr/>
            </p:nvGrpSpPr>
            <p:grpSpPr>
              <a:xfrm>
                <a:off x="452321" y="1615318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528" name="Gruppierung 527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551" name="Bild 55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552" name="Gruppierung 551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553" name="Bild 55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4" name="Bild 55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5" name="Bild 5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6" name="Bild 55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7" name="Bild 55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8" name="Bild 55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9" name="Bild 55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0" name="Bild 55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1" name="Bild 56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2" name="Bild 56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3" name="Bild 56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4" name="Bild 56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5" name="Bild 56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6" name="Bild 56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7" name="Bild 56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8" name="Bild 56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9" name="Bild 56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0" name="Bild 56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1" name="Bild 57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29" name="Gruppierung 528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530" name="Bild 52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531" name="Gruppierung 530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532" name="Bild 53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3" name="Bild 53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4" name="Bild 53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5" name="Bild 53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6" name="Bild 53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7" name="Bild 53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8" name="Bild 53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9" name="Bild 53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0" name="Bild 53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1" name="Bild 54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2" name="Bild 54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3" name="Bild 54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4" name="Bild 54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5" name="Bild 54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6" name="Bild 54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7" name="Bild 54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8" name="Bild 54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9" name="Bild 54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0" name="Bild 54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393" name="Gruppierung 392"/>
              <p:cNvGrpSpPr/>
              <p:nvPr/>
            </p:nvGrpSpPr>
            <p:grpSpPr>
              <a:xfrm>
                <a:off x="457200" y="1962521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484" name="Gruppierung 483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507" name="Bild 50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508" name="Gruppierung 507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509" name="Bild 50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0" name="Bild 50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1" name="Bild 51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2" name="Bild 51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3" name="Bild 51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4" name="Bild 51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5" name="Bild 5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6" name="Bild 51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7" name="Bild 51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8" name="Bild 51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9" name="Bild 51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0" name="Bild 51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1" name="Bild 52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2" name="Bild 52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3" name="Bild 52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4" name="Bild 5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5" name="Bild 5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6" name="Bild 52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7" name="Bild 52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485" name="Gruppierung 484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486" name="Bild 48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487" name="Gruppierung 486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488" name="Bild 48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9" name="Bild 48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0" name="Bild 48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1" name="Bild 49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2" name="Bild 49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3" name="Bild 49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4" name="Bild 49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5" name="Bild 49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6" name="Bild 49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7" name="Bild 49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8" name="Bild 49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9" name="Bild 49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0" name="Bild 49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1" name="Bild 50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2" name="Bild 50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3" name="Bild 50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4" name="Bild 50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5" name="Bild 50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6" name="Bild 50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394" name="Gruppierung 393"/>
              <p:cNvGrpSpPr/>
              <p:nvPr/>
            </p:nvGrpSpPr>
            <p:grpSpPr>
              <a:xfrm>
                <a:off x="452321" y="2309724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440" name="Gruppierung 439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463" name="Bild 46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464" name="Gruppierung 463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465" name="Bild 46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6" name="Bild 46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7" name="Bild 46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8" name="Bild 46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9" name="Bild 46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0" name="Bild 46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1" name="Bild 47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2" name="Bild 47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3" name="Bild 47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4" name="Bild 47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5" name="Bild 47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6" name="Bild 47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7" name="Bild 47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8" name="Bild 47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9" name="Bild 47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0" name="Bild 47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1" name="Bild 48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2" name="Bild 48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3" name="Bild 48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441" name="Gruppierung 440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442" name="Bild 44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443" name="Gruppierung 442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444" name="Bild 44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5" name="Bild 44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6" name="Bild 44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7" name="Bild 44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8" name="Bild 44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9" name="Bild 44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0" name="Bild 44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1" name="Bild 45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2" name="Bild 45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3" name="Bild 45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4" name="Bild 45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5" name="Bild 4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6" name="Bild 45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7" name="Bild 45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8" name="Bild 45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9" name="Bild 45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0" name="Bild 45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1" name="Bild 46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2" name="Bild 46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395" name="Gruppierung 394"/>
              <p:cNvGrpSpPr/>
              <p:nvPr/>
            </p:nvGrpSpPr>
            <p:grpSpPr>
              <a:xfrm>
                <a:off x="457200" y="2656927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396" name="Gruppierung 395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419" name="Bild 41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420" name="Gruppierung 419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421" name="Bild 42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2" name="Bild 42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3" name="Bild 42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4" name="Bild 4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5" name="Bild 4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6" name="Bild 42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7" name="Bild 42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8" name="Bild 42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9" name="Bild 42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0" name="Bild 42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1" name="Bild 43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2" name="Bild 43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3" name="Bild 43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4" name="Bild 43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5" name="Bild 43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6" name="Bild 43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7" name="Bild 43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8" name="Bild 43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9" name="Bild 43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97" name="Gruppierung 396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398" name="Bild 39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399" name="Gruppierung 398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400" name="Bild 39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1" name="Bild 40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2" name="Bild 40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3" name="Bild 40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4" name="Bild 40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5" name="Bild 40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6" name="Bild 40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7" name="Bild 40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8" name="Bild 40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9" name="Bild 40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0" name="Bild 40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1" name="Bild 41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2" name="Bild 41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3" name="Bild 41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4" name="Bild 41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" name="Bild 4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6" name="Bild 41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7" name="Bild 41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8" name="Bild 41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572" name="Gruppierung 571"/>
            <p:cNvGrpSpPr/>
            <p:nvPr/>
          </p:nvGrpSpPr>
          <p:grpSpPr>
            <a:xfrm>
              <a:off x="466958" y="5781754"/>
              <a:ext cx="8268751" cy="1388812"/>
              <a:chOff x="452321" y="1615318"/>
              <a:chExt cx="8268751" cy="1388812"/>
            </a:xfrm>
          </p:grpSpPr>
          <p:grpSp>
            <p:nvGrpSpPr>
              <p:cNvPr id="573" name="Gruppierung 572"/>
              <p:cNvGrpSpPr/>
              <p:nvPr/>
            </p:nvGrpSpPr>
            <p:grpSpPr>
              <a:xfrm>
                <a:off x="452321" y="1615318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709" name="Gruppierung 708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732" name="Bild 73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733" name="Gruppierung 732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734" name="Bild 73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5" name="Bild 73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6" name="Bild 73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7" name="Bild 73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8" name="Bild 73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9" name="Bild 73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0" name="Bild 73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1" name="Bild 74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2" name="Bild 74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3" name="Bild 74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4" name="Bild 74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5" name="Bild 74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6" name="Bild 74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7" name="Bild 74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8" name="Bild 74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9" name="Bild 74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0" name="Bild 74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1" name="Bild 75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2" name="Bild 75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710" name="Gruppierung 709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711" name="Bild 71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712" name="Gruppierung 711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713" name="Bild 71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4" name="Bild 71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5" name="Bild 7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6" name="Bild 71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7" name="Bild 71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8" name="Bild 71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9" name="Bild 71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0" name="Bild 71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1" name="Bild 72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2" name="Bild 72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3" name="Bild 72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4" name="Bild 72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5" name="Bild 7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6" name="Bild 72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7" name="Bild 72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8" name="Bild 72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9" name="Bild 72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0" name="Bild 72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1" name="Bild 73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574" name="Gruppierung 573"/>
              <p:cNvGrpSpPr/>
              <p:nvPr/>
            </p:nvGrpSpPr>
            <p:grpSpPr>
              <a:xfrm>
                <a:off x="457200" y="1962521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665" name="Gruppierung 664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688" name="Bild 68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689" name="Gruppierung 688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690" name="Bild 68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1" name="Bild 69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2" name="Bild 69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3" name="Bild 69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4" name="Bild 69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5" name="Bild 69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6" name="Bild 69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7" name="Bild 69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8" name="Bild 69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9" name="Bild 69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0" name="Bild 69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1" name="Bild 70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2" name="Bild 70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3" name="Bild 70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4" name="Bild 70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5" name="Bild 70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6" name="Bild 70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7" name="Bild 70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8" name="Bild 70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666" name="Gruppierung 665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667" name="Bild 66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668" name="Gruppierung 667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669" name="Bild 66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0" name="Bild 66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1" name="Bild 67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2" name="Bild 67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3" name="Bild 67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4" name="Bild 67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5" name="Bild 67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6" name="Bild 67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7" name="Bild 67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8" name="Bild 67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9" name="Bild 67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0" name="Bild 67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1" name="Bild 68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2" name="Bild 68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3" name="Bild 68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4" name="Bild 68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5" name="Bild 68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6" name="Bild 68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7" name="Bild 68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575" name="Gruppierung 574"/>
              <p:cNvGrpSpPr/>
              <p:nvPr/>
            </p:nvGrpSpPr>
            <p:grpSpPr>
              <a:xfrm>
                <a:off x="452321" y="2309724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621" name="Gruppierung 620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644" name="Bild 64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645" name="Gruppierung 644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646" name="Bild 64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7" name="Bild 64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8" name="Bild 64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9" name="Bild 64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0" name="Bild 64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1" name="Bild 65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2" name="Bild 65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3" name="Bild 65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4" name="Bild 65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5" name="Bild 6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6" name="Bild 65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7" name="Bild 65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8" name="Bild 65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9" name="Bild 65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0" name="Bild 65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1" name="Bild 66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2" name="Bild 66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3" name="Bild 66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4" name="Bild 66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622" name="Gruppierung 621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623" name="Bild 62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624" name="Gruppierung 623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625" name="Bild 62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6" name="Bild 62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7" name="Bild 62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8" name="Bild 62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9" name="Bild 62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0" name="Bild 62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1" name="Bild 63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2" name="Bild 63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3" name="Bild 63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4" name="Bild 63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5" name="Bild 63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6" name="Bild 63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7" name="Bild 63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8" name="Bild 63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9" name="Bild 63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0" name="Bild 63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1" name="Bild 64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2" name="Bild 64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3" name="Bild 64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576" name="Gruppierung 575"/>
              <p:cNvGrpSpPr/>
              <p:nvPr/>
            </p:nvGrpSpPr>
            <p:grpSpPr>
              <a:xfrm>
                <a:off x="457200" y="2656927"/>
                <a:ext cx="8263872" cy="347203"/>
                <a:chOff x="452321" y="1615318"/>
                <a:chExt cx="8263872" cy="347203"/>
              </a:xfrm>
            </p:grpSpPr>
            <p:grpSp>
              <p:nvGrpSpPr>
                <p:cNvPr id="577" name="Gruppierung 576"/>
                <p:cNvGrpSpPr/>
                <p:nvPr/>
              </p:nvGrpSpPr>
              <p:grpSpPr>
                <a:xfrm>
                  <a:off x="452321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600" name="Bild 59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601" name="Gruppierung 600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602" name="Bild 60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3" name="Bild 60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4" name="Bild 60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5" name="Bild 60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6" name="Bild 60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7" name="Bild 60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8" name="Bild 60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9" name="Bild 60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0" name="Bild 60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1" name="Bild 61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2" name="Bild 61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3" name="Bild 61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4" name="Bild 61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5" name="Bild 6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6" name="Bild 61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7" name="Bild 61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8" name="Bild 61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9" name="Bild 61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0" name="Bild 61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78" name="Gruppierung 577"/>
                <p:cNvGrpSpPr/>
                <p:nvPr/>
              </p:nvGrpSpPr>
              <p:grpSpPr>
                <a:xfrm>
                  <a:off x="4584257" y="1615318"/>
                  <a:ext cx="4131936" cy="347203"/>
                  <a:chOff x="457200" y="1615318"/>
                  <a:chExt cx="6714520" cy="667521"/>
                </a:xfrm>
              </p:grpSpPr>
              <p:pic>
                <p:nvPicPr>
                  <p:cNvPr id="579" name="Bild 57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85871" y="1615318"/>
                    <a:ext cx="336519" cy="667521"/>
                  </a:xfrm>
                  <a:prstGeom prst="rect">
                    <a:avLst/>
                  </a:prstGeom>
                </p:spPr>
              </p:pic>
              <p:grpSp>
                <p:nvGrpSpPr>
                  <p:cNvPr id="580" name="Gruppierung 579"/>
                  <p:cNvGrpSpPr/>
                  <p:nvPr/>
                </p:nvGrpSpPr>
                <p:grpSpPr>
                  <a:xfrm>
                    <a:off x="457200" y="1615318"/>
                    <a:ext cx="6714520" cy="667521"/>
                    <a:chOff x="457200" y="1615318"/>
                    <a:chExt cx="6714520" cy="667521"/>
                  </a:xfrm>
                </p:grpSpPr>
                <p:pic>
                  <p:nvPicPr>
                    <p:cNvPr id="581" name="Bild 58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5720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2" name="Bild 58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9371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3" name="Bild 58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13023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4" name="Bild 58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46675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5" name="Bild 58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80327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6" name="Bild 58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13979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7" name="Bild 58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47631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8" name="Bild 58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81283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9" name="Bild 58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14935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0" name="Bild 589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06530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1" name="Bild 590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143049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2" name="Bild 59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479568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3" name="Bild 59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816087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4" name="Bild 59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52606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5" name="Bild 59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489125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6" name="Bild 595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25644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7" name="Bild 59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162163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8" name="Bild 59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98682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9" name="Bild 598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35201" y="1615318"/>
                      <a:ext cx="336519" cy="667521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</p:grpSp>
      <p:pic>
        <p:nvPicPr>
          <p:cNvPr id="754" name="Bild 7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67" y="3591151"/>
            <a:ext cx="2028337" cy="1527195"/>
          </a:xfrm>
          <a:prstGeom prst="rect">
            <a:avLst/>
          </a:prstGeom>
        </p:spPr>
      </p:pic>
      <p:sp>
        <p:nvSpPr>
          <p:cNvPr id="755" name="Textfeld 754"/>
          <p:cNvSpPr txBox="1"/>
          <p:nvPr/>
        </p:nvSpPr>
        <p:spPr>
          <a:xfrm>
            <a:off x="3023664" y="3942772"/>
            <a:ext cx="423065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- NAFLD </a:t>
            </a:r>
            <a:r>
              <a:rPr lang="de-DE" b="1" dirty="0" err="1" smtClean="0"/>
              <a:t>based</a:t>
            </a:r>
            <a:r>
              <a:rPr lang="de-DE" b="1" dirty="0" smtClean="0"/>
              <a:t> on </a:t>
            </a:r>
            <a:r>
              <a:rPr lang="de-DE" b="1" dirty="0" err="1" smtClean="0"/>
              <a:t>liver</a:t>
            </a:r>
            <a:r>
              <a:rPr lang="de-DE" b="1" dirty="0" smtClean="0"/>
              <a:t> </a:t>
            </a:r>
            <a:r>
              <a:rPr lang="de-DE" b="1" dirty="0" err="1" smtClean="0"/>
              <a:t>biopsy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- Follow </a:t>
            </a:r>
            <a:r>
              <a:rPr lang="de-DE" b="1" dirty="0" err="1" smtClean="0"/>
              <a:t>up</a:t>
            </a:r>
            <a:r>
              <a:rPr lang="de-DE" b="1" dirty="0" smtClean="0"/>
              <a:t> 2002-2011 (</a:t>
            </a:r>
            <a:r>
              <a:rPr lang="de-DE" b="1" dirty="0" err="1" smtClean="0"/>
              <a:t>mean</a:t>
            </a:r>
            <a:r>
              <a:rPr lang="de-DE" b="1" dirty="0" smtClean="0"/>
              <a:t> 104 </a:t>
            </a:r>
            <a:r>
              <a:rPr lang="de-DE" b="1" dirty="0" err="1" smtClean="0"/>
              <a:t>months</a:t>
            </a:r>
            <a:r>
              <a:rPr lang="de-DE" b="1" dirty="0" smtClean="0"/>
              <a:t>)</a:t>
            </a:r>
            <a:endParaRPr lang="de-DE" b="1" dirty="0"/>
          </a:p>
        </p:txBody>
      </p:sp>
      <p:sp>
        <p:nvSpPr>
          <p:cNvPr id="756" name="Textfeld 755"/>
          <p:cNvSpPr txBox="1"/>
          <p:nvPr/>
        </p:nvSpPr>
        <p:spPr>
          <a:xfrm>
            <a:off x="3033359" y="2492541"/>
            <a:ext cx="27109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- Multicenter </a:t>
            </a:r>
            <a:r>
              <a:rPr lang="de-DE" b="1" dirty="0" err="1" smtClean="0"/>
              <a:t>cohort</a:t>
            </a:r>
            <a:r>
              <a:rPr lang="de-DE" b="1" dirty="0" smtClean="0"/>
              <a:t> </a:t>
            </a:r>
            <a:r>
              <a:rPr lang="de-DE" b="1" dirty="0" err="1" smtClean="0"/>
              <a:t>study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- 320 </a:t>
            </a:r>
            <a:r>
              <a:rPr lang="de-DE" b="1" dirty="0" err="1" smtClean="0"/>
              <a:t>patients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899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2.36684E-6 L -0.30453 -0.2001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5" y="-10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0" animBg="1"/>
      <p:bldP spid="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26" y="1749535"/>
            <a:ext cx="4737731" cy="37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42106" y="2337708"/>
            <a:ext cx="1991513" cy="20058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/>
              <a:t>Liver-related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events</a:t>
            </a:r>
            <a:endParaRPr lang="de-DE" sz="28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Outcome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6213524" y="2337708"/>
            <a:ext cx="1991513" cy="2005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Death/</a:t>
            </a:r>
          </a:p>
          <a:p>
            <a:pPr algn="ctr"/>
            <a:r>
              <a:rPr lang="de-DE" sz="2800" b="1" dirty="0" err="1" smtClean="0"/>
              <a:t>Tx</a:t>
            </a:r>
            <a:endParaRPr lang="de-DE" sz="2800" b="1" dirty="0" smtClean="0"/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729589"/>
              </p:ext>
            </p:extLst>
          </p:nvPr>
        </p:nvGraphicFramePr>
        <p:xfrm>
          <a:off x="3333619" y="1417638"/>
          <a:ext cx="6600868" cy="406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557053"/>
              </p:ext>
            </p:extLst>
          </p:nvPr>
        </p:nvGraphicFramePr>
        <p:xfrm>
          <a:off x="-675651" y="1385022"/>
          <a:ext cx="69469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17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94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Assignment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patients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38217"/>
            <a:ext cx="8229600" cy="4525963"/>
          </a:xfrm>
        </p:spPr>
        <p:txBody>
          <a:bodyPr/>
          <a:lstStyle/>
          <a:p>
            <a:r>
              <a:rPr lang="de-DE" sz="2400" b="1" dirty="0" smtClean="0"/>
              <a:t>NAFLD </a:t>
            </a:r>
            <a:r>
              <a:rPr lang="de-DE" sz="2400" b="1" dirty="0" err="1" smtClean="0"/>
              <a:t>fibrosis</a:t>
            </a:r>
            <a:r>
              <a:rPr lang="de-DE" sz="2400" b="1" dirty="0" smtClean="0"/>
              <a:t> score</a:t>
            </a:r>
          </a:p>
          <a:p>
            <a:pPr lvl="1"/>
            <a:r>
              <a:rPr lang="de-DE" sz="2000" dirty="0" err="1"/>
              <a:t>age</a:t>
            </a:r>
            <a:r>
              <a:rPr lang="de-DE" sz="2000" dirty="0"/>
              <a:t>, BMI, </a:t>
            </a:r>
            <a:r>
              <a:rPr lang="de-DE" sz="2000" dirty="0" err="1"/>
              <a:t>diabetes</a:t>
            </a:r>
            <a:r>
              <a:rPr lang="de-DE" sz="2000" dirty="0"/>
              <a:t>, AST/ALT, </a:t>
            </a:r>
            <a:r>
              <a:rPr lang="de-DE" sz="2000" dirty="0" err="1"/>
              <a:t>platelets</a:t>
            </a:r>
            <a:r>
              <a:rPr lang="de-DE" sz="2000" dirty="0"/>
              <a:t>, </a:t>
            </a:r>
            <a:r>
              <a:rPr lang="de-DE" sz="2000" dirty="0" err="1" smtClean="0"/>
              <a:t>albumin</a:t>
            </a:r>
            <a:endParaRPr lang="de-DE" sz="2000" dirty="0" smtClean="0"/>
          </a:p>
          <a:p>
            <a:r>
              <a:rPr lang="de-DE" sz="2400" b="1" dirty="0"/>
              <a:t>APRI</a:t>
            </a:r>
          </a:p>
          <a:p>
            <a:pPr lvl="1"/>
            <a:r>
              <a:rPr lang="de-DE" sz="2000" dirty="0">
                <a:solidFill>
                  <a:srgbClr val="000000"/>
                </a:solidFill>
              </a:rPr>
              <a:t>AST, </a:t>
            </a:r>
            <a:r>
              <a:rPr lang="de-DE" sz="2000" dirty="0" err="1">
                <a:solidFill>
                  <a:srgbClr val="000000"/>
                </a:solidFill>
              </a:rPr>
              <a:t>platelets</a:t>
            </a:r>
            <a:endParaRPr lang="de-DE" sz="2000" dirty="0">
              <a:solidFill>
                <a:srgbClr val="000000"/>
              </a:solidFill>
            </a:endParaRPr>
          </a:p>
          <a:p>
            <a:r>
              <a:rPr lang="de-DE" sz="2400" b="1" dirty="0"/>
              <a:t>FIB-4</a:t>
            </a:r>
          </a:p>
          <a:p>
            <a:pPr lvl="1"/>
            <a:r>
              <a:rPr lang="de-DE" sz="2000" dirty="0" err="1">
                <a:solidFill>
                  <a:srgbClr val="000000"/>
                </a:solidFill>
              </a:rPr>
              <a:t>age</a:t>
            </a:r>
            <a:r>
              <a:rPr lang="de-DE" sz="2000" dirty="0">
                <a:solidFill>
                  <a:srgbClr val="000000"/>
                </a:solidFill>
              </a:rPr>
              <a:t>, AST, ALT, </a:t>
            </a:r>
            <a:r>
              <a:rPr lang="de-DE" sz="2000" dirty="0" err="1">
                <a:solidFill>
                  <a:srgbClr val="000000"/>
                </a:solidFill>
              </a:rPr>
              <a:t>platelets</a:t>
            </a:r>
            <a:endParaRPr lang="de-DE" sz="2000" dirty="0">
              <a:solidFill>
                <a:srgbClr val="000000"/>
              </a:solidFill>
            </a:endParaRPr>
          </a:p>
          <a:p>
            <a:r>
              <a:rPr lang="de-DE" sz="2400" b="1" dirty="0"/>
              <a:t>BARD</a:t>
            </a:r>
          </a:p>
          <a:p>
            <a:pPr lvl="1"/>
            <a:r>
              <a:rPr lang="de-DE" sz="2000" dirty="0">
                <a:solidFill>
                  <a:srgbClr val="000000"/>
                </a:solidFill>
              </a:rPr>
              <a:t>BMI, AST/ALT, </a:t>
            </a:r>
            <a:r>
              <a:rPr lang="de-DE" sz="2000" dirty="0" err="1">
                <a:solidFill>
                  <a:srgbClr val="000000"/>
                </a:solidFill>
              </a:rPr>
              <a:t>diabetes</a:t>
            </a:r>
            <a:endParaRPr lang="de-DE" sz="2000" dirty="0">
              <a:solidFill>
                <a:srgbClr val="000000"/>
              </a:solidFill>
            </a:endParaRPr>
          </a:p>
          <a:p>
            <a:pPr lvl="1"/>
            <a:endParaRPr lang="de-DE" dirty="0"/>
          </a:p>
        </p:txBody>
      </p:sp>
      <p:sp>
        <p:nvSpPr>
          <p:cNvPr id="4" name="Minus 3"/>
          <p:cNvSpPr/>
          <p:nvPr/>
        </p:nvSpPr>
        <p:spPr>
          <a:xfrm>
            <a:off x="2005943" y="801106"/>
            <a:ext cx="4892193" cy="1637111"/>
          </a:xfrm>
          <a:prstGeom prst="mathMinus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Low             intermediate          high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27083" y="1048306"/>
            <a:ext cx="4381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sym typeface="Wingdings" panose="05000000000000000000" pitchFamily="2" charset="2"/>
              </a:rPr>
              <a:t> </a:t>
            </a:r>
            <a:r>
              <a:rPr lang="de-DE" b="1" i="1" dirty="0" err="1" smtClean="0"/>
              <a:t>According</a:t>
            </a:r>
            <a:r>
              <a:rPr lang="de-DE" b="1" i="1" dirty="0" smtClean="0"/>
              <a:t> </a:t>
            </a:r>
            <a:r>
              <a:rPr lang="de-DE" b="1" i="1" dirty="0" err="1" smtClean="0"/>
              <a:t>to</a:t>
            </a:r>
            <a:r>
              <a:rPr lang="de-DE" b="1" i="1" dirty="0" smtClean="0"/>
              <a:t> </a:t>
            </a:r>
            <a:r>
              <a:rPr lang="de-DE" b="1" i="1" dirty="0" err="1" smtClean="0"/>
              <a:t>pre-described</a:t>
            </a:r>
            <a:r>
              <a:rPr lang="de-DE" b="1" i="1" dirty="0" smtClean="0"/>
              <a:t> </a:t>
            </a:r>
            <a:r>
              <a:rPr lang="de-DE" b="1" i="1" dirty="0" err="1" smtClean="0"/>
              <a:t>cut</a:t>
            </a:r>
            <a:r>
              <a:rPr lang="de-DE" b="1" i="1" dirty="0" smtClean="0"/>
              <a:t>-off </a:t>
            </a:r>
            <a:r>
              <a:rPr lang="de-DE" b="1" i="1" dirty="0" err="1" smtClean="0"/>
              <a:t>values</a:t>
            </a:r>
            <a:endParaRPr lang="de-DE" b="1" i="1" dirty="0" smtClean="0"/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 rotWithShape="1">
          <a:blip r:embed="rId2"/>
          <a:srcRect l="-27005" t="-2" r="25074" b="-1549"/>
          <a:stretch/>
        </p:blipFill>
        <p:spPr>
          <a:xfrm>
            <a:off x="852582" y="1232972"/>
            <a:ext cx="1274501" cy="721416"/>
          </a:xfrm>
          <a:prstGeom prst="rect">
            <a:avLst/>
          </a:prstGeom>
        </p:spPr>
      </p:pic>
      <p:pic>
        <p:nvPicPr>
          <p:cNvPr id="10" name="Bild 3"/>
          <p:cNvPicPr>
            <a:picLocks noChangeAspect="1"/>
          </p:cNvPicPr>
          <p:nvPr/>
        </p:nvPicPr>
        <p:blipFill rotWithShape="1">
          <a:blip r:embed="rId2"/>
          <a:srcRect l="-27005" t="-2" r="25074" b="-1549"/>
          <a:stretch/>
        </p:blipFill>
        <p:spPr>
          <a:xfrm>
            <a:off x="6260885" y="1163699"/>
            <a:ext cx="1274501" cy="7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-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3600692" y="4549013"/>
            <a:ext cx="1991513" cy="20058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/>
              <a:t>Liver-related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events</a:t>
            </a:r>
            <a:endParaRPr lang="de-DE" sz="2800" b="1" dirty="0"/>
          </a:p>
        </p:txBody>
      </p:sp>
      <p:sp>
        <p:nvSpPr>
          <p:cNvPr id="6" name="Minus 5"/>
          <p:cNvSpPr/>
          <p:nvPr/>
        </p:nvSpPr>
        <p:spPr>
          <a:xfrm>
            <a:off x="303057" y="932982"/>
            <a:ext cx="8383744" cy="1637111"/>
          </a:xfrm>
          <a:prstGeom prst="mathMinus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Low                                intermediate                                    high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486419" y="2518278"/>
            <a:ext cx="663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800000"/>
                </a:solidFill>
              </a:rPr>
              <a:t>1,6% (2/125)           10,4% (12/115)         42% (29/69)                                    </a:t>
            </a:r>
            <a:endParaRPr lang="de-DE" sz="2400" dirty="0">
              <a:solidFill>
                <a:srgbClr val="80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452537" y="1951017"/>
            <a:ext cx="0" cy="57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04821" y="2161930"/>
            <a:ext cx="2334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NAFLD </a:t>
            </a:r>
            <a:r>
              <a:rPr lang="de-DE" sz="20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fibrosis</a:t>
            </a:r>
            <a:r>
              <a:rPr lang="de-DE" sz="20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score</a:t>
            </a:r>
            <a:endParaRPr lang="de-DE" sz="20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596449" y="1977020"/>
            <a:ext cx="0" cy="57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7179643" y="1951017"/>
            <a:ext cx="0" cy="57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4821" y="3144177"/>
            <a:ext cx="1446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BARD-Score </a:t>
            </a:r>
            <a:endParaRPr lang="de-DE" sz="2000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86419" y="3144177"/>
            <a:ext cx="686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</a:rPr>
              <a:t>1,7% (2/119)            19,3% (23/119)        25,4% (18/71)</a:t>
            </a:r>
            <a:endParaRPr lang="de-DE" sz="2400" dirty="0">
              <a:solidFill>
                <a:srgbClr val="008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4821" y="3852228"/>
            <a:ext cx="134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366FF"/>
                </a:solidFill>
                <a:latin typeface="Arial Narrow"/>
                <a:cs typeface="Arial Narrow"/>
              </a:rPr>
              <a:t>APRI-Score</a:t>
            </a:r>
            <a:endParaRPr lang="de-DE" sz="2000" b="1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486419" y="3852228"/>
            <a:ext cx="703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3366FF"/>
                </a:solidFill>
              </a:rPr>
              <a:t>1,1% (1/90)              13% (21/162)           36,8% (21/57)</a:t>
            </a:r>
            <a:endParaRPr lang="de-DE" sz="2400" dirty="0">
              <a:solidFill>
                <a:srgbClr val="3366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4821" y="4552482"/>
            <a:ext cx="135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FIB-4 Score</a:t>
            </a:r>
            <a:endParaRPr lang="de-DE" sz="20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486419" y="4549013"/>
            <a:ext cx="696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6600"/>
                </a:solidFill>
              </a:rPr>
              <a:t>2,7% (3/111)            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3,6% (4/112)</a:t>
            </a:r>
            <a:r>
              <a:rPr lang="de-DE" sz="2400" dirty="0" smtClean="0">
                <a:solidFill>
                  <a:srgbClr val="FF6600"/>
                </a:solidFill>
              </a:rPr>
              <a:t>            41,9% (36/86)</a:t>
            </a:r>
            <a:endParaRPr lang="de-DE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363</Words>
  <Application>Microsoft Office PowerPoint</Application>
  <PresentationFormat>Bildschirmpräsentation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Simple Noninvasive Systems  Predict long-term Outcome  of Patients With NAFLD</vt:lpstr>
      <vt:lpstr>NAFLD</vt:lpstr>
      <vt:lpstr>Predictive value of scoring systems for NAFLD</vt:lpstr>
      <vt:lpstr>Scoring systems for fibrosis in NAFLD</vt:lpstr>
      <vt:lpstr>Study design</vt:lpstr>
      <vt:lpstr>Correlation of scores with fibrosis</vt:lpstr>
      <vt:lpstr>Outcome</vt:lpstr>
      <vt:lpstr>Assignment of patients to risk groups</vt:lpstr>
      <vt:lpstr>Correlation outcome- risk groups</vt:lpstr>
      <vt:lpstr>Correlation outcome- risk groups</vt:lpstr>
      <vt:lpstr>Cumulative probability Kaplan-Meier analysis</vt:lpstr>
      <vt:lpstr>Cumulative probability Kaplan-Meier analysis</vt:lpstr>
      <vt:lpstr>Adjusted Hazard Ratios Cox proportional harzard regression analysis</vt:lpstr>
      <vt:lpstr>Adjusted Hazard Ratios</vt:lpstr>
      <vt:lpstr>Study design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Johanna</dc:creator>
  <cp:lastModifiedBy>Musfeld, Patricia</cp:lastModifiedBy>
  <cp:revision>51</cp:revision>
  <dcterms:created xsi:type="dcterms:W3CDTF">2013-11-10T18:04:02Z</dcterms:created>
  <dcterms:modified xsi:type="dcterms:W3CDTF">2013-11-19T08:48:17Z</dcterms:modified>
</cp:coreProperties>
</file>