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7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99834BC4-2BF8-4A3F-887F-F7B9AB4CA6E2}">
          <p14:sldIdLst>
            <p14:sldId id="256"/>
            <p14:sldId id="257"/>
            <p14:sldId id="260"/>
            <p14:sldId id="258"/>
            <p14:sldId id="259"/>
            <p14:sldId id="261"/>
            <p14:sldId id="271"/>
            <p14:sldId id="262"/>
            <p14:sldId id="263"/>
            <p14:sldId id="264"/>
          </p14:sldIdLst>
        </p14:section>
        <p14:section name="Abschnitt ohne Titel" id="{E6E1C2BA-E6F2-4C07-AABE-A35B8D73BA7B}">
          <p14:sldIdLst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0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812A-BCBF-45B8-9500-3247CD5F063E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789-EB7E-49A5-88D2-3D9CF391E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729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812A-BCBF-45B8-9500-3247CD5F063E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789-EB7E-49A5-88D2-3D9CF391E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5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812A-BCBF-45B8-9500-3247CD5F063E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789-EB7E-49A5-88D2-3D9CF391E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10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812A-BCBF-45B8-9500-3247CD5F063E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789-EB7E-49A5-88D2-3D9CF391E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13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812A-BCBF-45B8-9500-3247CD5F063E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789-EB7E-49A5-88D2-3D9CF391E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65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812A-BCBF-45B8-9500-3247CD5F063E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789-EB7E-49A5-88D2-3D9CF391E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76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812A-BCBF-45B8-9500-3247CD5F063E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789-EB7E-49A5-88D2-3D9CF391E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19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812A-BCBF-45B8-9500-3247CD5F063E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789-EB7E-49A5-88D2-3D9CF391E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191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812A-BCBF-45B8-9500-3247CD5F063E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789-EB7E-49A5-88D2-3D9CF391E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573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812A-BCBF-45B8-9500-3247CD5F063E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789-EB7E-49A5-88D2-3D9CF391E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32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812A-BCBF-45B8-9500-3247CD5F063E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789-EB7E-49A5-88D2-3D9CF391E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13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1812A-BCBF-45B8-9500-3247CD5F063E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50789-EB7E-49A5-88D2-3D9CF391E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258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48872" cy="1872208"/>
          </a:xfrm>
        </p:spPr>
        <p:txBody>
          <a:bodyPr>
            <a:normAutofit fontScale="90000"/>
          </a:bodyPr>
          <a:lstStyle/>
          <a:p>
            <a:r>
              <a:rPr lang="de-DE" b="1" dirty="0" err="1" smtClean="0"/>
              <a:t>Chronic</a:t>
            </a:r>
            <a:r>
              <a:rPr lang="de-DE" b="1" dirty="0" smtClean="0"/>
              <a:t> Hepatitis C Virus (HCV) </a:t>
            </a:r>
            <a:r>
              <a:rPr lang="de-DE" b="1" dirty="0" err="1" smtClean="0"/>
              <a:t>Disease</a:t>
            </a:r>
            <a:r>
              <a:rPr lang="de-DE" b="1" dirty="0" smtClean="0"/>
              <a:t> </a:t>
            </a:r>
            <a:r>
              <a:rPr lang="de-DE" b="1" dirty="0" err="1" smtClean="0"/>
              <a:t>Burden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Cost</a:t>
            </a:r>
            <a:r>
              <a:rPr lang="de-DE" b="1" dirty="0" smtClean="0"/>
              <a:t> in </a:t>
            </a:r>
            <a:r>
              <a:rPr lang="de-DE" b="1" dirty="0" err="1" smtClean="0"/>
              <a:t>the</a:t>
            </a:r>
            <a:r>
              <a:rPr lang="de-DE" b="1" dirty="0" smtClean="0"/>
              <a:t> United States 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3284984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de-DE" dirty="0" err="1" smtClean="0"/>
              <a:t>Homie</a:t>
            </a:r>
            <a:r>
              <a:rPr lang="de-DE" dirty="0" smtClean="0"/>
              <a:t> </a:t>
            </a:r>
            <a:r>
              <a:rPr lang="de-DE" dirty="0" err="1" smtClean="0"/>
              <a:t>Razavi</a:t>
            </a:r>
            <a:r>
              <a:rPr lang="de-DE" dirty="0" smtClean="0"/>
              <a:t>, Antoine C. </a:t>
            </a:r>
            <a:r>
              <a:rPr lang="de-DE" dirty="0" err="1" smtClean="0"/>
              <a:t>ElKhoury</a:t>
            </a:r>
            <a:r>
              <a:rPr lang="de-DE" dirty="0" smtClean="0"/>
              <a:t>, </a:t>
            </a:r>
            <a:r>
              <a:rPr lang="de-DE" dirty="0" err="1" smtClean="0"/>
              <a:t>Elamin</a:t>
            </a:r>
            <a:r>
              <a:rPr lang="de-DE" dirty="0" smtClean="0"/>
              <a:t> </a:t>
            </a:r>
            <a:r>
              <a:rPr lang="de-DE" dirty="0" err="1" smtClean="0"/>
              <a:t>Elbasha</a:t>
            </a:r>
            <a:r>
              <a:rPr lang="de-DE" dirty="0" smtClean="0"/>
              <a:t>, Chris </a:t>
            </a:r>
            <a:r>
              <a:rPr lang="de-DE" dirty="0" err="1" smtClean="0"/>
              <a:t>Estes</a:t>
            </a:r>
            <a:r>
              <a:rPr lang="de-DE" dirty="0" smtClean="0"/>
              <a:t>, Ken </a:t>
            </a:r>
            <a:r>
              <a:rPr lang="de-DE" dirty="0" err="1" smtClean="0"/>
              <a:t>Pasini</a:t>
            </a:r>
            <a:r>
              <a:rPr lang="de-DE" dirty="0" smtClean="0"/>
              <a:t>, Thierry </a:t>
            </a:r>
            <a:r>
              <a:rPr lang="de-DE" dirty="0" err="1" smtClean="0"/>
              <a:t>Poynard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Ritesh</a:t>
            </a:r>
            <a:r>
              <a:rPr lang="de-DE" dirty="0" smtClean="0"/>
              <a:t> Kumar</a:t>
            </a:r>
          </a:p>
          <a:p>
            <a:endParaRPr lang="de-DE" dirty="0" smtClean="0"/>
          </a:p>
          <a:p>
            <a:r>
              <a:rPr lang="de-DE" dirty="0" smtClean="0"/>
              <a:t>Veröffentlicht: 06/2013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83"/>
            <a:ext cx="9144000" cy="57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4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8162"/>
            <a:ext cx="8003232" cy="706090"/>
          </a:xfrm>
        </p:spPr>
        <p:txBody>
          <a:bodyPr>
            <a:normAutofit fontScale="90000"/>
          </a:bodyPr>
          <a:lstStyle/>
          <a:p>
            <a:r>
              <a:rPr lang="de-DE" u="sng" dirty="0" smtClean="0"/>
              <a:t>Ergebnisse</a:t>
            </a:r>
            <a:endParaRPr lang="de-DE" u="sng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51078" cy="573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683568" y="1484784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sz="2800" dirty="0" smtClean="0"/>
              <a:t>Lebenszeitkosten</a:t>
            </a:r>
            <a:endParaRPr lang="de-DE" sz="28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62017"/>
            <a:ext cx="4865754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52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/>
              <a:t>Diskussion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Aussagekraft: Vgl. Vorhersage vs. Wirklichkeit</a:t>
            </a:r>
          </a:p>
          <a:p>
            <a:pPr lvl="1"/>
            <a:r>
              <a:rPr lang="de-DE" sz="2600" dirty="0"/>
              <a:t> </a:t>
            </a:r>
            <a:r>
              <a:rPr lang="de-DE" sz="2600" dirty="0" smtClean="0"/>
              <a:t>Inzidenz 2010:</a:t>
            </a:r>
          </a:p>
          <a:p>
            <a:pPr lvl="2"/>
            <a:r>
              <a:rPr lang="de-DE" sz="2600" dirty="0" smtClean="0"/>
              <a:t> (V)	16, 020  vs.  17, 000	(W) </a:t>
            </a:r>
          </a:p>
          <a:p>
            <a:pPr lvl="1"/>
            <a:r>
              <a:rPr lang="de-DE" sz="2600" dirty="0"/>
              <a:t> </a:t>
            </a:r>
            <a:r>
              <a:rPr lang="de-DE" sz="2600" dirty="0" smtClean="0"/>
              <a:t>Prävalenz 2010:</a:t>
            </a:r>
          </a:p>
          <a:p>
            <a:pPr lvl="2"/>
            <a:r>
              <a:rPr lang="de-DE" sz="2600" dirty="0"/>
              <a:t> </a:t>
            </a:r>
            <a:r>
              <a:rPr lang="de-DE" sz="2600" dirty="0" smtClean="0"/>
              <a:t>(V)	2.5 Mio. (2.1-3.2)  vs.  2.5 Mio.     (W)</a:t>
            </a:r>
          </a:p>
          <a:p>
            <a:pPr lvl="1"/>
            <a:r>
              <a:rPr lang="de-DE" sz="2600" dirty="0" smtClean="0"/>
              <a:t>Mortalität: </a:t>
            </a:r>
          </a:p>
          <a:p>
            <a:pPr lvl="2"/>
            <a:r>
              <a:rPr lang="de-DE" sz="2600" dirty="0" smtClean="0"/>
              <a:t>Studie der CDC zeigt ebenfalls Anstieg der Mortalität der HCV-Inf. Population in 1999-2007 übereinstimmend mit Studienergebnissen (Peak M= 2020)</a:t>
            </a:r>
          </a:p>
          <a:p>
            <a:pPr lvl="1"/>
            <a:r>
              <a:rPr lang="de-DE" sz="2600" dirty="0"/>
              <a:t> </a:t>
            </a:r>
            <a:r>
              <a:rPr lang="de-DE" sz="2600" dirty="0" smtClean="0"/>
              <a:t>Lebenszeitkosten: </a:t>
            </a:r>
          </a:p>
          <a:p>
            <a:pPr lvl="2"/>
            <a:r>
              <a:rPr lang="de-DE" sz="2600" dirty="0"/>
              <a:t> </a:t>
            </a:r>
            <a:r>
              <a:rPr lang="de-DE" sz="2600" dirty="0" smtClean="0"/>
              <a:t>(V) $ 64,490	vs. $ 19,660 (W, in 2002-2010)</a:t>
            </a:r>
          </a:p>
          <a:p>
            <a:pPr lvl="2"/>
            <a:endParaRPr lang="de-DE" dirty="0" smtClean="0"/>
          </a:p>
          <a:p>
            <a:pPr marL="914400" lvl="2" indent="0">
              <a:buNone/>
            </a:pPr>
            <a:endParaRPr lang="de-DE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98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/>
              <a:t>Diskussion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Einschränkungen der Studie </a:t>
            </a:r>
          </a:p>
          <a:p>
            <a:pPr lvl="1"/>
            <a:r>
              <a:rPr lang="de-DE" sz="2400" dirty="0" smtClean="0"/>
              <a:t>Alkoholkonsum und Metabolisches Syndrom werden nicht explizit berücksichtigt</a:t>
            </a:r>
          </a:p>
          <a:p>
            <a:pPr lvl="1"/>
            <a:r>
              <a:rPr lang="de-DE" sz="2400" dirty="0" smtClean="0"/>
              <a:t>mögliche Unterschätzung der Prävalenz wegen Vernachlässigung gewisser Populationen durch NHANES ( Veteranen, Inhaftierte oder Obdachlose)</a:t>
            </a:r>
          </a:p>
          <a:p>
            <a:pPr lvl="1"/>
            <a:r>
              <a:rPr lang="de-DE" sz="2400" dirty="0" smtClean="0"/>
              <a:t>Kosten OLT betreffend werden </a:t>
            </a:r>
            <a:r>
              <a:rPr lang="de-DE" sz="2400" dirty="0" err="1" smtClean="0"/>
              <a:t>eventl</a:t>
            </a:r>
            <a:r>
              <a:rPr lang="de-DE" sz="2400" dirty="0" smtClean="0"/>
              <a:t>. unterschätzt</a:t>
            </a:r>
          </a:p>
          <a:p>
            <a:pPr marL="457200" lvl="1" indent="0">
              <a:buNone/>
            </a:pPr>
            <a:r>
              <a:rPr lang="de-DE" sz="2400" dirty="0" smtClean="0"/>
              <a:t>→ mögl. Höhere Prävalenz und Kosten als vorausgesagt </a:t>
            </a:r>
          </a:p>
          <a:p>
            <a:pPr lvl="1"/>
            <a:endParaRPr lang="de-DE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384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u="sng" dirty="0" smtClean="0"/>
              <a:t>Kernaussagen</a:t>
            </a:r>
            <a:r>
              <a:rPr lang="de-DE" dirty="0" smtClean="0"/>
              <a:t>	</a:t>
            </a:r>
            <a:endParaRPr lang="de-DE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2372" y="2060848"/>
            <a:ext cx="8219256" cy="3052936"/>
          </a:xfrm>
        </p:spPr>
        <p:txBody>
          <a:bodyPr>
            <a:normAutofit lnSpcReduction="10000"/>
          </a:bodyPr>
          <a:lstStyle/>
          <a:p>
            <a:r>
              <a:rPr lang="de-DE" sz="2400" dirty="0" smtClean="0"/>
              <a:t>Abnahme der totalen Prävalenz infolge einer Abnahme der Inzidenz bei…</a:t>
            </a:r>
          </a:p>
          <a:p>
            <a:pPr marL="0" indent="0">
              <a:buNone/>
            </a:pPr>
            <a:endParaRPr lang="de-DE" sz="2400" dirty="0" smtClean="0"/>
          </a:p>
          <a:p>
            <a:r>
              <a:rPr lang="de-DE" sz="2400" dirty="0"/>
              <a:t> </a:t>
            </a:r>
            <a:r>
              <a:rPr lang="de-DE" sz="2400" dirty="0" smtClean="0"/>
              <a:t>…Zunahme der Prävalenz fortgeschrittener Lebererkrankungen und damit assoziierter Kosten</a:t>
            </a:r>
          </a:p>
          <a:p>
            <a:pPr marL="0" indent="0">
              <a:buNone/>
            </a:pPr>
            <a:endParaRPr lang="de-DE" sz="2400" dirty="0" smtClean="0"/>
          </a:p>
          <a:p>
            <a:r>
              <a:rPr lang="en-US" sz="2400" dirty="0" smtClean="0"/>
              <a:t>Die </a:t>
            </a:r>
            <a:r>
              <a:rPr lang="en-US" sz="2400" dirty="0" err="1" smtClean="0"/>
              <a:t>Spitze</a:t>
            </a:r>
            <a:r>
              <a:rPr lang="en-US" sz="2400" dirty="0" smtClean="0"/>
              <a:t> in den </a:t>
            </a:r>
            <a:r>
              <a:rPr lang="de-DE" sz="2400" dirty="0" smtClean="0"/>
              <a:t>Gesundheitskosten</a:t>
            </a:r>
            <a:r>
              <a:rPr lang="en-US" sz="2400" dirty="0" smtClean="0"/>
              <a:t> </a:t>
            </a:r>
            <a:r>
              <a:rPr lang="en-US" sz="2400" dirty="0" err="1" smtClean="0"/>
              <a:t>folgt</a:t>
            </a:r>
            <a:r>
              <a:rPr lang="en-US" sz="2400" dirty="0" smtClean="0"/>
              <a:t> der </a:t>
            </a:r>
            <a:r>
              <a:rPr lang="en-US" sz="2400" dirty="0" err="1" smtClean="0"/>
              <a:t>Spitze</a:t>
            </a:r>
            <a:r>
              <a:rPr lang="en-US" sz="2400" dirty="0" smtClean="0"/>
              <a:t> der </a:t>
            </a:r>
            <a:r>
              <a:rPr lang="en-US" sz="2400" dirty="0" err="1" smtClean="0"/>
              <a:t>Prävalenz</a:t>
            </a:r>
            <a:r>
              <a:rPr lang="en-US" sz="2400" dirty="0" smtClean="0"/>
              <a:t> </a:t>
            </a:r>
            <a:r>
              <a:rPr lang="en-US" sz="2400" dirty="0" err="1" smtClean="0"/>
              <a:t>mit</a:t>
            </a:r>
            <a:r>
              <a:rPr lang="en-US" sz="2400" dirty="0" smtClean="0"/>
              <a:t> </a:t>
            </a:r>
            <a:r>
              <a:rPr lang="de-DE" sz="2400" dirty="0" smtClean="0"/>
              <a:t>einer</a:t>
            </a:r>
            <a:r>
              <a:rPr lang="en-US" sz="2400" dirty="0" smtClean="0"/>
              <a:t> </a:t>
            </a:r>
            <a:r>
              <a:rPr lang="en-US" sz="2400" dirty="0" err="1" smtClean="0"/>
              <a:t>Verzögerung</a:t>
            </a:r>
            <a:r>
              <a:rPr lang="en-US" sz="2400" dirty="0" smtClean="0"/>
              <a:t> von </a:t>
            </a:r>
            <a:r>
              <a:rPr lang="en-US" sz="2400" dirty="0" err="1" smtClean="0"/>
              <a:t>drei</a:t>
            </a:r>
            <a:r>
              <a:rPr lang="en-US" sz="2400" dirty="0" smtClean="0"/>
              <a:t> </a:t>
            </a:r>
            <a:r>
              <a:rPr lang="en-US" sz="2400" dirty="0" err="1" smtClean="0"/>
              <a:t>Jahrzehnten</a:t>
            </a:r>
            <a:endParaRPr lang="de-DE" sz="24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118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58417"/>
            <a:ext cx="8229600" cy="1143000"/>
          </a:xfrm>
        </p:spPr>
        <p:txBody>
          <a:bodyPr/>
          <a:lstStyle/>
          <a:p>
            <a:r>
              <a:rPr lang="de-DE" u="sng" dirty="0" smtClean="0"/>
              <a:t>Ziel der Studie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2188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400" dirty="0" smtClean="0"/>
              <a:t>Beschreibung der Krankheitsentwicklung und Kostenbelastung</a:t>
            </a:r>
          </a:p>
          <a:p>
            <a:pPr marL="0" indent="0" algn="ctr">
              <a:buNone/>
            </a:pPr>
            <a:r>
              <a:rPr lang="de-DE" sz="2400" dirty="0" smtClean="0"/>
              <a:t> der HCV-Infektion in den Vereinigten Staaten von Amerika</a:t>
            </a:r>
          </a:p>
          <a:p>
            <a:pPr marL="0" indent="0" algn="ctr">
              <a:buNone/>
            </a:pPr>
            <a:r>
              <a:rPr lang="de-DE" sz="2400" dirty="0"/>
              <a:t>a</a:t>
            </a:r>
            <a:r>
              <a:rPr lang="de-DE" sz="2400" dirty="0" smtClean="0"/>
              <a:t>nhand eines systemdynamischen Modells</a:t>
            </a:r>
            <a:endParaRPr lang="de-DE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0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4001" y="586084"/>
            <a:ext cx="8229600" cy="1143000"/>
          </a:xfrm>
        </p:spPr>
        <p:txBody>
          <a:bodyPr>
            <a:normAutofit/>
          </a:bodyPr>
          <a:lstStyle/>
          <a:p>
            <a:r>
              <a:rPr lang="de-DE" u="sng" dirty="0" smtClean="0"/>
              <a:t>Voraussetzungen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6368" y="2060848"/>
            <a:ext cx="8322096" cy="4104456"/>
          </a:xfrm>
        </p:spPr>
        <p:txBody>
          <a:bodyPr>
            <a:noAutofit/>
          </a:bodyPr>
          <a:lstStyle/>
          <a:p>
            <a:r>
              <a:rPr lang="de-DE" sz="2400" dirty="0" smtClean="0"/>
              <a:t>Eichung des Modell durch die von NHANES in 2000 berichtete Prävalenz (nach Alter und Geschlecht)</a:t>
            </a:r>
          </a:p>
          <a:p>
            <a:pPr marL="0" indent="0">
              <a:buNone/>
            </a:pPr>
            <a:endParaRPr lang="de-DE" sz="2400" dirty="0" smtClean="0"/>
          </a:p>
          <a:p>
            <a:r>
              <a:rPr lang="de-DE" sz="2400" dirty="0" smtClean="0"/>
              <a:t>Berechnung der Inzidenz und Mortalität </a:t>
            </a:r>
          </a:p>
          <a:p>
            <a:pPr marL="0" indent="0">
              <a:buNone/>
            </a:pPr>
            <a:endParaRPr lang="de-DE" sz="2400" dirty="0" smtClean="0"/>
          </a:p>
          <a:p>
            <a:r>
              <a:rPr lang="de-DE" sz="2400" dirty="0" smtClean="0"/>
              <a:t>Kostenabschätzung anhand von Daten aus früheren Studien </a:t>
            </a:r>
          </a:p>
          <a:p>
            <a:pPr marL="0" indent="0">
              <a:buNone/>
            </a:pPr>
            <a:endParaRPr lang="de-DE" sz="2400" dirty="0" smtClean="0"/>
          </a:p>
          <a:p>
            <a:r>
              <a:rPr lang="de-DE" sz="2400" dirty="0" smtClean="0"/>
              <a:t>Ausschluss neuer Therapiemöglichkeiten ab 2011 (Kosten und Patienten)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99" y="-2"/>
            <a:ext cx="9144000" cy="57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777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74315"/>
            <a:ext cx="8229600" cy="1143000"/>
          </a:xfrm>
        </p:spPr>
        <p:txBody>
          <a:bodyPr/>
          <a:lstStyle/>
          <a:p>
            <a:r>
              <a:rPr lang="de-DE" u="sng" dirty="0" smtClean="0"/>
              <a:t>Aufbau der Studie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36 Kohorten</a:t>
            </a:r>
          </a:p>
          <a:p>
            <a:pPr lvl="1"/>
            <a:r>
              <a:rPr lang="de-DE" sz="2400" dirty="0"/>
              <a:t> </a:t>
            </a:r>
            <a:r>
              <a:rPr lang="de-DE" sz="2400" dirty="0" smtClean="0"/>
              <a:t>17x  Alters-Kohorten im Abstand von je 5 Jahren </a:t>
            </a:r>
          </a:p>
          <a:p>
            <a:pPr lvl="1"/>
            <a:r>
              <a:rPr lang="de-DE" sz="2400" dirty="0"/>
              <a:t> </a:t>
            </a:r>
            <a:r>
              <a:rPr lang="de-DE" sz="2400" dirty="0" smtClean="0"/>
              <a:t>1x  Kohorte für alle Personen über 85 Jahren</a:t>
            </a:r>
          </a:p>
          <a:p>
            <a:pPr lvl="1"/>
            <a:r>
              <a:rPr lang="de-DE" sz="2400" dirty="0"/>
              <a:t> </a:t>
            </a:r>
            <a:r>
              <a:rPr lang="de-DE" sz="2400" dirty="0" smtClean="0"/>
              <a:t>Trennung der Kohorten nach Geschlecht</a:t>
            </a:r>
          </a:p>
          <a:p>
            <a:pPr marL="457200" lvl="1" indent="0">
              <a:buNone/>
            </a:pPr>
            <a:endParaRPr lang="de-DE" sz="2400" dirty="0" smtClean="0"/>
          </a:p>
          <a:p>
            <a:r>
              <a:rPr lang="de-DE" sz="2400" dirty="0" smtClean="0"/>
              <a:t> integrierter Alterungsprozess</a:t>
            </a:r>
          </a:p>
          <a:p>
            <a:pPr marL="0" indent="0">
              <a:buNone/>
            </a:pPr>
            <a:endParaRPr lang="de-DE" sz="2400" dirty="0" smtClean="0"/>
          </a:p>
          <a:p>
            <a:r>
              <a:rPr lang="de-DE" sz="2400" dirty="0"/>
              <a:t> </a:t>
            </a:r>
            <a:r>
              <a:rPr lang="de-DE" sz="2400" dirty="0" smtClean="0"/>
              <a:t>feste Übergangswahrscheinlichkeit</a:t>
            </a:r>
          </a:p>
          <a:p>
            <a:pPr marL="0" indent="0">
              <a:buNone/>
            </a:pPr>
            <a:endParaRPr lang="de-DE" sz="2400" dirty="0" smtClean="0"/>
          </a:p>
          <a:p>
            <a:r>
              <a:rPr lang="de-DE" sz="2400" dirty="0"/>
              <a:t> </a:t>
            </a:r>
            <a:r>
              <a:rPr lang="de-DE" sz="2400" dirty="0" smtClean="0"/>
              <a:t>Zeitraum: 1950-2030 </a:t>
            </a:r>
          </a:p>
          <a:p>
            <a:pPr marL="0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89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368" y="574315"/>
            <a:ext cx="8322096" cy="694445"/>
          </a:xfrm>
        </p:spPr>
        <p:txBody>
          <a:bodyPr>
            <a:noAutofit/>
          </a:bodyPr>
          <a:lstStyle/>
          <a:p>
            <a:r>
              <a:rPr lang="de-DE" u="sng" dirty="0" smtClean="0"/>
              <a:t>Ergebnisse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24744"/>
            <a:ext cx="7416824" cy="1637888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Prävalenz</a:t>
            </a:r>
          </a:p>
          <a:p>
            <a:pPr lvl="1"/>
            <a:r>
              <a:rPr lang="de-DE" sz="2000" dirty="0" smtClean="0"/>
              <a:t>Peak Total Prävalenz : 1994- 3,3 </a:t>
            </a:r>
            <a:r>
              <a:rPr lang="de-DE" sz="2000" dirty="0" err="1" smtClean="0"/>
              <a:t>Mio</a:t>
            </a:r>
            <a:r>
              <a:rPr lang="de-DE" sz="2000" dirty="0" smtClean="0"/>
              <a:t> Infizierte</a:t>
            </a:r>
          </a:p>
          <a:p>
            <a:pPr lvl="1"/>
            <a:r>
              <a:rPr lang="de-DE" sz="2000" dirty="0" smtClean="0"/>
              <a:t>Peak Inzidenz: 1989- 274,160 Tsd. Neuinfizierte </a:t>
            </a:r>
          </a:p>
          <a:p>
            <a:pPr lvl="1"/>
            <a:r>
              <a:rPr lang="de-DE" sz="2000" dirty="0" smtClean="0"/>
              <a:t>Peak </a:t>
            </a:r>
            <a:r>
              <a:rPr lang="de-DE" sz="2000" dirty="0" err="1" smtClean="0"/>
              <a:t>Komp.Z</a:t>
            </a:r>
            <a:r>
              <a:rPr lang="de-DE" sz="2000" dirty="0" smtClean="0"/>
              <a:t>. : 2015- 626,500 Fälle</a:t>
            </a:r>
          </a:p>
          <a:p>
            <a:pPr lvl="1"/>
            <a:r>
              <a:rPr lang="de-DE" sz="2000" dirty="0" smtClean="0"/>
              <a:t>Peak </a:t>
            </a:r>
            <a:r>
              <a:rPr lang="de-DE" sz="2000" dirty="0" err="1" smtClean="0"/>
              <a:t>Dekomp.Z</a:t>
            </a:r>
            <a:r>
              <a:rPr lang="de-DE" sz="2000" dirty="0" smtClean="0"/>
              <a:t>. : 2019- 107,400 Fälle </a:t>
            </a:r>
          </a:p>
          <a:p>
            <a:pPr lvl="1"/>
            <a:r>
              <a:rPr lang="de-DE" sz="2000" dirty="0" smtClean="0"/>
              <a:t>Peak HCC: 2018- 23,800 Fälle</a:t>
            </a:r>
            <a:endParaRPr lang="de-DE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B\Desktop\prävalen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283" y="2844613"/>
            <a:ext cx="6021434" cy="365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39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0384" y="476672"/>
            <a:ext cx="8003232" cy="910469"/>
          </a:xfrm>
        </p:spPr>
        <p:txBody>
          <a:bodyPr>
            <a:normAutofit/>
          </a:bodyPr>
          <a:lstStyle/>
          <a:p>
            <a:r>
              <a:rPr lang="de-DE" u="sng" dirty="0" smtClean="0"/>
              <a:t>Ergebnisse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Inzidenz</a:t>
            </a:r>
            <a:endParaRPr lang="de-D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759" y="2232322"/>
            <a:ext cx="6544482" cy="393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19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0364" y="548680"/>
            <a:ext cx="8363272" cy="922114"/>
          </a:xfrm>
        </p:spPr>
        <p:txBody>
          <a:bodyPr>
            <a:normAutofit/>
          </a:bodyPr>
          <a:lstStyle/>
          <a:p>
            <a:r>
              <a:rPr lang="de-DE" u="sng" dirty="0" smtClean="0"/>
              <a:t>Ergebnisse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Mortalität</a:t>
            </a:r>
            <a:endParaRPr lang="de-DE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7" y="2132856"/>
            <a:ext cx="648652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48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u="sng" dirty="0" smtClean="0"/>
              <a:t>Ergebnisse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Gesamtkosten und Prävalenz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691" y="2492896"/>
            <a:ext cx="5572118" cy="3603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6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/>
              <a:t>Ergebnisse</a:t>
            </a:r>
            <a:endParaRPr lang="de-DE" u="sng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73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467544" y="162880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sz="3200" dirty="0"/>
              <a:t> </a:t>
            </a:r>
            <a:r>
              <a:rPr lang="de-DE" sz="3200" dirty="0" smtClean="0"/>
              <a:t>Kosten der Folgeerkrankungen </a:t>
            </a:r>
            <a:endParaRPr lang="de-DE" sz="3200" dirty="0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353" y="2526367"/>
            <a:ext cx="5259623" cy="352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51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Bildschirmpräsentation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</vt:lpstr>
      <vt:lpstr>Chronic Hepatitis C Virus (HCV) Disease Burden and Cost in the United States </vt:lpstr>
      <vt:lpstr>Ziel der Studie </vt:lpstr>
      <vt:lpstr>Voraussetzungen </vt:lpstr>
      <vt:lpstr>Aufbau der Studie</vt:lpstr>
      <vt:lpstr>Ergebnisse</vt:lpstr>
      <vt:lpstr>Ergebnisse</vt:lpstr>
      <vt:lpstr>Ergebnisse</vt:lpstr>
      <vt:lpstr>Ergebnisse</vt:lpstr>
      <vt:lpstr>Ergebnisse</vt:lpstr>
      <vt:lpstr>Ergebnisse</vt:lpstr>
      <vt:lpstr>Diskussion</vt:lpstr>
      <vt:lpstr>Diskussion</vt:lpstr>
      <vt:lpstr>Kernaussagen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Hepatitis C Virus (HCV) Disease Burden and Cost in the United States</dc:title>
  <dc:creator>B</dc:creator>
  <cp:lastModifiedBy>Musfeld, Patricia</cp:lastModifiedBy>
  <cp:revision>45</cp:revision>
  <dcterms:created xsi:type="dcterms:W3CDTF">2013-07-27T10:24:35Z</dcterms:created>
  <dcterms:modified xsi:type="dcterms:W3CDTF">2013-11-01T13:53:48Z</dcterms:modified>
</cp:coreProperties>
</file>