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75" r:id="rId12"/>
    <p:sldId id="260" r:id="rId13"/>
    <p:sldId id="262" r:id="rId14"/>
    <p:sldId id="261" r:id="rId15"/>
    <p:sldId id="270" r:id="rId16"/>
    <p:sldId id="276" r:id="rId17"/>
    <p:sldId id="263" r:id="rId18"/>
    <p:sldId id="271" r:id="rId19"/>
    <p:sldId id="274" r:id="rId20"/>
    <p:sldId id="273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484"/>
    <a:srgbClr val="BD1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6" autoAdjust="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BA44D-F37D-4060-9E90-E9CC96CF34A2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4FF0F-B138-4F2F-B2D3-187C90DB1727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67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err="1"/>
              <a:t>Hepatic</a:t>
            </a:r>
            <a:r>
              <a:rPr lang="es-AR" dirty="0"/>
              <a:t> </a:t>
            </a:r>
            <a:r>
              <a:rPr lang="es-AR" dirty="0" err="1"/>
              <a:t>venous</a:t>
            </a:r>
            <a:r>
              <a:rPr lang="es-AR" dirty="0"/>
              <a:t> </a:t>
            </a:r>
            <a:r>
              <a:rPr lang="es-AR" dirty="0" err="1"/>
              <a:t>pressure</a:t>
            </a:r>
            <a:r>
              <a:rPr lang="es-AR" dirty="0"/>
              <a:t> </a:t>
            </a:r>
            <a:r>
              <a:rPr lang="es-AR" dirty="0" err="1" smtClean="0"/>
              <a:t>gradient</a:t>
            </a:r>
            <a:r>
              <a:rPr lang="es-AR" dirty="0" smtClean="0"/>
              <a:t> - 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blockers lower portal pressure by decreasing portal venous inflow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4FF0F-B138-4F2F-B2D3-187C90DB1727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81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are mean (SD) or n (%), unless otherwise stated. NASH=non-alcoholic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steatohepatitis. BMI=body-mass index. *None denotes absence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oesophageal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varices on endoscopy and small varices denotes varices that were flattened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insufflation. †Patients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oesophageal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fundal varices (gastro-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oesophageal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varices type 2 according to Sarin’s classification). ‡Among patients with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portal-systemic collaterals, small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oesophageal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varices were present in 13 (72%)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patients in the placebo group and in five (45%) of 11 in the β blockers group.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§Spleen diameter &gt;12 cm on ultrasound. ¶Liver stiffness by transient elastography.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||For patients lost to follow-up, mean follow-up time in the placebo group was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months (IQR 14–24) and in the β-blockers group was 18 months (IQR 9–20).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 (77%) of the 13 patients lost to follow-up had history of active or previous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alcohol intake versus 78 (41%) of 188 who were not lost to follow-up; there were no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significant differences between patients lost and not lost to follow-up.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**In the placebo group 17 (77%) of the 22 patients with alcoholic cause of cirrhosis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(14 alcohol only and eight alcohol plus hepatitis C virus) were abstinent,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compared with 15 (54%) of the 28 patients with alcoholic cause of cirrhosis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β-blockers group (19 alcohol, nine alcohol plus hepatitis C virus). ††In the placebo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one patient received an orthoptic liver transplant at month 39 from inclusion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the β-blockers group three patients received an orthoptic liver transplant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month 27 and 48 from inclusion. Previous decompensation of cirrhosis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occurred in the four patients who received a liver transplantation (all had ascites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of them also had encephalopathy). Two of them (one in the placebo group)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developed a hepatocellular carcinoma. ‡‡Withdrawal of placebo or propranolol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(due to side-effects or non-compliance) occurred in two patients of the placebo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after a median period of 22 months (IQR 18–34) and in six patients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blockers group after a median period of 26 months (15–30). §§ Withdrawal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placebo or carvedilol (due to side-effects or non-compliance) occurred in four patients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placebo group after a median period of 24 months (IQR 19–37) and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patients of the β blockers group after a median period of 28 months (21–33).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4FF0F-B138-4F2F-B2D3-187C90DB1727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508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S4 – s8 si poner y</a:t>
            </a:r>
            <a:r>
              <a:rPr lang="es-AR" baseline="0" dirty="0" smtClean="0"/>
              <a:t> a </a:t>
            </a:r>
            <a:r>
              <a:rPr lang="es-AR" baseline="0" dirty="0" err="1" smtClean="0"/>
              <a:t>continuacion</a:t>
            </a:r>
            <a:r>
              <a:rPr lang="es-AR" dirty="0" smtClean="0"/>
              <a:t> s10 si poner</a:t>
            </a:r>
            <a:endParaRPr lang="es-A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FF0F-B138-4F2F-B2D3-187C90DB1727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387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Tabla s8</a:t>
            </a:r>
            <a:endParaRPr lang="es-A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FF0F-B138-4F2F-B2D3-187C90DB1727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22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F0EA6-D7C6-4FE1-A0A6-C710ADAA4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8AD3B5-24A7-453D-964E-D50FA30F0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9DFF21-042B-482A-9393-FDA35355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1F035-5E7F-4DA5-83ED-624E7C93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9D2CF1-6B4E-4B16-977B-60761362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175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5649D-F8B5-476B-BC66-98EFF931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0AD8E7-9AB2-4ECE-87D6-8FCD9CA0F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9DA0B-7BE8-4BB5-8D29-4B938DF3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EA788E-BB55-49F4-8ED2-69E501A4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6CFB0-57BA-44C2-B137-6D1C8A7C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944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A9CED9-8E4C-4D7A-B68D-6759FC087B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DF4ADC-5A43-4FA2-91D5-EB02B8E3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97E0B-7DDC-4B43-8AB2-F65480B9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313775-94A8-4A49-8914-71D5804C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6D132-76D4-47B0-839B-4AEF21C3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490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4663C-3586-4FFE-B58A-602E6D86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09D7B-C1AC-47F4-BF2A-A751ECF9C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6FB0CB-E641-4117-9AE4-97746ACE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CAA75-E8D2-4BC4-8B28-B5676F38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2F76B-7ADF-4B1D-B3CE-8CA4710D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051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FCF12-F2AC-402F-B2D9-5F7C15B6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8BB819-1EFD-4123-95DC-0D1C91F2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96A94-3F08-4033-96F7-1CE58D00D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FD43B-8524-4A66-B05B-490DFC57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03A0E7-B69C-4DC8-95B5-DAA9711D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073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B210E-257C-4F93-9CB2-2E4E3CBD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7F18D-A58A-47BE-9C67-67094EA5B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A2FF6-4A78-4D72-BC33-28026BE2A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6FE5F0-C97A-423A-B268-9FC7178A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DD3B36-A6AC-4BB5-94C7-A3B2BDDE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4D82AE-93E0-4632-9B17-50B96DB4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424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4462E-6BD8-483E-975A-439789EF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E40CC3-69D9-4E22-A801-3DE2931C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E4909B-3234-4D38-8137-E0A136456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7C9CB2-718F-43BA-BB80-F460738FF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CD6611D-9256-4B9E-A88D-B4AF10321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19C9BB-130F-418F-BCBC-09DE45E6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DFC8E8C-34C2-4DDB-B9B9-CAB02862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CAAAA5-C1F7-4841-B74E-B1CD0B8B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51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435C4-882E-4893-B5BD-216CBAE6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04ACEC-4CD3-482D-8EF7-AD810E9F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3F91F0-EA63-467B-B2D5-2EDBCB2A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DD2F39-1F54-4844-98A7-B83ED67A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344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3E8723-B9A7-47BB-87E5-FE622CB4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32F9BF-DB41-477E-98E3-56B2885E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C3E34C-267A-4EC6-B516-73874E00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355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1801B-1B39-45BE-8A08-2E5A0A12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A258CE-A62C-4A46-8B5E-A49EE0407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4E7E91-B073-4B5E-8095-688C19A55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0FD36F-CF0B-4453-9222-9B9C3E72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849558-EE94-47EB-9A56-145BD5F8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8C908E-A8EE-4525-9D47-F5BEA214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45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4BACB-31BA-47A5-B300-5BCA8709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F34A3D-A060-45DC-8854-98EBA439C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709761-D741-4021-B9E6-6D1B2B2EA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DC2D9C-D67B-4A8C-BE5F-73CA719B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08FEA-FDA9-47F2-9BF5-C5E7DC73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128B5-3D02-4FB2-81A7-1D108658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186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FB1337-3E3E-4FFA-88EA-BD47E2F4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33CEF7-F9F5-4EAD-9F52-74C2B13F7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DED19-5685-4860-970C-EA34A397F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9410-CB18-4B0B-BD25-25303EAE825C}" type="datetimeFigureOut">
              <a:rPr lang="es-AR" smtClean="0"/>
              <a:t>8/5/2019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F84429-4778-47C2-86A4-6B39DE65A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2D1099-9111-4B9C-BEB5-4A02A9E1D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4D73E-7195-4F13-BD1D-ADCF03C1E516}" type="slidenum">
              <a:rPr lang="es-AR" smtClean="0"/>
              <a:t>‹Nr.›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385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Ã¤t Bern">
            <a:extLst>
              <a:ext uri="{FF2B5EF4-FFF2-40B4-BE49-F238E27FC236}">
                <a16:creationId xmlns:a16="http://schemas.microsoft.com/office/drawing/2014/main" id="{AD920DC2-67C9-4721-A685-58737B06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513" y="324464"/>
            <a:ext cx="1570222" cy="12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32B3209-1A0B-433B-B745-AA69907A5491}"/>
              </a:ext>
            </a:extLst>
          </p:cNvPr>
          <p:cNvSpPr txBox="1"/>
          <p:nvPr/>
        </p:nvSpPr>
        <p:spPr>
          <a:xfrm>
            <a:off x="3524860" y="1266691"/>
            <a:ext cx="483747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Journal Club - 25.04.19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83CFAB2-C0B9-4075-B8CB-BE42B21A9127}"/>
              </a:ext>
            </a:extLst>
          </p:cNvPr>
          <p:cNvSpPr txBox="1"/>
          <p:nvPr/>
        </p:nvSpPr>
        <p:spPr>
          <a:xfrm>
            <a:off x="1081547" y="1976286"/>
            <a:ext cx="9989575" cy="221599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ß blockers to prevent decompensation of cirrhosis in patients with clinically significant portal hypertension (</a:t>
            </a:r>
            <a:r>
              <a:rPr lang="en-US" sz="2800" b="1" dirty="0"/>
              <a:t>PREDESCI</a:t>
            </a:r>
            <a:r>
              <a:rPr lang="en-US" sz="2800" dirty="0"/>
              <a:t>): a randomised, double-blind, placebo-controlled, multicentre trial</a:t>
            </a:r>
          </a:p>
          <a:p>
            <a:pPr algn="ctr"/>
            <a:r>
              <a:rPr lang="es-AR" i="1" dirty="0" err="1"/>
              <a:t>Càndid</a:t>
            </a:r>
            <a:r>
              <a:rPr lang="es-AR" i="1" dirty="0"/>
              <a:t> Villanueva, Agustín Albillos, Joan </a:t>
            </a:r>
            <a:r>
              <a:rPr lang="es-AR" i="1" dirty="0" err="1"/>
              <a:t>Genescà</a:t>
            </a:r>
            <a:r>
              <a:rPr lang="es-AR" i="1" dirty="0"/>
              <a:t>, Joan C </a:t>
            </a:r>
            <a:r>
              <a:rPr lang="es-AR" i="1" dirty="0" err="1"/>
              <a:t>Garcia</a:t>
            </a:r>
            <a:r>
              <a:rPr lang="es-AR" i="1" dirty="0"/>
              <a:t>-Pagan, José L Calleja, Carles Aracil, Rafael Bañares, Rosa M Morillas, María Poca, </a:t>
            </a:r>
            <a:r>
              <a:rPr lang="pt-BR" i="1" dirty="0"/>
              <a:t>Beatriz </a:t>
            </a:r>
            <a:r>
              <a:rPr lang="pt-BR" i="1" dirty="0" err="1"/>
              <a:t>Peñas</a:t>
            </a:r>
            <a:r>
              <a:rPr lang="pt-BR" i="1" dirty="0"/>
              <a:t>, Salvador Augustin, Juan G </a:t>
            </a:r>
            <a:r>
              <a:rPr lang="pt-BR" i="1" dirty="0" err="1"/>
              <a:t>Abraldes</a:t>
            </a:r>
            <a:r>
              <a:rPr lang="pt-BR" i="1" dirty="0"/>
              <a:t>, </a:t>
            </a:r>
            <a:r>
              <a:rPr lang="pt-BR" i="1" dirty="0" err="1"/>
              <a:t>Edilmar</a:t>
            </a:r>
            <a:r>
              <a:rPr lang="pt-BR" i="1" dirty="0"/>
              <a:t> Alvarado, Ferran Torres, </a:t>
            </a:r>
            <a:r>
              <a:rPr lang="pt-BR" i="1" dirty="0" err="1"/>
              <a:t>Jaume</a:t>
            </a:r>
            <a:r>
              <a:rPr lang="pt-BR" i="1" dirty="0"/>
              <a:t> Bosch</a:t>
            </a:r>
            <a:endParaRPr lang="es-AR" dirty="0"/>
          </a:p>
        </p:txBody>
      </p:sp>
      <p:pic>
        <p:nvPicPr>
          <p:cNvPr id="4" name="Picture 2" descr="Resultado de imagen para hpr rosario logo">
            <a:extLst>
              <a:ext uri="{FF2B5EF4-FFF2-40B4-BE49-F238E27FC236}">
                <a16:creationId xmlns:a16="http://schemas.microsoft.com/office/drawing/2014/main" id="{813F050D-419A-40B4-9472-27E78CAF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0" y="5496338"/>
            <a:ext cx="1858706" cy="117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92B665-E24B-4F43-83A5-2E68A0EF752F}"/>
              </a:ext>
            </a:extLst>
          </p:cNvPr>
          <p:cNvSpPr txBox="1"/>
          <p:nvPr/>
        </p:nvSpPr>
        <p:spPr>
          <a:xfrm>
            <a:off x="3500282" y="4578141"/>
            <a:ext cx="51521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err="1"/>
              <a:t>Presents</a:t>
            </a:r>
            <a:r>
              <a:rPr lang="es-AR" sz="2000" b="1" dirty="0"/>
              <a:t>: Melisa Dirchwolf</a:t>
            </a:r>
          </a:p>
          <a:p>
            <a:pPr algn="ctr"/>
            <a:r>
              <a:rPr lang="es-AR" dirty="0"/>
              <a:t>Novartis </a:t>
            </a:r>
            <a:r>
              <a:rPr lang="es-AR" dirty="0" err="1"/>
              <a:t>Hepatology</a:t>
            </a:r>
            <a:r>
              <a:rPr lang="es-AR" dirty="0"/>
              <a:t> Training Fellowship</a:t>
            </a:r>
          </a:p>
          <a:p>
            <a:pPr algn="ctr"/>
            <a:r>
              <a:rPr lang="es-AR" dirty="0"/>
              <a:t>Staff – </a:t>
            </a:r>
            <a:r>
              <a:rPr lang="es-AR" dirty="0" err="1"/>
              <a:t>Hepatology</a:t>
            </a:r>
            <a:r>
              <a:rPr lang="es-AR" dirty="0"/>
              <a:t> and </a:t>
            </a:r>
            <a:r>
              <a:rPr lang="es-AR" dirty="0" err="1"/>
              <a:t>Liver</a:t>
            </a:r>
            <a:r>
              <a:rPr lang="es-AR" dirty="0"/>
              <a:t> </a:t>
            </a:r>
            <a:r>
              <a:rPr lang="es-AR" dirty="0" err="1"/>
              <a:t>Transplantation</a:t>
            </a:r>
            <a:r>
              <a:rPr lang="es-AR" dirty="0"/>
              <a:t> </a:t>
            </a:r>
            <a:r>
              <a:rPr lang="es-AR" dirty="0" err="1"/>
              <a:t>Unit</a:t>
            </a:r>
            <a:r>
              <a:rPr lang="es-AR" dirty="0"/>
              <a:t> Hospital Privado de Rosario, Argentina</a:t>
            </a:r>
          </a:p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456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B0E5E8-91EA-4343-AFC5-C932655AD7E4}"/>
              </a:ext>
            </a:extLst>
          </p:cNvPr>
          <p:cNvSpPr txBox="1"/>
          <p:nvPr/>
        </p:nvSpPr>
        <p:spPr>
          <a:xfrm>
            <a:off x="4090219" y="206476"/>
            <a:ext cx="783139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A95F19E-D61C-4CF5-A71B-35F24C34A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3" t="16956" r="64293" b="13188"/>
          <a:stretch/>
        </p:blipFill>
        <p:spPr>
          <a:xfrm>
            <a:off x="270387" y="138139"/>
            <a:ext cx="3685552" cy="65310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104911-39D7-4D5A-AFC8-F25F0F09F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66" t="16956" r="42120" b="34783"/>
          <a:stretch/>
        </p:blipFill>
        <p:spPr>
          <a:xfrm>
            <a:off x="3995695" y="864704"/>
            <a:ext cx="4356011" cy="534728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7D2D46-50C3-4E30-909D-B9BA0C44C790}"/>
              </a:ext>
            </a:extLst>
          </p:cNvPr>
          <p:cNvSpPr txBox="1"/>
          <p:nvPr/>
        </p:nvSpPr>
        <p:spPr>
          <a:xfrm>
            <a:off x="8391462" y="983226"/>
            <a:ext cx="35301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/>
              <a:t>Results</a:t>
            </a:r>
            <a:endParaRPr lang="es-A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Patients </a:t>
            </a:r>
            <a:r>
              <a:rPr lang="es-AR" sz="2000" dirty="0" err="1"/>
              <a:t>lost</a:t>
            </a:r>
            <a:r>
              <a:rPr lang="es-AR" sz="2000" dirty="0"/>
              <a:t> </a:t>
            </a:r>
            <a:r>
              <a:rPr lang="es-AR" sz="2000" dirty="0" err="1"/>
              <a:t>to</a:t>
            </a:r>
            <a:r>
              <a:rPr lang="es-AR" sz="2000" dirty="0"/>
              <a:t> FU </a:t>
            </a:r>
            <a:r>
              <a:rPr lang="es-AR" sz="2000" dirty="0" err="1"/>
              <a:t>had</a:t>
            </a:r>
            <a:r>
              <a:rPr lang="es-AR" sz="2000" dirty="0"/>
              <a:t> a mean FU of 18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Adequate</a:t>
            </a:r>
            <a:r>
              <a:rPr lang="es-AR" sz="2000" dirty="0" smtClean="0"/>
              <a:t> </a:t>
            </a:r>
            <a:r>
              <a:rPr lang="es-AR" sz="2000" dirty="0" err="1"/>
              <a:t>adherence</a:t>
            </a:r>
            <a:r>
              <a:rPr lang="es-AR" sz="2000" dirty="0"/>
              <a:t> in 82% of NSBB and 83%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/>
          </a:p>
          <a:p>
            <a:endParaRPr lang="es-AR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AEC1AC4-9BA6-43A7-90D8-80AFE94AF560}"/>
              </a:ext>
            </a:extLst>
          </p:cNvPr>
          <p:cNvSpPr/>
          <p:nvPr/>
        </p:nvSpPr>
        <p:spPr>
          <a:xfrm>
            <a:off x="4198374" y="1956619"/>
            <a:ext cx="3952568" cy="609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637E77-C9BB-4042-89BD-26DDF5BC82A2}"/>
              </a:ext>
            </a:extLst>
          </p:cNvPr>
          <p:cNvSpPr/>
          <p:nvPr/>
        </p:nvSpPr>
        <p:spPr>
          <a:xfrm>
            <a:off x="471947" y="1012723"/>
            <a:ext cx="3077497" cy="167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7076E1F-60A7-4B9D-A400-D4D8A3038F21}"/>
              </a:ext>
            </a:extLst>
          </p:cNvPr>
          <p:cNvSpPr/>
          <p:nvPr/>
        </p:nvSpPr>
        <p:spPr>
          <a:xfrm>
            <a:off x="471946" y="1381433"/>
            <a:ext cx="3077497" cy="167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2BED896-7BBD-4A6F-AC77-B9D41BFCB59D}"/>
              </a:ext>
            </a:extLst>
          </p:cNvPr>
          <p:cNvSpPr/>
          <p:nvPr/>
        </p:nvSpPr>
        <p:spPr>
          <a:xfrm>
            <a:off x="467030" y="1971372"/>
            <a:ext cx="3077497" cy="167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331A088-60EB-4578-8B1C-A8841F54BE4D}"/>
              </a:ext>
            </a:extLst>
          </p:cNvPr>
          <p:cNvSpPr/>
          <p:nvPr/>
        </p:nvSpPr>
        <p:spPr>
          <a:xfrm>
            <a:off x="452279" y="3421628"/>
            <a:ext cx="3077497" cy="167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E877496-74F5-4785-A72A-777DD4CBCC09}"/>
              </a:ext>
            </a:extLst>
          </p:cNvPr>
          <p:cNvSpPr/>
          <p:nvPr/>
        </p:nvSpPr>
        <p:spPr>
          <a:xfrm>
            <a:off x="476859" y="4862055"/>
            <a:ext cx="3077497" cy="167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06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0317" t="25383" r="26143" b="19594"/>
          <a:stretch/>
        </p:blipFill>
        <p:spPr>
          <a:xfrm>
            <a:off x="78828" y="1260227"/>
            <a:ext cx="8100566" cy="4917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4810" y="1743739"/>
            <a:ext cx="433579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dirty="0" smtClean="0"/>
              <a:t>    </a:t>
            </a:r>
            <a:r>
              <a:rPr lang="es-AR" sz="2200" b="1" dirty="0" err="1" smtClean="0"/>
              <a:t>Outcomes</a:t>
            </a:r>
            <a:endParaRPr lang="es-AR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Cumulative</a:t>
            </a:r>
            <a:r>
              <a:rPr lang="es-AR" sz="2000" dirty="0" smtClean="0"/>
              <a:t> </a:t>
            </a:r>
            <a:r>
              <a:rPr lang="es-AR" sz="2000" dirty="0" err="1"/>
              <a:t>incidence</a:t>
            </a:r>
            <a:r>
              <a:rPr lang="es-AR" sz="2000" dirty="0"/>
              <a:t> of </a:t>
            </a:r>
            <a:r>
              <a:rPr lang="es-AR" sz="2000" dirty="0" err="1"/>
              <a:t>the</a:t>
            </a:r>
            <a:r>
              <a:rPr lang="es-AR" sz="2000" dirty="0"/>
              <a:t> </a:t>
            </a:r>
            <a:r>
              <a:rPr lang="es-AR" sz="2000" dirty="0" err="1"/>
              <a:t>first</a:t>
            </a:r>
            <a:r>
              <a:rPr lang="es-AR" sz="2000" dirty="0"/>
              <a:t> </a:t>
            </a:r>
            <a:r>
              <a:rPr lang="es-AR" sz="2000" dirty="0" err="1"/>
              <a:t>decompensating</a:t>
            </a:r>
            <a:r>
              <a:rPr lang="es-AR" sz="2000" dirty="0"/>
              <a:t> </a:t>
            </a:r>
            <a:r>
              <a:rPr lang="es-AR" sz="2000" dirty="0" err="1" smtClean="0"/>
              <a:t>event</a:t>
            </a:r>
            <a:r>
              <a:rPr lang="es-AR" sz="2000" dirty="0" smtClean="0"/>
              <a:t> </a:t>
            </a:r>
            <a:r>
              <a:rPr lang="es-AR" sz="2000" dirty="0" err="1" smtClean="0"/>
              <a:t>developing</a:t>
            </a:r>
            <a:r>
              <a:rPr lang="es-AR" sz="2000" dirty="0" smtClean="0"/>
              <a:t> </a:t>
            </a:r>
            <a:r>
              <a:rPr lang="es-AR" sz="2000" dirty="0" err="1"/>
              <a:t>during</a:t>
            </a:r>
            <a:r>
              <a:rPr lang="es-AR" sz="2000" dirty="0"/>
              <a:t> </a:t>
            </a:r>
            <a:r>
              <a:rPr lang="es-AR" sz="2000" dirty="0" smtClean="0"/>
              <a:t> </a:t>
            </a:r>
            <a:r>
              <a:rPr lang="es-AR" sz="2000" dirty="0" err="1" smtClean="0"/>
              <a:t>follow</a:t>
            </a:r>
            <a:r>
              <a:rPr lang="es-AR" sz="2000" dirty="0" smtClean="0"/>
              <a:t>-up </a:t>
            </a:r>
            <a:r>
              <a:rPr lang="es-AR" sz="2000" dirty="0"/>
              <a:t>in </a:t>
            </a:r>
            <a:r>
              <a:rPr lang="es-AR" sz="2000" dirty="0" err="1"/>
              <a:t>the</a:t>
            </a:r>
            <a:r>
              <a:rPr lang="es-AR" sz="2000" dirty="0"/>
              <a:t> </a:t>
            </a:r>
            <a:r>
              <a:rPr lang="es-AR" sz="2000" dirty="0" err="1"/>
              <a:t>overall</a:t>
            </a:r>
            <a:r>
              <a:rPr lang="es-AR" sz="2000" dirty="0"/>
              <a:t> series of </a:t>
            </a:r>
            <a:r>
              <a:rPr lang="es-AR" sz="2000" dirty="0" err="1" smtClean="0"/>
              <a:t>patients</a:t>
            </a:r>
            <a:r>
              <a:rPr lang="es-AR" sz="2000" dirty="0" smtClean="0"/>
              <a:t> (</a:t>
            </a:r>
            <a:r>
              <a:rPr lang="es-AR" sz="2000" dirty="0" err="1"/>
              <a:t>treated</a:t>
            </a:r>
            <a:r>
              <a:rPr lang="es-AR" sz="2000" dirty="0"/>
              <a:t> </a:t>
            </a:r>
            <a:r>
              <a:rPr lang="es-AR" sz="2000" dirty="0" err="1"/>
              <a:t>with</a:t>
            </a:r>
            <a:r>
              <a:rPr lang="es-AR" sz="2000" dirty="0"/>
              <a:t> β-</a:t>
            </a:r>
            <a:r>
              <a:rPr lang="es-AR" sz="2000" dirty="0" err="1"/>
              <a:t>blockers</a:t>
            </a:r>
            <a:r>
              <a:rPr lang="es-AR" sz="2000" dirty="0"/>
              <a:t> </a:t>
            </a:r>
            <a:r>
              <a:rPr lang="es-AR" sz="2000" dirty="0" err="1"/>
              <a:t>or</a:t>
            </a:r>
            <a:r>
              <a:rPr lang="es-AR" sz="2000" dirty="0"/>
              <a:t> </a:t>
            </a:r>
            <a:r>
              <a:rPr lang="es-AR" sz="2000" dirty="0" smtClean="0"/>
              <a:t>placebo)</a:t>
            </a:r>
            <a:endParaRPr lang="es-AR" sz="200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3C3599CA-FC8A-4EDE-815F-8D7E602D2955}"/>
              </a:ext>
            </a:extLst>
          </p:cNvPr>
          <p:cNvSpPr txBox="1"/>
          <p:nvPr/>
        </p:nvSpPr>
        <p:spPr>
          <a:xfrm>
            <a:off x="285134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134" y="829340"/>
            <a:ext cx="4807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err="1" smtClean="0">
                <a:solidFill>
                  <a:schemeClr val="accent1"/>
                </a:solidFill>
              </a:rPr>
              <a:t>Entire</a:t>
            </a:r>
            <a:r>
              <a:rPr lang="es-AR" sz="2200" b="1" dirty="0" smtClean="0">
                <a:solidFill>
                  <a:schemeClr val="accent1"/>
                </a:solidFill>
              </a:rPr>
              <a:t> </a:t>
            </a:r>
            <a:r>
              <a:rPr lang="es-AR" sz="2200" b="1" dirty="0" err="1" smtClean="0">
                <a:solidFill>
                  <a:schemeClr val="accent1"/>
                </a:solidFill>
              </a:rPr>
              <a:t>Study</a:t>
            </a:r>
            <a:r>
              <a:rPr lang="es-AR" sz="2200" b="1" dirty="0" smtClean="0">
                <a:solidFill>
                  <a:schemeClr val="accent1"/>
                </a:solidFill>
              </a:rPr>
              <a:t> </a:t>
            </a:r>
            <a:r>
              <a:rPr lang="es-AR" sz="2200" b="1" dirty="0" err="1" smtClean="0">
                <a:solidFill>
                  <a:schemeClr val="accent1"/>
                </a:solidFill>
              </a:rPr>
              <a:t>Cohort</a:t>
            </a:r>
            <a:endParaRPr lang="es-AR" sz="2200" b="1" dirty="0">
              <a:solidFill>
                <a:schemeClr val="accent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092458" y="1573620"/>
            <a:ext cx="1477925" cy="531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ZoneTexte 8"/>
          <p:cNvSpPr txBox="1"/>
          <p:nvPr/>
        </p:nvSpPr>
        <p:spPr>
          <a:xfrm>
            <a:off x="6453966" y="1111424"/>
            <a:ext cx="882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solidFill>
                  <a:srgbClr val="FF0000"/>
                </a:solidFill>
              </a:rPr>
              <a:t>14%</a:t>
            </a:r>
            <a:endParaRPr lang="es-AR" sz="2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10625" y="3925938"/>
            <a:ext cx="882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>
                <a:solidFill>
                  <a:schemeClr val="accent2"/>
                </a:solidFill>
              </a:rPr>
              <a:t>3</a:t>
            </a:r>
            <a:r>
              <a:rPr lang="es-AR" sz="2200" b="1" dirty="0" smtClean="0">
                <a:solidFill>
                  <a:schemeClr val="accent2"/>
                </a:solidFill>
              </a:rPr>
              <a:t>%</a:t>
            </a:r>
            <a:endParaRPr lang="es-AR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45242C-1553-43C8-AB12-FD9AFF0B2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6" t="26659" r="56122" b="23155"/>
          <a:stretch/>
        </p:blipFill>
        <p:spPr>
          <a:xfrm>
            <a:off x="304801" y="991551"/>
            <a:ext cx="6253316" cy="487489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7697E8-A80D-43D6-8515-2530E39FCBAD}"/>
              </a:ext>
            </a:extLst>
          </p:cNvPr>
          <p:cNvSpPr txBox="1"/>
          <p:nvPr/>
        </p:nvSpPr>
        <p:spPr>
          <a:xfrm>
            <a:off x="226142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F9F5AB-7E9B-435A-A239-4F59B8C39007}"/>
              </a:ext>
            </a:extLst>
          </p:cNvPr>
          <p:cNvSpPr txBox="1"/>
          <p:nvPr/>
        </p:nvSpPr>
        <p:spPr>
          <a:xfrm>
            <a:off x="6921910" y="892176"/>
            <a:ext cx="46359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err="1"/>
              <a:t>Outcomes</a:t>
            </a:r>
            <a:endParaRPr lang="es-A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b="1" dirty="0" err="1" smtClean="0"/>
              <a:t>Decompensation</a:t>
            </a:r>
            <a:r>
              <a:rPr lang="es-AR" sz="2400" b="1" dirty="0" smtClean="0"/>
              <a:t>/</a:t>
            </a:r>
            <a:r>
              <a:rPr lang="es-AR" sz="2400" b="1" dirty="0" err="1" smtClean="0"/>
              <a:t>death</a:t>
            </a:r>
            <a:r>
              <a:rPr lang="es-AR" sz="2400" b="1" dirty="0" smtClean="0"/>
              <a:t>:</a:t>
            </a:r>
          </a:p>
          <a:p>
            <a:r>
              <a:rPr lang="es-AR" sz="2400" b="1" dirty="0"/>
              <a:t> </a:t>
            </a:r>
            <a:r>
              <a:rPr lang="es-AR" sz="2400" b="1" dirty="0" smtClean="0"/>
              <a:t>    </a:t>
            </a:r>
            <a:r>
              <a:rPr lang="es-AR" sz="2400" dirty="0" smtClean="0"/>
              <a:t>27 (27%) placebo </a:t>
            </a:r>
            <a:r>
              <a:rPr lang="es-AR" sz="2400" dirty="0" err="1" smtClean="0"/>
              <a:t>group</a:t>
            </a:r>
            <a:endParaRPr lang="es-AR" sz="2400" dirty="0" smtClean="0"/>
          </a:p>
          <a:p>
            <a:r>
              <a:rPr lang="es-AR" sz="2400" dirty="0"/>
              <a:t> </a:t>
            </a:r>
            <a:r>
              <a:rPr lang="es-AR" sz="2400" dirty="0" smtClean="0"/>
              <a:t>    16 (16%) NSBB </a:t>
            </a:r>
            <a:r>
              <a:rPr lang="es-AR" sz="2400" dirty="0" err="1" smtClean="0"/>
              <a:t>group</a:t>
            </a:r>
            <a:endParaRPr lang="es-A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b="1" dirty="0" err="1" smtClean="0">
                <a:solidFill>
                  <a:srgbClr val="FF0000"/>
                </a:solidFill>
              </a:rPr>
              <a:t>Cumulative</a:t>
            </a:r>
            <a:r>
              <a:rPr lang="es-AR" sz="2400" b="1" dirty="0" smtClean="0">
                <a:solidFill>
                  <a:srgbClr val="FF0000"/>
                </a:solidFill>
              </a:rPr>
              <a:t> </a:t>
            </a:r>
            <a:r>
              <a:rPr lang="es-AR" sz="2400" b="1" dirty="0" err="1">
                <a:solidFill>
                  <a:srgbClr val="FF0000"/>
                </a:solidFill>
              </a:rPr>
              <a:t>incidence</a:t>
            </a:r>
            <a:r>
              <a:rPr lang="es-AR" sz="2400" b="1" dirty="0">
                <a:solidFill>
                  <a:srgbClr val="FF0000"/>
                </a:solidFill>
              </a:rPr>
              <a:t> of </a:t>
            </a:r>
            <a:r>
              <a:rPr lang="es-AR" sz="2400" b="1" dirty="0" err="1">
                <a:solidFill>
                  <a:srgbClr val="FF0000"/>
                </a:solidFill>
              </a:rPr>
              <a:t>decompensation</a:t>
            </a:r>
            <a:r>
              <a:rPr lang="es-AR" sz="2400" b="1" dirty="0">
                <a:solidFill>
                  <a:srgbClr val="FF0000"/>
                </a:solidFill>
              </a:rPr>
              <a:t>/</a:t>
            </a:r>
            <a:r>
              <a:rPr lang="es-AR" sz="2400" b="1" dirty="0" err="1">
                <a:solidFill>
                  <a:srgbClr val="FF0000"/>
                </a:solidFill>
              </a:rPr>
              <a:t>death</a:t>
            </a:r>
            <a:r>
              <a:rPr lang="es-AR" sz="2400" b="1" dirty="0">
                <a:solidFill>
                  <a:srgbClr val="FF0000"/>
                </a:solidFill>
              </a:rPr>
              <a:t> </a:t>
            </a:r>
            <a:r>
              <a:rPr lang="es-AR" sz="2400" b="1" dirty="0" err="1">
                <a:solidFill>
                  <a:srgbClr val="FF0000"/>
                </a:solidFill>
              </a:rPr>
              <a:t>significantly</a:t>
            </a:r>
            <a:r>
              <a:rPr lang="es-AR" sz="2400" b="1" dirty="0">
                <a:solidFill>
                  <a:srgbClr val="FF0000"/>
                </a:solidFill>
              </a:rPr>
              <a:t> </a:t>
            </a:r>
            <a:r>
              <a:rPr lang="es-AR" sz="2400" b="1" dirty="0" err="1">
                <a:solidFill>
                  <a:srgbClr val="FF0000"/>
                </a:solidFill>
              </a:rPr>
              <a:t>lower</a:t>
            </a:r>
            <a:r>
              <a:rPr lang="es-AR" sz="2400" b="1" dirty="0">
                <a:solidFill>
                  <a:srgbClr val="FF0000"/>
                </a:solidFill>
              </a:rPr>
              <a:t> in </a:t>
            </a:r>
            <a:r>
              <a:rPr lang="es-AR" sz="2400" b="1" dirty="0" err="1">
                <a:solidFill>
                  <a:srgbClr val="FF0000"/>
                </a:solidFill>
              </a:rPr>
              <a:t>the</a:t>
            </a:r>
            <a:r>
              <a:rPr lang="es-AR" sz="2400" b="1" dirty="0">
                <a:solidFill>
                  <a:srgbClr val="FF0000"/>
                </a:solidFill>
              </a:rPr>
              <a:t> NSBB </a:t>
            </a:r>
            <a:r>
              <a:rPr lang="es-AR" sz="2400" b="1" dirty="0" err="1">
                <a:solidFill>
                  <a:srgbClr val="FF0000"/>
                </a:solidFill>
              </a:rPr>
              <a:t>group</a:t>
            </a:r>
            <a:endParaRPr lang="es-AR" sz="2400" b="1" dirty="0">
              <a:solidFill>
                <a:srgbClr val="FF0000"/>
              </a:solidFill>
            </a:endParaRPr>
          </a:p>
          <a:p>
            <a:endParaRPr lang="es-A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b="1" dirty="0"/>
          </a:p>
          <a:p>
            <a:endParaRPr lang="es-AR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3421E7-877F-484A-86BA-A24A9619671C}"/>
              </a:ext>
            </a:extLst>
          </p:cNvPr>
          <p:cNvSpPr/>
          <p:nvPr/>
        </p:nvSpPr>
        <p:spPr>
          <a:xfrm>
            <a:off x="4719484" y="3204151"/>
            <a:ext cx="1986116" cy="550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41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A5C1C4-2144-41E3-BBDB-5D138ED2A6EA}"/>
              </a:ext>
            </a:extLst>
          </p:cNvPr>
          <p:cNvSpPr txBox="1"/>
          <p:nvPr/>
        </p:nvSpPr>
        <p:spPr>
          <a:xfrm>
            <a:off x="226142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CD1295-A25B-4E36-87F0-5DB715314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27101" r="27282" b="17246"/>
          <a:stretch/>
        </p:blipFill>
        <p:spPr>
          <a:xfrm>
            <a:off x="216310" y="809006"/>
            <a:ext cx="6686724" cy="55819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9B46AF-3CC4-41AF-88DD-DCEAC4116E96}"/>
              </a:ext>
            </a:extLst>
          </p:cNvPr>
          <p:cNvSpPr txBox="1"/>
          <p:nvPr/>
        </p:nvSpPr>
        <p:spPr>
          <a:xfrm>
            <a:off x="7004786" y="882059"/>
            <a:ext cx="46359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err="1"/>
              <a:t>Outcomes</a:t>
            </a:r>
            <a:endParaRPr lang="es-AR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200" b="1" dirty="0" err="1"/>
              <a:t>Difference</a:t>
            </a:r>
            <a:r>
              <a:rPr lang="es-AR" sz="2200" b="1" dirty="0"/>
              <a:t> </a:t>
            </a:r>
            <a:r>
              <a:rPr lang="es-AR" sz="2200" b="1" dirty="0" err="1"/>
              <a:t>mainly</a:t>
            </a:r>
            <a:r>
              <a:rPr lang="es-AR" sz="2200" b="1" dirty="0"/>
              <a:t> </a:t>
            </a:r>
            <a:r>
              <a:rPr lang="es-AR" sz="2200" b="1" dirty="0" err="1"/>
              <a:t>related</a:t>
            </a:r>
            <a:r>
              <a:rPr lang="es-AR" sz="2200" b="1" dirty="0"/>
              <a:t> </a:t>
            </a:r>
            <a:r>
              <a:rPr lang="es-AR" sz="2200" b="1" dirty="0" err="1"/>
              <a:t>to</a:t>
            </a:r>
            <a:r>
              <a:rPr lang="es-AR" sz="2200" b="1" dirty="0"/>
              <a:t> </a:t>
            </a:r>
            <a:r>
              <a:rPr lang="es-AR" sz="2200" b="1" dirty="0" err="1"/>
              <a:t>significantly</a:t>
            </a:r>
            <a:r>
              <a:rPr lang="es-AR" sz="2200" b="1" dirty="0"/>
              <a:t> </a:t>
            </a:r>
            <a:r>
              <a:rPr lang="es-AR" sz="2200" b="1" dirty="0" err="1"/>
              <a:t>reduced</a:t>
            </a:r>
            <a:r>
              <a:rPr lang="es-AR" sz="2200" b="1" dirty="0"/>
              <a:t> </a:t>
            </a:r>
            <a:r>
              <a:rPr lang="es-AR" sz="2200" b="1" dirty="0" err="1"/>
              <a:t>incidence</a:t>
            </a:r>
            <a:r>
              <a:rPr lang="es-AR" sz="2200" b="1" dirty="0"/>
              <a:t> of </a:t>
            </a:r>
            <a:r>
              <a:rPr lang="es-AR" sz="2200" b="1" dirty="0" err="1"/>
              <a:t>ascites</a:t>
            </a:r>
            <a:r>
              <a:rPr lang="es-AR" sz="2200" b="1" dirty="0"/>
              <a:t> in </a:t>
            </a:r>
            <a:r>
              <a:rPr lang="es-AR" sz="2200" b="1" dirty="0" err="1"/>
              <a:t>the</a:t>
            </a:r>
            <a:r>
              <a:rPr lang="es-AR" sz="2200" b="1" dirty="0"/>
              <a:t> NSBB </a:t>
            </a:r>
            <a:r>
              <a:rPr lang="es-AR" sz="2200" b="1" dirty="0" err="1"/>
              <a:t>group</a:t>
            </a:r>
            <a:endParaRPr lang="es-AR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200" dirty="0"/>
              <a:t>2/3 of patients </a:t>
            </a:r>
            <a:r>
              <a:rPr lang="es-AR" sz="2200" dirty="0" err="1"/>
              <a:t>with</a:t>
            </a:r>
            <a:r>
              <a:rPr lang="es-AR" sz="2200" dirty="0"/>
              <a:t> </a:t>
            </a:r>
            <a:r>
              <a:rPr lang="es-AR" sz="2200" dirty="0" err="1"/>
              <a:t>development</a:t>
            </a:r>
            <a:r>
              <a:rPr lang="es-AR" sz="2200" dirty="0"/>
              <a:t> of </a:t>
            </a:r>
            <a:r>
              <a:rPr lang="es-AR" sz="2200" dirty="0" err="1"/>
              <a:t>high</a:t>
            </a:r>
            <a:r>
              <a:rPr lang="es-AR" sz="2200" dirty="0"/>
              <a:t> </a:t>
            </a:r>
            <a:r>
              <a:rPr lang="es-AR" sz="2200" dirty="0" err="1"/>
              <a:t>risk</a:t>
            </a:r>
            <a:r>
              <a:rPr lang="es-AR" sz="2200" dirty="0"/>
              <a:t> varices </a:t>
            </a:r>
            <a:r>
              <a:rPr lang="es-AR" sz="2200" dirty="0" err="1"/>
              <a:t>had</a:t>
            </a:r>
            <a:r>
              <a:rPr lang="es-AR" sz="2200" dirty="0"/>
              <a:t> </a:t>
            </a:r>
            <a:r>
              <a:rPr lang="es-AR" sz="2200" dirty="0" err="1"/>
              <a:t>ligation</a:t>
            </a:r>
            <a:r>
              <a:rPr lang="es-AR" sz="2200" dirty="0"/>
              <a:t>: in a </a:t>
            </a:r>
            <a:r>
              <a:rPr lang="es-AR" sz="2200" dirty="0" err="1"/>
              <a:t>post-hoc</a:t>
            </a:r>
            <a:r>
              <a:rPr lang="es-AR" sz="2200" dirty="0"/>
              <a:t> </a:t>
            </a:r>
            <a:r>
              <a:rPr lang="es-AR" sz="2200" dirty="0" err="1"/>
              <a:t>analysis</a:t>
            </a:r>
            <a:r>
              <a:rPr lang="es-AR" sz="2200" dirty="0"/>
              <a:t> </a:t>
            </a:r>
            <a:r>
              <a:rPr lang="es-AR" sz="2200" dirty="0" err="1"/>
              <a:t>excluding</a:t>
            </a:r>
            <a:r>
              <a:rPr lang="es-AR" sz="2200" dirty="0"/>
              <a:t> </a:t>
            </a:r>
            <a:r>
              <a:rPr lang="es-AR" sz="2200" dirty="0" err="1"/>
              <a:t>bleeding</a:t>
            </a:r>
            <a:r>
              <a:rPr lang="es-AR" sz="2200" dirty="0"/>
              <a:t>, patients in </a:t>
            </a:r>
            <a:r>
              <a:rPr lang="es-AR" sz="2200" dirty="0" err="1"/>
              <a:t>the</a:t>
            </a:r>
            <a:r>
              <a:rPr lang="es-AR" sz="2200" dirty="0"/>
              <a:t> NSBB </a:t>
            </a:r>
            <a:r>
              <a:rPr lang="es-AR" sz="2200" dirty="0" err="1"/>
              <a:t>mantained</a:t>
            </a:r>
            <a:r>
              <a:rPr lang="es-AR" sz="2200" dirty="0"/>
              <a:t> </a:t>
            </a:r>
            <a:r>
              <a:rPr lang="es-AR" sz="2200" dirty="0" err="1"/>
              <a:t>greater</a:t>
            </a:r>
            <a:r>
              <a:rPr lang="es-AR" sz="2200" dirty="0"/>
              <a:t> </a:t>
            </a:r>
            <a:r>
              <a:rPr lang="es-AR" sz="2200" dirty="0" err="1"/>
              <a:t>benefit</a:t>
            </a:r>
            <a:endParaRPr lang="es-AR" sz="2200" dirty="0"/>
          </a:p>
          <a:p>
            <a:endParaRPr lang="es-AR" b="1" dirty="0"/>
          </a:p>
          <a:p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F4AF7FF-97B6-4201-BB94-EC48D6F68736}"/>
              </a:ext>
            </a:extLst>
          </p:cNvPr>
          <p:cNvSpPr/>
          <p:nvPr/>
        </p:nvSpPr>
        <p:spPr>
          <a:xfrm>
            <a:off x="393290" y="2143432"/>
            <a:ext cx="6322142" cy="255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77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3A0E91-E444-46B3-8849-DE39300CD28D}"/>
              </a:ext>
            </a:extLst>
          </p:cNvPr>
          <p:cNvSpPr txBox="1"/>
          <p:nvPr/>
        </p:nvSpPr>
        <p:spPr>
          <a:xfrm>
            <a:off x="285134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5E09E6-281A-468B-B83F-07A5950D57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8" t="28116" r="46360" b="9275"/>
          <a:stretch/>
        </p:blipFill>
        <p:spPr>
          <a:xfrm>
            <a:off x="226142" y="1071671"/>
            <a:ext cx="6778487" cy="52198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59A9A25-5C2A-4417-B929-CD687DC078B1}"/>
              </a:ext>
            </a:extLst>
          </p:cNvPr>
          <p:cNvSpPr/>
          <p:nvPr/>
        </p:nvSpPr>
        <p:spPr>
          <a:xfrm>
            <a:off x="337930" y="1071671"/>
            <a:ext cx="308113" cy="23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082466-AC65-4500-A5E2-55F0A3C23ABA}"/>
              </a:ext>
            </a:extLst>
          </p:cNvPr>
          <p:cNvSpPr/>
          <p:nvPr/>
        </p:nvSpPr>
        <p:spPr>
          <a:xfrm>
            <a:off x="226142" y="5314290"/>
            <a:ext cx="1573161" cy="230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7825802-0D2B-4006-AE2A-E6FB13911B5A}"/>
              </a:ext>
            </a:extLst>
          </p:cNvPr>
          <p:cNvCxnSpPr>
            <a:cxnSpLocks/>
          </p:cNvCxnSpPr>
          <p:nvPr/>
        </p:nvCxnSpPr>
        <p:spPr>
          <a:xfrm>
            <a:off x="298601" y="1071671"/>
            <a:ext cx="6702552" cy="0"/>
          </a:xfrm>
          <a:prstGeom prst="line">
            <a:avLst/>
          </a:prstGeom>
          <a:ln>
            <a:solidFill>
              <a:srgbClr val="BD1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24EAEB6-AD2D-420F-8768-950F4D48E00C}"/>
              </a:ext>
            </a:extLst>
          </p:cNvPr>
          <p:cNvSpPr txBox="1"/>
          <p:nvPr/>
        </p:nvSpPr>
        <p:spPr>
          <a:xfrm>
            <a:off x="7112941" y="1059040"/>
            <a:ext cx="463590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err="1"/>
              <a:t>Outcomes</a:t>
            </a:r>
            <a:endParaRPr lang="es-AR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b="1" dirty="0">
                <a:solidFill>
                  <a:srgbClr val="FF0000"/>
                </a:solidFill>
              </a:rPr>
              <a:t>Benefit of NSBB </a:t>
            </a:r>
            <a:r>
              <a:rPr lang="es-AR" sz="2000" b="1" dirty="0" err="1" smtClean="0">
                <a:solidFill>
                  <a:srgbClr val="FF0000"/>
                </a:solidFill>
              </a:rPr>
              <a:t>was</a:t>
            </a:r>
            <a:r>
              <a:rPr lang="es-AR" sz="2000" b="1" dirty="0" smtClean="0">
                <a:solidFill>
                  <a:srgbClr val="FF0000"/>
                </a:solidFill>
              </a:rPr>
              <a:t> </a:t>
            </a:r>
            <a:r>
              <a:rPr lang="es-AR" sz="2000" b="1" dirty="0">
                <a:solidFill>
                  <a:srgbClr val="FF0000"/>
                </a:solidFill>
              </a:rPr>
              <a:t>more </a:t>
            </a:r>
            <a:r>
              <a:rPr lang="es-AR" sz="2000" b="1" dirty="0" err="1">
                <a:solidFill>
                  <a:srgbClr val="FF0000"/>
                </a:solidFill>
              </a:rPr>
              <a:t>pronounced</a:t>
            </a:r>
            <a:r>
              <a:rPr lang="es-AR" sz="2000" b="1" dirty="0">
                <a:solidFill>
                  <a:srgbClr val="FF0000"/>
                </a:solidFill>
              </a:rPr>
              <a:t> in patients </a:t>
            </a:r>
            <a:r>
              <a:rPr lang="es-AR" sz="2000" b="1" dirty="0" err="1">
                <a:solidFill>
                  <a:srgbClr val="FF0000"/>
                </a:solidFill>
              </a:rPr>
              <a:t>with</a:t>
            </a:r>
            <a:r>
              <a:rPr lang="es-AR" sz="2000" b="1" dirty="0">
                <a:solidFill>
                  <a:srgbClr val="FF0000"/>
                </a:solidFill>
              </a:rPr>
              <a:t> </a:t>
            </a:r>
            <a:r>
              <a:rPr lang="es-AR" sz="2000" b="1" dirty="0" err="1">
                <a:solidFill>
                  <a:srgbClr val="FF0000"/>
                </a:solidFill>
              </a:rPr>
              <a:t>small</a:t>
            </a:r>
            <a:r>
              <a:rPr lang="es-AR" sz="2000" b="1" dirty="0">
                <a:solidFill>
                  <a:srgbClr val="FF0000"/>
                </a:solidFill>
              </a:rPr>
              <a:t> varices and non-</a:t>
            </a:r>
            <a:r>
              <a:rPr lang="es-AR" sz="2000" b="1" dirty="0" err="1">
                <a:solidFill>
                  <a:srgbClr val="FF0000"/>
                </a:solidFill>
              </a:rPr>
              <a:t>alcoholic</a:t>
            </a:r>
            <a:r>
              <a:rPr lang="es-AR" sz="2000" b="1" dirty="0">
                <a:solidFill>
                  <a:srgbClr val="FF0000"/>
                </a:solidFill>
              </a:rPr>
              <a:t> </a:t>
            </a:r>
            <a:r>
              <a:rPr lang="es-AR" sz="2000" b="1" dirty="0" err="1">
                <a:solidFill>
                  <a:srgbClr val="FF0000"/>
                </a:solidFill>
              </a:rPr>
              <a:t>cirrhosis</a:t>
            </a:r>
            <a:endParaRPr lang="es-A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Primary endpoint occurred in:</a:t>
            </a:r>
          </a:p>
          <a:p>
            <a:r>
              <a:rPr lang="en-US" sz="2000" dirty="0"/>
              <a:t>-     9/33 (27%) with carvedilol placebo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3/33 (9%) with active carvedilol</a:t>
            </a:r>
          </a:p>
          <a:p>
            <a:r>
              <a:rPr lang="en-US" sz="2000" dirty="0"/>
              <a:t>(</a:t>
            </a:r>
            <a:r>
              <a:rPr lang="en-US" sz="2000" b="1" dirty="0"/>
              <a:t>HR=0·39</a:t>
            </a:r>
            <a:r>
              <a:rPr lang="en-US" sz="2000" dirty="0"/>
              <a:t>, 95%CI 0·10–1·49; p=0·16)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18/68 (26%) with </a:t>
            </a:r>
            <a:r>
              <a:rPr lang="en-US" sz="2000" dirty="0" err="1"/>
              <a:t>propran</a:t>
            </a:r>
            <a:r>
              <a:rPr lang="en-US" sz="2000" dirty="0"/>
              <a:t>. Placebo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13/67 (19%) with active propranolol</a:t>
            </a:r>
          </a:p>
          <a:p>
            <a:r>
              <a:rPr lang="en-US" sz="2000" dirty="0"/>
              <a:t>(</a:t>
            </a:r>
            <a:r>
              <a:rPr lang="en-US" sz="2000" b="1" dirty="0"/>
              <a:t>HR=0·69</a:t>
            </a:r>
            <a:r>
              <a:rPr lang="en-US" sz="2000" dirty="0"/>
              <a:t>, 0·34–1·38; p=0·29).</a:t>
            </a:r>
          </a:p>
          <a:p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/>
          </a:p>
          <a:p>
            <a:endParaRPr lang="es-AR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AD2BCA0-9527-43DF-8434-5A90FFBADFBC}"/>
              </a:ext>
            </a:extLst>
          </p:cNvPr>
          <p:cNvSpPr/>
          <p:nvPr/>
        </p:nvSpPr>
        <p:spPr>
          <a:xfrm>
            <a:off x="337930" y="2841523"/>
            <a:ext cx="5994044" cy="2303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34C9032-B9BA-43D7-8FA5-EEB9EAFCE6C0}"/>
              </a:ext>
            </a:extLst>
          </p:cNvPr>
          <p:cNvSpPr/>
          <p:nvPr/>
        </p:nvSpPr>
        <p:spPr>
          <a:xfrm>
            <a:off x="342848" y="4163215"/>
            <a:ext cx="5994044" cy="2303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74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D0E364A-F8F8-4E20-890F-F9280327D53D}"/>
              </a:ext>
            </a:extLst>
          </p:cNvPr>
          <p:cNvSpPr txBox="1"/>
          <p:nvPr/>
        </p:nvSpPr>
        <p:spPr>
          <a:xfrm>
            <a:off x="233916" y="157316"/>
            <a:ext cx="116876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7D9E59-C4A4-430F-884E-7D3B1117BDDB}"/>
              </a:ext>
            </a:extLst>
          </p:cNvPr>
          <p:cNvSpPr txBox="1"/>
          <p:nvPr/>
        </p:nvSpPr>
        <p:spPr>
          <a:xfrm>
            <a:off x="6351511" y="1310564"/>
            <a:ext cx="56764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solidFill>
                  <a:schemeClr val="accent1"/>
                </a:solidFill>
              </a:rPr>
              <a:t>    </a:t>
            </a:r>
            <a:r>
              <a:rPr lang="es-AR" sz="2200" b="1" dirty="0" err="1" smtClean="0">
                <a:solidFill>
                  <a:schemeClr val="accent1"/>
                </a:solidFill>
              </a:rPr>
              <a:t>Haemodynamic</a:t>
            </a:r>
            <a:r>
              <a:rPr lang="es-AR" sz="2200" b="1" dirty="0" smtClean="0">
                <a:solidFill>
                  <a:schemeClr val="accent1"/>
                </a:solidFill>
              </a:rPr>
              <a:t> </a:t>
            </a:r>
            <a:r>
              <a:rPr lang="es-AR" sz="2200" b="1" dirty="0" err="1">
                <a:solidFill>
                  <a:schemeClr val="accent1"/>
                </a:solidFill>
              </a:rPr>
              <a:t>parameters</a:t>
            </a:r>
            <a:endParaRPr lang="es-AR" sz="22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/>
              <a:t>Patients in </a:t>
            </a:r>
            <a:r>
              <a:rPr lang="es-AR" sz="2000" b="1" dirty="0" err="1"/>
              <a:t>the</a:t>
            </a:r>
            <a:r>
              <a:rPr lang="es-AR" sz="2000" b="1" dirty="0"/>
              <a:t> NSBB </a:t>
            </a:r>
            <a:r>
              <a:rPr lang="es-AR" sz="2000" b="1" dirty="0" err="1"/>
              <a:t>group</a:t>
            </a:r>
            <a:r>
              <a:rPr lang="es-AR" sz="2000" b="1" dirty="0"/>
              <a:t> </a:t>
            </a:r>
            <a:r>
              <a:rPr lang="es-AR" sz="2000" b="1" dirty="0" err="1"/>
              <a:t>had</a:t>
            </a:r>
            <a:r>
              <a:rPr lang="es-AR" sz="2000" b="1" dirty="0"/>
              <a:t> </a:t>
            </a:r>
            <a:r>
              <a:rPr lang="es-AR" sz="2000" b="1" dirty="0" err="1"/>
              <a:t>significantly</a:t>
            </a:r>
            <a:r>
              <a:rPr lang="es-AR" sz="2000" b="1" dirty="0"/>
              <a:t> </a:t>
            </a:r>
            <a:r>
              <a:rPr lang="es-AR" sz="2000" b="1" dirty="0" err="1"/>
              <a:t>decreased</a:t>
            </a:r>
            <a:r>
              <a:rPr lang="es-AR" sz="2000" b="1" dirty="0"/>
              <a:t> HVPG </a:t>
            </a:r>
            <a:r>
              <a:rPr lang="es-AR" sz="2000" b="1" dirty="0" err="1"/>
              <a:t>values</a:t>
            </a:r>
            <a:r>
              <a:rPr lang="es-AR" sz="2000" b="1" dirty="0"/>
              <a:t> </a:t>
            </a:r>
            <a:r>
              <a:rPr lang="es-AR" sz="2000" b="1" dirty="0" err="1"/>
              <a:t>from</a:t>
            </a:r>
            <a:r>
              <a:rPr lang="es-AR" sz="2000" b="1" dirty="0"/>
              <a:t> </a:t>
            </a:r>
            <a:r>
              <a:rPr lang="es-AR" sz="2000" b="1" dirty="0" err="1"/>
              <a:t>baseline</a:t>
            </a:r>
            <a:r>
              <a:rPr lang="es-AR" sz="2000" b="1" dirty="0"/>
              <a:t> at </a:t>
            </a:r>
            <a:r>
              <a:rPr lang="es-AR" sz="2000" b="1" dirty="0" err="1"/>
              <a:t>each</a:t>
            </a:r>
            <a:r>
              <a:rPr lang="es-AR" sz="2000" b="1" dirty="0"/>
              <a:t> </a:t>
            </a:r>
            <a:r>
              <a:rPr lang="es-AR" sz="2000" b="1" dirty="0" err="1"/>
              <a:t>year</a:t>
            </a:r>
            <a:r>
              <a:rPr lang="es-AR" sz="2000" b="1" dirty="0"/>
              <a:t> </a:t>
            </a:r>
            <a:r>
              <a:rPr lang="es-AR" sz="2000" b="1" dirty="0" err="1"/>
              <a:t>assesment</a:t>
            </a:r>
            <a:endParaRPr lang="es-A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 err="1"/>
              <a:t>The</a:t>
            </a:r>
            <a:r>
              <a:rPr lang="es-AR" sz="2000" b="1" dirty="0"/>
              <a:t> </a:t>
            </a:r>
            <a:r>
              <a:rPr lang="es-AR" sz="2000" b="1" dirty="0" err="1"/>
              <a:t>average</a:t>
            </a:r>
            <a:r>
              <a:rPr lang="es-AR" sz="2000" b="1" dirty="0"/>
              <a:t> </a:t>
            </a:r>
            <a:r>
              <a:rPr lang="es-AR" sz="2000" b="1" dirty="0" err="1"/>
              <a:t>reduction</a:t>
            </a:r>
            <a:r>
              <a:rPr lang="es-AR" sz="2000" b="1" dirty="0"/>
              <a:t> of HVPG </a:t>
            </a:r>
            <a:r>
              <a:rPr lang="es-AR" sz="2000" b="1" dirty="0" err="1"/>
              <a:t>was</a:t>
            </a:r>
            <a:r>
              <a:rPr lang="es-AR" sz="2000" b="1" dirty="0"/>
              <a:t> 11%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/>
              <a:t>Carvedilol </a:t>
            </a:r>
            <a:r>
              <a:rPr lang="en-US" sz="2000" u="sng" dirty="0"/>
              <a:t>decreased the HVPG more than propranolol</a:t>
            </a:r>
            <a:r>
              <a:rPr lang="en-US" sz="2000" dirty="0"/>
              <a:t>, despite being given to non-responders to intravenous </a:t>
            </a:r>
            <a:r>
              <a:rPr lang="en-US" sz="2000" dirty="0" smtClean="0"/>
              <a:t>propranolol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Heat rate, cardiac output, cardiac index and MAP were lower in NSBB group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smtClean="0"/>
              <a:t>No </a:t>
            </a:r>
            <a:r>
              <a:rPr lang="es-AR" sz="2000" dirty="0" err="1"/>
              <a:t>significant</a:t>
            </a:r>
            <a:r>
              <a:rPr lang="es-AR" sz="2000" dirty="0"/>
              <a:t> </a:t>
            </a:r>
            <a:r>
              <a:rPr lang="es-AR" sz="2000" dirty="0" err="1"/>
              <a:t>differences</a:t>
            </a:r>
            <a:r>
              <a:rPr lang="es-AR" sz="2000" dirty="0"/>
              <a:t> in </a:t>
            </a:r>
            <a:r>
              <a:rPr lang="es-AR" sz="2000" dirty="0" err="1"/>
              <a:t>pulmonary</a:t>
            </a:r>
            <a:r>
              <a:rPr lang="es-AR" sz="2000" dirty="0"/>
              <a:t> </a:t>
            </a:r>
            <a:r>
              <a:rPr lang="es-AR" sz="2000" dirty="0" err="1"/>
              <a:t>artery</a:t>
            </a:r>
            <a:r>
              <a:rPr lang="es-AR" sz="2000" dirty="0"/>
              <a:t> </a:t>
            </a:r>
            <a:r>
              <a:rPr lang="es-AR" sz="2000" dirty="0" err="1"/>
              <a:t>pressure</a:t>
            </a:r>
            <a:r>
              <a:rPr lang="es-AR" sz="2000" dirty="0"/>
              <a:t>, </a:t>
            </a:r>
            <a:r>
              <a:rPr lang="es-AR" sz="2000" dirty="0" err="1"/>
              <a:t>right</a:t>
            </a:r>
            <a:r>
              <a:rPr lang="es-AR" sz="2000" dirty="0"/>
              <a:t> atrial </a:t>
            </a:r>
            <a:r>
              <a:rPr lang="es-AR" sz="2000" dirty="0" err="1"/>
              <a:t>pressure</a:t>
            </a:r>
            <a:r>
              <a:rPr lang="es-AR" sz="2000" dirty="0"/>
              <a:t>, </a:t>
            </a:r>
            <a:r>
              <a:rPr lang="es-AR" sz="2000" dirty="0" err="1"/>
              <a:t>weight</a:t>
            </a:r>
            <a:r>
              <a:rPr lang="es-AR" sz="2000" dirty="0"/>
              <a:t>, MELD </a:t>
            </a:r>
            <a:r>
              <a:rPr lang="es-AR" sz="2000" dirty="0" err="1"/>
              <a:t>or</a:t>
            </a:r>
            <a:r>
              <a:rPr lang="es-AR" sz="2000" dirty="0"/>
              <a:t> Child score</a:t>
            </a:r>
          </a:p>
          <a:p>
            <a:endParaRPr lang="es-A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9319" t="22287" r="34278" b="42884"/>
          <a:stretch/>
        </p:blipFill>
        <p:spPr>
          <a:xfrm>
            <a:off x="716261" y="3758642"/>
            <a:ext cx="5263117" cy="26751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29319" t="65238" r="34278"/>
          <a:stretch/>
        </p:blipFill>
        <p:spPr>
          <a:xfrm>
            <a:off x="716262" y="1135729"/>
            <a:ext cx="5263117" cy="26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3A0E91-E444-46B3-8849-DE39300CD28D}"/>
              </a:ext>
            </a:extLst>
          </p:cNvPr>
          <p:cNvSpPr txBox="1"/>
          <p:nvPr/>
        </p:nvSpPr>
        <p:spPr>
          <a:xfrm>
            <a:off x="285134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6582" t="20075" r="26624" b="25528"/>
          <a:stretch/>
        </p:blipFill>
        <p:spPr>
          <a:xfrm>
            <a:off x="210705" y="1334651"/>
            <a:ext cx="7682739" cy="50236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33907" y="1169581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Cumulative </a:t>
            </a:r>
            <a:r>
              <a:rPr lang="en-US" sz="2000" dirty="0"/>
              <a:t>incidence of developing </a:t>
            </a:r>
            <a:r>
              <a:rPr lang="en-US" sz="2000" dirty="0" smtClean="0"/>
              <a:t>decompensation </a:t>
            </a:r>
            <a:r>
              <a:rPr lang="en-US" sz="2000" dirty="0"/>
              <a:t>and/or </a:t>
            </a:r>
            <a:r>
              <a:rPr lang="en-US" sz="2000" dirty="0" smtClean="0"/>
              <a:t>death was significantly lower in </a:t>
            </a:r>
            <a:r>
              <a:rPr lang="en-US" sz="2000" dirty="0"/>
              <a:t>patients </a:t>
            </a:r>
            <a:r>
              <a:rPr lang="en-US" sz="2000" dirty="0" smtClean="0"/>
              <a:t>with </a:t>
            </a:r>
            <a:r>
              <a:rPr lang="en-US" sz="2000" dirty="0"/>
              <a:t>a decrease in HVPG &gt;10% from baseline or to &lt;10mmHg Vs </a:t>
            </a:r>
            <a:r>
              <a:rPr lang="en-US" sz="2000" dirty="0" smtClean="0"/>
              <a:t>patients without such HVPG response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85134" y="744269"/>
            <a:ext cx="8359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Risk of primary end-point according to hemodynamic response</a:t>
            </a:r>
            <a:endParaRPr lang="es-AR" sz="2200" b="1" dirty="0">
              <a:solidFill>
                <a:schemeClr val="accent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602657" y="1730477"/>
            <a:ext cx="2723535" cy="6980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6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59CBCF-7BFD-4CF4-8968-1C3414B58E24}"/>
              </a:ext>
            </a:extLst>
          </p:cNvPr>
          <p:cNvSpPr txBox="1"/>
          <p:nvPr/>
        </p:nvSpPr>
        <p:spPr>
          <a:xfrm>
            <a:off x="226142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B17759-FC27-4AEC-91D1-815C42DB3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3" t="15652" r="55652" b="31304"/>
          <a:stretch/>
        </p:blipFill>
        <p:spPr>
          <a:xfrm>
            <a:off x="226142" y="874643"/>
            <a:ext cx="4739416" cy="53373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37AE41-AFFD-487B-9DD7-0C48E7F32FA1}"/>
              </a:ext>
            </a:extLst>
          </p:cNvPr>
          <p:cNvSpPr txBox="1"/>
          <p:nvPr/>
        </p:nvSpPr>
        <p:spPr>
          <a:xfrm>
            <a:off x="5220929" y="1002890"/>
            <a:ext cx="46604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Adverse </a:t>
            </a:r>
            <a:r>
              <a:rPr lang="es-AR" sz="2000" b="1" dirty="0" err="1"/>
              <a:t>events</a:t>
            </a:r>
            <a:endParaRPr lang="es-A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/>
              <a:t>Similar </a:t>
            </a:r>
            <a:r>
              <a:rPr lang="es-AR" sz="2000" dirty="0" err="1"/>
              <a:t>rates</a:t>
            </a:r>
            <a:r>
              <a:rPr lang="es-AR" sz="2000" dirty="0"/>
              <a:t> in </a:t>
            </a:r>
            <a:r>
              <a:rPr lang="es-AR" sz="2000" dirty="0" err="1"/>
              <a:t>both</a:t>
            </a:r>
            <a:r>
              <a:rPr lang="es-AR" sz="2000" dirty="0"/>
              <a:t> </a:t>
            </a:r>
            <a:r>
              <a:rPr lang="es-AR" sz="2000" dirty="0" err="1"/>
              <a:t>groups</a:t>
            </a:r>
            <a:endParaRPr lang="es-A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000" dirty="0" err="1"/>
              <a:t>None</a:t>
            </a:r>
            <a:r>
              <a:rPr lang="es-AR" sz="2000" dirty="0"/>
              <a:t> </a:t>
            </a:r>
            <a:r>
              <a:rPr lang="es-AR" sz="2000" dirty="0" err="1"/>
              <a:t>major</a:t>
            </a:r>
            <a:r>
              <a:rPr lang="es-AR" sz="2000" dirty="0"/>
              <a:t> adverse </a:t>
            </a:r>
            <a:r>
              <a:rPr lang="es-AR" sz="2000" dirty="0" err="1" smtClean="0"/>
              <a:t>events</a:t>
            </a:r>
            <a:r>
              <a:rPr lang="es-AR" sz="2000" dirty="0" smtClean="0"/>
              <a:t> </a:t>
            </a:r>
            <a:r>
              <a:rPr lang="es-AR" sz="2000" dirty="0" err="1" smtClean="0"/>
              <a:t>were</a:t>
            </a:r>
            <a:r>
              <a:rPr lang="es-AR" sz="2000" dirty="0" smtClean="0"/>
              <a:t> </a:t>
            </a:r>
            <a:r>
              <a:rPr lang="es-AR" sz="2000" dirty="0"/>
              <a:t>fatal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2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F49164-853A-437C-9ADB-A5AC9F22DF5B}"/>
              </a:ext>
            </a:extLst>
          </p:cNvPr>
          <p:cNvSpPr txBox="1"/>
          <p:nvPr/>
        </p:nvSpPr>
        <p:spPr>
          <a:xfrm>
            <a:off x="226142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02AE55-8194-4D2F-BB6F-406E2940CE34}"/>
              </a:ext>
            </a:extLst>
          </p:cNvPr>
          <p:cNvSpPr txBox="1"/>
          <p:nvPr/>
        </p:nvSpPr>
        <p:spPr>
          <a:xfrm>
            <a:off x="285134" y="842731"/>
            <a:ext cx="1163647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s-AR" sz="2200" b="1" dirty="0" err="1">
                <a:solidFill>
                  <a:schemeClr val="accent1"/>
                </a:solidFill>
              </a:rPr>
              <a:t>Discussion</a:t>
            </a:r>
            <a:r>
              <a:rPr lang="es-AR" sz="2200" b="1" dirty="0">
                <a:solidFill>
                  <a:schemeClr val="accent1"/>
                </a:solidFill>
              </a:rPr>
              <a:t> and </a:t>
            </a:r>
            <a:r>
              <a:rPr lang="es-AR" sz="2200" b="1" dirty="0" err="1">
                <a:solidFill>
                  <a:schemeClr val="accent1"/>
                </a:solidFill>
              </a:rPr>
              <a:t>Conclusions</a:t>
            </a:r>
            <a:endParaRPr lang="es-AR" sz="2200" b="1" dirty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In patients with compensated cirrhosis and CSPH, long term treatment with non-selective β blockers improves decompensation-free survival, mainly by decreasing the incidence of ascites.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This finding might represent a new indication for β blockers in patients with compensated </a:t>
            </a:r>
            <a:r>
              <a:rPr lang="es-AR" sz="2000" b="1" dirty="0" err="1">
                <a:solidFill>
                  <a:srgbClr val="FF0000"/>
                </a:solidFill>
              </a:rPr>
              <a:t>cirrhosis</a:t>
            </a:r>
            <a:endParaRPr lang="es-AR" sz="2000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obtained suggest that instead of selecting the drug on the basis of its effects on portal pressure, all patients could have been treated upfront with carvedilol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Treatment with β blockers was particularly successful in patients with small varices; since β blockers can also prevent ascites, this additional benefit should be considered when advising therapy for high-risk varices </a:t>
            </a:r>
            <a:endParaRPr lang="en-US" sz="2000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000" dirty="0" smtClean="0"/>
              <a:t>A </a:t>
            </a:r>
            <a:r>
              <a:rPr lang="es-AR" sz="2000" dirty="0" err="1"/>
              <a:t>longer</a:t>
            </a:r>
            <a:r>
              <a:rPr lang="es-AR" sz="2000" dirty="0"/>
              <a:t> </a:t>
            </a:r>
            <a:r>
              <a:rPr lang="es-AR" sz="2000" dirty="0" err="1"/>
              <a:t>follow</a:t>
            </a:r>
            <a:r>
              <a:rPr lang="es-AR" sz="2000" dirty="0"/>
              <a:t> up </a:t>
            </a:r>
            <a:r>
              <a:rPr lang="es-AR" sz="2000" dirty="0" err="1"/>
              <a:t>may</a:t>
            </a:r>
            <a:r>
              <a:rPr lang="es-AR" sz="2000" dirty="0"/>
              <a:t> </a:t>
            </a:r>
            <a:r>
              <a:rPr lang="es-AR" sz="2000" dirty="0" err="1"/>
              <a:t>have</a:t>
            </a:r>
            <a:r>
              <a:rPr lang="es-AR" sz="2000" dirty="0"/>
              <a:t> </a:t>
            </a:r>
            <a:r>
              <a:rPr lang="es-AR" sz="2000" dirty="0" err="1"/>
              <a:t>detected</a:t>
            </a:r>
            <a:r>
              <a:rPr lang="es-AR" sz="2000" dirty="0"/>
              <a:t> </a:t>
            </a:r>
            <a:r>
              <a:rPr lang="es-AR" sz="2000" dirty="0" err="1"/>
              <a:t>greater</a:t>
            </a:r>
            <a:r>
              <a:rPr lang="es-AR" sz="2000" dirty="0"/>
              <a:t> </a:t>
            </a:r>
            <a:r>
              <a:rPr lang="es-AR" sz="2000" dirty="0" err="1"/>
              <a:t>benefit</a:t>
            </a:r>
            <a:endParaRPr lang="es-A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sz="2000" dirty="0" err="1"/>
              <a:t>Using</a:t>
            </a:r>
            <a:r>
              <a:rPr lang="es-AR" sz="2000" dirty="0"/>
              <a:t> HVPG </a:t>
            </a:r>
            <a:r>
              <a:rPr lang="es-AR" sz="2000" dirty="0" err="1"/>
              <a:t>measurements</a:t>
            </a:r>
            <a:r>
              <a:rPr lang="es-AR" sz="2000" dirty="0"/>
              <a:t> are a </a:t>
            </a:r>
            <a:r>
              <a:rPr lang="es-AR" sz="2000" dirty="0" err="1"/>
              <a:t>limitation</a:t>
            </a:r>
            <a:r>
              <a:rPr lang="es-AR" sz="2000" dirty="0"/>
              <a:t>: </a:t>
            </a:r>
            <a:r>
              <a:rPr lang="es-AR" sz="2000" u="sng" dirty="0" err="1"/>
              <a:t>patient</a:t>
            </a:r>
            <a:r>
              <a:rPr lang="es-AR" sz="2000" u="sng" dirty="0"/>
              <a:t> </a:t>
            </a:r>
            <a:r>
              <a:rPr lang="es-AR" sz="2000" u="sng" dirty="0" err="1"/>
              <a:t>selection</a:t>
            </a:r>
            <a:r>
              <a:rPr lang="es-AR" sz="2000" u="sng" dirty="0"/>
              <a:t> </a:t>
            </a:r>
            <a:r>
              <a:rPr lang="es-AR" sz="2000" u="sng" dirty="0" err="1"/>
              <a:t>might</a:t>
            </a:r>
            <a:r>
              <a:rPr lang="es-AR" sz="2000" u="sng" dirty="0"/>
              <a:t> </a:t>
            </a:r>
            <a:r>
              <a:rPr lang="es-AR" sz="2000" u="sng" dirty="0" err="1"/>
              <a:t>soon</a:t>
            </a:r>
            <a:r>
              <a:rPr lang="es-AR" sz="2000" u="sng" dirty="0"/>
              <a:t> be </a:t>
            </a:r>
            <a:r>
              <a:rPr lang="es-AR" sz="2000" u="sng" dirty="0" err="1"/>
              <a:t>easier</a:t>
            </a:r>
            <a:r>
              <a:rPr lang="es-AR" sz="2000" u="sng" dirty="0"/>
              <a:t> </a:t>
            </a:r>
            <a:r>
              <a:rPr lang="es-AR" sz="2000" u="sng" dirty="0" err="1"/>
              <a:t>by</a:t>
            </a:r>
            <a:r>
              <a:rPr lang="es-AR" sz="2000" u="sng" dirty="0"/>
              <a:t> </a:t>
            </a:r>
            <a:r>
              <a:rPr lang="es-AR" sz="2000" u="sng" dirty="0" err="1"/>
              <a:t>detection</a:t>
            </a:r>
            <a:r>
              <a:rPr lang="es-AR" sz="2000" u="sng" dirty="0"/>
              <a:t> of CSPH </a:t>
            </a:r>
            <a:r>
              <a:rPr lang="es-AR" sz="2000" u="sng" dirty="0" err="1"/>
              <a:t>using</a:t>
            </a:r>
            <a:r>
              <a:rPr lang="es-AR" sz="2000" u="sng" dirty="0"/>
              <a:t> non-</a:t>
            </a:r>
            <a:r>
              <a:rPr lang="es-AR" sz="2000" u="sng" dirty="0" err="1"/>
              <a:t>invasive</a:t>
            </a:r>
            <a:r>
              <a:rPr lang="es-AR" sz="2000" u="sng" dirty="0"/>
              <a:t> </a:t>
            </a:r>
            <a:r>
              <a:rPr lang="es-AR" sz="2000" u="sng" dirty="0" err="1"/>
              <a:t>methods</a:t>
            </a:r>
            <a:r>
              <a:rPr lang="es-AR" sz="2000" dirty="0"/>
              <a:t> (</a:t>
            </a:r>
            <a:r>
              <a:rPr lang="es-AR" sz="2000" dirty="0" err="1"/>
              <a:t>elastography</a:t>
            </a:r>
            <a:r>
              <a:rPr lang="es-AR" sz="2000" dirty="0"/>
              <a:t>, </a:t>
            </a:r>
            <a:r>
              <a:rPr lang="es-AR" sz="2000" dirty="0" err="1"/>
              <a:t>imaging</a:t>
            </a:r>
            <a:r>
              <a:rPr lang="es-AR" sz="2000" dirty="0"/>
              <a:t> </a:t>
            </a:r>
            <a:r>
              <a:rPr lang="es-AR" sz="2000" dirty="0" err="1"/>
              <a:t>to</a:t>
            </a:r>
            <a:r>
              <a:rPr lang="es-AR" sz="2000" dirty="0"/>
              <a:t> </a:t>
            </a:r>
            <a:r>
              <a:rPr lang="es-AR" sz="2000" dirty="0" err="1"/>
              <a:t>detect</a:t>
            </a:r>
            <a:r>
              <a:rPr lang="es-AR" sz="2000" dirty="0"/>
              <a:t> varices </a:t>
            </a:r>
            <a:r>
              <a:rPr lang="es-AR" sz="2000" dirty="0" err="1"/>
              <a:t>or</a:t>
            </a:r>
            <a:r>
              <a:rPr lang="es-AR" sz="2000" dirty="0"/>
              <a:t> </a:t>
            </a:r>
            <a:r>
              <a:rPr lang="es-AR" sz="2000" dirty="0" err="1"/>
              <a:t>collaterals</a:t>
            </a:r>
            <a:r>
              <a:rPr lang="es-A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19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057570-A76F-483B-A72F-1FF86F23988A}"/>
              </a:ext>
            </a:extLst>
          </p:cNvPr>
          <p:cNvSpPr txBox="1"/>
          <p:nvPr/>
        </p:nvSpPr>
        <p:spPr>
          <a:xfrm>
            <a:off x="226142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77E6A4-967B-42F4-BFE3-59B19722C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12088" r="12100" b="18578"/>
          <a:stretch/>
        </p:blipFill>
        <p:spPr>
          <a:xfrm>
            <a:off x="1743456" y="1499616"/>
            <a:ext cx="8705088" cy="47548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90E403-D273-45D8-8782-C5F519543251}"/>
              </a:ext>
            </a:extLst>
          </p:cNvPr>
          <p:cNvSpPr txBox="1"/>
          <p:nvPr/>
        </p:nvSpPr>
        <p:spPr>
          <a:xfrm>
            <a:off x="226142" y="813292"/>
            <a:ext cx="377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More information….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1009E7-1AE1-4662-9FFE-5BB0107A19CF}"/>
              </a:ext>
            </a:extLst>
          </p:cNvPr>
          <p:cNvSpPr txBox="1"/>
          <p:nvPr/>
        </p:nvSpPr>
        <p:spPr>
          <a:xfrm>
            <a:off x="8936736" y="6226232"/>
            <a:ext cx="421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/>
              <a:t>Or</a:t>
            </a:r>
            <a:r>
              <a:rPr lang="es-AR" sz="2800" b="1" dirty="0"/>
              <a:t> </a:t>
            </a:r>
            <a:r>
              <a:rPr lang="es-AR" sz="2800" b="1" dirty="0" err="1"/>
              <a:t>ask</a:t>
            </a:r>
            <a:r>
              <a:rPr lang="es-AR" sz="2800" b="1" dirty="0"/>
              <a:t> Dr. Bosch!!</a:t>
            </a:r>
          </a:p>
        </p:txBody>
      </p:sp>
    </p:spTree>
    <p:extLst>
      <p:ext uri="{BB962C8B-B14F-4D97-AF65-F5344CB8AC3E}">
        <p14:creationId xmlns:p14="http://schemas.microsoft.com/office/powerpoint/2010/main" val="31569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483F7D-830C-48AE-B559-D60506FD9F30}"/>
              </a:ext>
            </a:extLst>
          </p:cNvPr>
          <p:cNvSpPr txBox="1"/>
          <p:nvPr/>
        </p:nvSpPr>
        <p:spPr>
          <a:xfrm>
            <a:off x="270387" y="157316"/>
            <a:ext cx="11651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FFB4A2-7635-40D9-9A95-374D5AA48B70}"/>
              </a:ext>
            </a:extLst>
          </p:cNvPr>
          <p:cNvSpPr txBox="1"/>
          <p:nvPr/>
        </p:nvSpPr>
        <p:spPr>
          <a:xfrm>
            <a:off x="270387" y="846109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Introduction</a:t>
            </a:r>
          </a:p>
        </p:txBody>
      </p:sp>
      <p:sp>
        <p:nvSpPr>
          <p:cNvPr id="13" name="Triángulo rectángulo 12">
            <a:extLst>
              <a:ext uri="{FF2B5EF4-FFF2-40B4-BE49-F238E27FC236}">
                <a16:creationId xmlns:a16="http://schemas.microsoft.com/office/drawing/2014/main" id="{8BD3AA0F-B0D9-42FD-B268-5A20AD3FB1EF}"/>
              </a:ext>
            </a:extLst>
          </p:cNvPr>
          <p:cNvSpPr/>
          <p:nvPr/>
        </p:nvSpPr>
        <p:spPr>
          <a:xfrm flipH="1">
            <a:off x="1519083" y="3224981"/>
            <a:ext cx="8785124" cy="118970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D8D903B-3713-492C-9F4D-787E558A6A4B}"/>
              </a:ext>
            </a:extLst>
          </p:cNvPr>
          <p:cNvCxnSpPr>
            <a:cxnSpLocks/>
          </p:cNvCxnSpPr>
          <p:nvPr/>
        </p:nvCxnSpPr>
        <p:spPr>
          <a:xfrm>
            <a:off x="1838632" y="4109884"/>
            <a:ext cx="0" cy="4129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D6DAA-8D3C-4C33-85BF-54CA78EFEF1D}"/>
              </a:ext>
            </a:extLst>
          </p:cNvPr>
          <p:cNvSpPr txBox="1"/>
          <p:nvPr/>
        </p:nvSpPr>
        <p:spPr>
          <a:xfrm>
            <a:off x="757084" y="4653256"/>
            <a:ext cx="3262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Compensated</a:t>
            </a:r>
            <a:r>
              <a:rPr lang="es-AR" b="1" dirty="0"/>
              <a:t> </a:t>
            </a:r>
            <a:r>
              <a:rPr lang="es-AR" b="1" dirty="0" err="1"/>
              <a:t>cirrhosis</a:t>
            </a:r>
            <a:endParaRPr lang="es-A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Asymptomatic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Longer</a:t>
            </a:r>
            <a:r>
              <a:rPr lang="es-AR" dirty="0"/>
              <a:t> </a:t>
            </a:r>
            <a:r>
              <a:rPr lang="es-AR" dirty="0" err="1"/>
              <a:t>survival</a:t>
            </a:r>
            <a:endParaRPr lang="es-AR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8B436B-3633-430D-AB11-E79B6012A76A}"/>
              </a:ext>
            </a:extLst>
          </p:cNvPr>
          <p:cNvSpPr txBox="1"/>
          <p:nvPr/>
        </p:nvSpPr>
        <p:spPr>
          <a:xfrm>
            <a:off x="6285271" y="4653256"/>
            <a:ext cx="3262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Decompensated</a:t>
            </a:r>
            <a:r>
              <a:rPr lang="es-AR" b="1" dirty="0"/>
              <a:t> </a:t>
            </a:r>
            <a:r>
              <a:rPr lang="es-AR" b="1" dirty="0" err="1"/>
              <a:t>cirrhosis</a:t>
            </a:r>
            <a:endParaRPr lang="es-A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Development variceal </a:t>
            </a:r>
            <a:r>
              <a:rPr lang="es-AR" dirty="0" err="1"/>
              <a:t>bleeding</a:t>
            </a:r>
            <a:r>
              <a:rPr lang="es-AR" dirty="0"/>
              <a:t>, </a:t>
            </a:r>
            <a:r>
              <a:rPr lang="es-AR" dirty="0" err="1"/>
              <a:t>ascites</a:t>
            </a:r>
            <a:r>
              <a:rPr lang="es-AR" dirty="0"/>
              <a:t>, </a:t>
            </a:r>
            <a:r>
              <a:rPr lang="es-AR" dirty="0" err="1"/>
              <a:t>hepatic</a:t>
            </a:r>
            <a:r>
              <a:rPr lang="es-AR" dirty="0"/>
              <a:t> </a:t>
            </a:r>
            <a:r>
              <a:rPr lang="es-AR" dirty="0" err="1"/>
              <a:t>encephalopathy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Impaired</a:t>
            </a:r>
            <a:r>
              <a:rPr lang="es-AR" dirty="0"/>
              <a:t> short </a:t>
            </a:r>
            <a:r>
              <a:rPr lang="es-AR" dirty="0" err="1"/>
              <a:t>term</a:t>
            </a:r>
            <a:r>
              <a:rPr lang="es-AR" dirty="0"/>
              <a:t> </a:t>
            </a:r>
            <a:r>
              <a:rPr lang="es-AR" dirty="0" err="1"/>
              <a:t>survival</a:t>
            </a:r>
            <a:endParaRPr lang="es-AR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451C513-3DA1-42B9-A94B-016FF81FC3DB}"/>
              </a:ext>
            </a:extLst>
          </p:cNvPr>
          <p:cNvCxnSpPr>
            <a:cxnSpLocks/>
          </p:cNvCxnSpPr>
          <p:nvPr/>
        </p:nvCxnSpPr>
        <p:spPr>
          <a:xfrm>
            <a:off x="7270955" y="3372464"/>
            <a:ext cx="0" cy="1150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5FA28EAD-1210-4C89-8251-DBBA2DDB50E9}"/>
              </a:ext>
            </a:extLst>
          </p:cNvPr>
          <p:cNvSpPr/>
          <p:nvPr/>
        </p:nvSpPr>
        <p:spPr>
          <a:xfrm>
            <a:off x="5715000" y="2807110"/>
            <a:ext cx="570271" cy="83574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9F29D7-3A07-45AC-A784-02DDCBEE5CBE}"/>
              </a:ext>
            </a:extLst>
          </p:cNvPr>
          <p:cNvSpPr txBox="1"/>
          <p:nvPr/>
        </p:nvSpPr>
        <p:spPr>
          <a:xfrm>
            <a:off x="9173497" y="4004187"/>
            <a:ext cx="100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Timeline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7BF1154-AB13-4906-AD84-2F3624D4046A}"/>
              </a:ext>
            </a:extLst>
          </p:cNvPr>
          <p:cNvSpPr txBox="1"/>
          <p:nvPr/>
        </p:nvSpPr>
        <p:spPr>
          <a:xfrm>
            <a:off x="4022248" y="1607901"/>
            <a:ext cx="395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b="1" dirty="0"/>
          </a:p>
          <a:p>
            <a:pPr algn="ctr"/>
            <a:r>
              <a:rPr lang="es-AR" b="1" dirty="0" err="1">
                <a:solidFill>
                  <a:srgbClr val="FF0000"/>
                </a:solidFill>
              </a:rPr>
              <a:t>Main</a:t>
            </a:r>
            <a:r>
              <a:rPr lang="es-AR" b="1" dirty="0">
                <a:solidFill>
                  <a:srgbClr val="FF0000"/>
                </a:solidFill>
              </a:rPr>
              <a:t> </a:t>
            </a:r>
            <a:r>
              <a:rPr lang="es-AR" b="1" dirty="0" err="1">
                <a:solidFill>
                  <a:srgbClr val="FF0000"/>
                </a:solidFill>
              </a:rPr>
              <a:t>Determinant</a:t>
            </a:r>
            <a:r>
              <a:rPr lang="es-AR" b="1" dirty="0">
                <a:solidFill>
                  <a:srgbClr val="FF0000"/>
                </a:solidFill>
              </a:rPr>
              <a:t> of </a:t>
            </a:r>
            <a:r>
              <a:rPr lang="es-AR" b="1" dirty="0" err="1">
                <a:solidFill>
                  <a:srgbClr val="FF0000"/>
                </a:solidFill>
              </a:rPr>
              <a:t>Decompensation</a:t>
            </a:r>
            <a:r>
              <a:rPr lang="es-AR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s-AR" b="1" dirty="0"/>
              <a:t>Development of CSPH</a:t>
            </a:r>
          </a:p>
          <a:p>
            <a:pPr algn="ctr"/>
            <a:r>
              <a:rPr lang="es-AR" dirty="0"/>
              <a:t>HVPG ≥10mmHg  </a:t>
            </a:r>
          </a:p>
        </p:txBody>
      </p:sp>
      <p:sp>
        <p:nvSpPr>
          <p:cNvPr id="3" name="Multiplication 2"/>
          <p:cNvSpPr/>
          <p:nvPr/>
        </p:nvSpPr>
        <p:spPr>
          <a:xfrm>
            <a:off x="5231222" y="3451294"/>
            <a:ext cx="1518861" cy="1212588"/>
          </a:xfrm>
          <a:prstGeom prst="mathMultiply">
            <a:avLst/>
          </a:prstGeom>
          <a:solidFill>
            <a:srgbClr val="EE548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NSBB</a:t>
            </a:r>
            <a:endParaRPr lang="es-A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C3599CA-FC8A-4EDE-815F-8D7E602D2955}"/>
              </a:ext>
            </a:extLst>
          </p:cNvPr>
          <p:cNvSpPr txBox="1"/>
          <p:nvPr/>
        </p:nvSpPr>
        <p:spPr>
          <a:xfrm>
            <a:off x="285134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4DD9D0-6C3A-4850-B298-44AF7032A21A}"/>
              </a:ext>
            </a:extLst>
          </p:cNvPr>
          <p:cNvSpPr txBox="1"/>
          <p:nvPr/>
        </p:nvSpPr>
        <p:spPr>
          <a:xfrm>
            <a:off x="285134" y="842731"/>
            <a:ext cx="116364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 err="1">
                <a:solidFill>
                  <a:schemeClr val="accent1"/>
                </a:solidFill>
              </a:rPr>
              <a:t>Post-hoc</a:t>
            </a:r>
            <a:r>
              <a:rPr lang="es-AR" sz="2200" b="1" dirty="0">
                <a:solidFill>
                  <a:schemeClr val="accent1"/>
                </a:solidFill>
              </a:rPr>
              <a:t> </a:t>
            </a:r>
            <a:r>
              <a:rPr lang="es-AR" sz="2200" b="1" dirty="0" err="1">
                <a:solidFill>
                  <a:schemeClr val="accent1"/>
                </a:solidFill>
              </a:rPr>
              <a:t>analysis</a:t>
            </a:r>
            <a:endParaRPr lang="es-AR" sz="22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HVPG decreased in patients surviving without decompensation </a:t>
            </a:r>
            <a:r>
              <a:rPr lang="en-US" sz="2000" dirty="0"/>
              <a:t>(treated with either β blockers or placebo) but not in those developing the primary endpoint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cumulative incidence of the primary endpoint was lower in patients who at 1 year had an HVPG decrease greater than 10% from baseline or to less than 10 mm Hg than in patients without such decreases </a:t>
            </a:r>
            <a:r>
              <a:rPr lang="it-IT" sz="2000" dirty="0"/>
              <a:t>(HR 0·32, 95% CI 0·13–0·75; p=0·0077).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risk of ascites was lower in patients with an HVPG decrease greater than 10% or to less than 10 mm Hg at 1 year (treated with either β blockers or placebo) than in patients without such decreases</a:t>
            </a:r>
            <a:r>
              <a:rPr lang="it-IT" sz="2000" dirty="0"/>
              <a:t> (HR 0·27, 95% CI 0·09–0·75, p=0·012)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A</a:t>
            </a:r>
            <a:r>
              <a:rPr lang="en-US" sz="2000" b="1" dirty="0" err="1"/>
              <a:t>scites</a:t>
            </a:r>
            <a:r>
              <a:rPr lang="en-US" sz="2000" b="1" dirty="0"/>
              <a:t>:  </a:t>
            </a:r>
            <a:r>
              <a:rPr lang="en-US" sz="2000" dirty="0"/>
              <a:t>the benefit of β blockers versus placebo was slightly more apparent in the </a:t>
            </a:r>
            <a:r>
              <a:rPr lang="en-US" sz="2000" u="sng" dirty="0"/>
              <a:t>carvedilol stratum </a:t>
            </a:r>
            <a:r>
              <a:rPr lang="en-US" sz="2000" dirty="0"/>
              <a:t>(HR 0·22, 95% CI 0·02–1·94) than in the </a:t>
            </a:r>
            <a:r>
              <a:rPr lang="it-IT" sz="2000" dirty="0"/>
              <a:t>propranolol stratum (0·50, 95% CI 0·22–1·18)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/>
              <a:t>D</a:t>
            </a:r>
            <a:r>
              <a:rPr lang="en-US" sz="2000" b="1" dirty="0" err="1"/>
              <a:t>eath</a:t>
            </a:r>
            <a:r>
              <a:rPr lang="en-US" sz="2000" b="1" dirty="0"/>
              <a:t> from any cause: </a:t>
            </a:r>
            <a:r>
              <a:rPr lang="en-US" sz="2000" dirty="0"/>
              <a:t>the benefit of β blockers was also slightly greater in the </a:t>
            </a:r>
            <a:r>
              <a:rPr lang="en-US" sz="2000" u="sng" dirty="0"/>
              <a:t>carvedilol stratum </a:t>
            </a:r>
            <a:r>
              <a:rPr lang="en-US" sz="2000" dirty="0"/>
              <a:t>(0·44, 95% CI </a:t>
            </a:r>
            <a:r>
              <a:rPr lang="es-AR" sz="2000" dirty="0"/>
              <a:t>0·08–2·43) </a:t>
            </a:r>
            <a:r>
              <a:rPr lang="es-AR" sz="2000" dirty="0" err="1"/>
              <a:t>than</a:t>
            </a:r>
            <a:r>
              <a:rPr lang="es-AR" sz="2000" dirty="0"/>
              <a:t> in </a:t>
            </a:r>
            <a:r>
              <a:rPr lang="es-AR" sz="2000" dirty="0" err="1"/>
              <a:t>the</a:t>
            </a:r>
            <a:r>
              <a:rPr lang="es-AR" sz="2000" dirty="0"/>
              <a:t> </a:t>
            </a:r>
            <a:r>
              <a:rPr lang="es-AR" sz="2000" dirty="0" err="1"/>
              <a:t>propranolol</a:t>
            </a:r>
            <a:r>
              <a:rPr lang="es-AR" sz="2000" dirty="0"/>
              <a:t> </a:t>
            </a:r>
            <a:r>
              <a:rPr lang="es-AR" sz="2000" dirty="0" err="1"/>
              <a:t>stratum</a:t>
            </a:r>
            <a:r>
              <a:rPr lang="es-AR" sz="2000" dirty="0"/>
              <a:t> (0·94, 95% CI 0·31–2·78).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5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121DC8-F2BB-4A1A-B06E-E8EE1A875046}"/>
              </a:ext>
            </a:extLst>
          </p:cNvPr>
          <p:cNvSpPr txBox="1"/>
          <p:nvPr/>
        </p:nvSpPr>
        <p:spPr>
          <a:xfrm>
            <a:off x="270387" y="157316"/>
            <a:ext cx="11651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862502" y="6339557"/>
            <a:ext cx="3019869" cy="307748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defTabSz="457200"/>
            <a:r>
              <a:rPr lang="de-CH" sz="1400" dirty="0" err="1">
                <a:solidFill>
                  <a:prstClr val="black"/>
                </a:solidFill>
              </a:rPr>
              <a:t>Villanueva</a:t>
            </a:r>
            <a:r>
              <a:rPr lang="de-CH" sz="1400" dirty="0">
                <a:solidFill>
                  <a:prstClr val="black"/>
                </a:solidFill>
              </a:rPr>
              <a:t> </a:t>
            </a:r>
            <a:r>
              <a:rPr lang="de-CH" sz="1400" dirty="0" smtClean="0">
                <a:solidFill>
                  <a:prstClr val="black"/>
                </a:solidFill>
              </a:rPr>
              <a:t>C, Bosch </a:t>
            </a:r>
            <a:r>
              <a:rPr lang="de-CH" sz="1400" dirty="0">
                <a:solidFill>
                  <a:prstClr val="black"/>
                </a:solidFill>
              </a:rPr>
              <a:t>J, </a:t>
            </a:r>
            <a:r>
              <a:rPr lang="de-CH" sz="1400" dirty="0" err="1">
                <a:solidFill>
                  <a:prstClr val="black"/>
                </a:solidFill>
              </a:rPr>
              <a:t>Hepatology</a:t>
            </a:r>
            <a:r>
              <a:rPr lang="de-CH" sz="1400" dirty="0">
                <a:solidFill>
                  <a:prstClr val="black"/>
                </a:solidFill>
              </a:rPr>
              <a:t> 2015</a:t>
            </a:r>
            <a:endParaRPr lang="en-GB" sz="1400" dirty="0">
              <a:solidFill>
                <a:prstClr val="black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4887417" y="1471238"/>
            <a:ext cx="7200797" cy="3969715"/>
            <a:chOff x="620216" y="1061864"/>
            <a:chExt cx="7200797" cy="396971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216" y="1071176"/>
              <a:ext cx="5976664" cy="38884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 bwMode="auto">
            <a:xfrm>
              <a:off x="5309901" y="1578612"/>
              <a:ext cx="556099" cy="17967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20" tIns="45711" rIns="91420" bIns="45711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32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32409" y="4709306"/>
              <a:ext cx="354331" cy="2400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20" tIns="45711" rIns="91420" bIns="45711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764228" y="1061864"/>
              <a:ext cx="2366954" cy="36931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20" tIns="45711" rIns="91420" bIns="45711" rtlCol="0">
              <a:spAutoFit/>
            </a:bodyPr>
            <a:lstStyle/>
            <a:p>
              <a:pPr defTabSz="457200"/>
              <a:r>
                <a:rPr lang="de-CH" b="1" dirty="0" smtClean="0">
                  <a:solidFill>
                    <a:prstClr val="black"/>
                  </a:solidFill>
                </a:rPr>
                <a:t>  </a:t>
              </a:r>
              <a:r>
                <a:rPr lang="de-CH" b="1" dirty="0" err="1" smtClean="0">
                  <a:solidFill>
                    <a:prstClr val="black"/>
                  </a:solidFill>
                </a:rPr>
                <a:t>Decrease</a:t>
              </a:r>
              <a:r>
                <a:rPr lang="de-CH" b="1" dirty="0" smtClean="0">
                  <a:solidFill>
                    <a:prstClr val="black"/>
                  </a:solidFill>
                </a:rPr>
                <a:t> in HVPG (%)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11"/>
            <p:cNvSpPr txBox="1"/>
            <p:nvPr/>
          </p:nvSpPr>
          <p:spPr>
            <a:xfrm>
              <a:off x="3644567" y="1061864"/>
              <a:ext cx="3251812" cy="36931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20" tIns="45711" rIns="91420" bIns="45711" rtlCol="0">
              <a:spAutoFit/>
            </a:bodyPr>
            <a:lstStyle/>
            <a:p>
              <a:pPr defTabSz="457200"/>
              <a:r>
                <a:rPr lang="de-CH" b="1" dirty="0" smtClean="0">
                  <a:solidFill>
                    <a:prstClr val="black"/>
                  </a:solidFill>
                </a:rPr>
                <a:t>        </a:t>
              </a:r>
              <a:r>
                <a:rPr lang="de-CH" b="1" dirty="0" err="1" smtClean="0">
                  <a:solidFill>
                    <a:prstClr val="black"/>
                  </a:solidFill>
                </a:rPr>
                <a:t>Decrease</a:t>
              </a:r>
              <a:r>
                <a:rPr lang="de-CH" b="1" dirty="0" smtClean="0">
                  <a:solidFill>
                    <a:prstClr val="black"/>
                  </a:solidFill>
                </a:rPr>
                <a:t> in HVPG (</a:t>
              </a:r>
              <a:r>
                <a:rPr lang="de-CH" b="1" dirty="0" err="1" smtClean="0">
                  <a:solidFill>
                    <a:prstClr val="black"/>
                  </a:solidFill>
                </a:rPr>
                <a:t>mmHg</a:t>
              </a:r>
              <a:r>
                <a:rPr lang="de-CH" b="1" dirty="0" smtClean="0">
                  <a:solidFill>
                    <a:prstClr val="black"/>
                  </a:solidFill>
                </a:rPr>
                <a:t>)  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924469" y="4239510"/>
              <a:ext cx="4896544" cy="3385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20" tIns="45711" rIns="91420" bIns="45711" rtlCol="0">
              <a:spAutoFit/>
            </a:bodyPr>
            <a:lstStyle/>
            <a:p>
              <a:pPr defTabSz="457200"/>
              <a:r>
                <a:rPr lang="de-CH" sz="1600" dirty="0">
                  <a:solidFill>
                    <a:prstClr val="black"/>
                  </a:solidFill>
                </a:rPr>
                <a:t>HVPG &lt; 10 </a:t>
              </a:r>
              <a:r>
                <a:rPr lang="de-CH" sz="1600" dirty="0" err="1">
                  <a:solidFill>
                    <a:prstClr val="black"/>
                  </a:solidFill>
                </a:rPr>
                <a:t>mmHg</a:t>
              </a:r>
              <a:r>
                <a:rPr lang="de-CH" sz="1600" dirty="0">
                  <a:solidFill>
                    <a:prstClr val="black"/>
                  </a:solidFill>
                </a:rPr>
                <a:t> (n=54</a:t>
              </a:r>
              <a:r>
                <a:rPr lang="de-CH" sz="1600" dirty="0" smtClean="0">
                  <a:solidFill>
                    <a:prstClr val="black"/>
                  </a:solidFill>
                </a:rPr>
                <a:t>) </a:t>
              </a:r>
              <a:r>
                <a:rPr lang="de-CH" sz="1600" dirty="0" smtClean="0">
                  <a:solidFill>
                    <a:prstClr val="black"/>
                  </a:solidFill>
                  <a:sym typeface="Wingdings" pitchFamily="2" charset="2"/>
                </a:rPr>
                <a:t> </a:t>
              </a:r>
              <a:r>
                <a:rPr lang="de-CH" sz="1600" b="1" i="1" dirty="0" err="1" smtClean="0">
                  <a:solidFill>
                    <a:srgbClr val="C00000"/>
                  </a:solidFill>
                  <a:sym typeface="Wingdings" pitchFamily="2" charset="2"/>
                </a:rPr>
                <a:t>No</a:t>
              </a:r>
              <a:r>
                <a:rPr lang="de-CH" sz="1600" b="1" i="1" dirty="0" smtClean="0">
                  <a:solidFill>
                    <a:srgbClr val="C00000"/>
                  </a:solidFill>
                  <a:sym typeface="Wingdings" pitchFamily="2" charset="2"/>
                </a:rPr>
                <a:t> </a:t>
              </a:r>
              <a:r>
                <a:rPr lang="de-CH" sz="1600" b="1" i="1" dirty="0" err="1" smtClean="0">
                  <a:solidFill>
                    <a:srgbClr val="C00000"/>
                  </a:solidFill>
                  <a:sym typeface="Wingdings" pitchFamily="2" charset="2"/>
                </a:rPr>
                <a:t>hyperkinetic</a:t>
              </a:r>
              <a:r>
                <a:rPr lang="de-CH" sz="1600" b="1" i="1" dirty="0" smtClean="0">
                  <a:solidFill>
                    <a:srgbClr val="C00000"/>
                  </a:solidFill>
                  <a:sym typeface="Wingdings" pitchFamily="2" charset="2"/>
                </a:rPr>
                <a:t> </a:t>
              </a:r>
              <a:r>
                <a:rPr lang="de-CH" sz="1600" b="1" i="1" dirty="0" err="1" smtClean="0">
                  <a:solidFill>
                    <a:srgbClr val="C00000"/>
                  </a:solidFill>
                  <a:sym typeface="Wingdings" pitchFamily="2" charset="2"/>
                </a:rPr>
                <a:t>circulation</a:t>
              </a:r>
              <a:endParaRPr lang="en-GB" sz="16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2906413" y="4693043"/>
              <a:ext cx="2361504" cy="33853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20" tIns="45711" rIns="91420" bIns="45711" rtlCol="0">
              <a:spAutoFit/>
            </a:bodyPr>
            <a:lstStyle/>
            <a:p>
              <a:pPr defTabSz="457200"/>
              <a:r>
                <a:rPr lang="de-CH" sz="1600" dirty="0">
                  <a:solidFill>
                    <a:prstClr val="black"/>
                  </a:solidFill>
                </a:rPr>
                <a:t>HVPG ≥ 10 </a:t>
              </a:r>
              <a:r>
                <a:rPr lang="de-CH" sz="1600" dirty="0" err="1">
                  <a:solidFill>
                    <a:prstClr val="black"/>
                  </a:solidFill>
                </a:rPr>
                <a:t>mmHg</a:t>
              </a:r>
              <a:r>
                <a:rPr lang="de-CH" sz="1600" dirty="0">
                  <a:solidFill>
                    <a:prstClr val="black"/>
                  </a:solidFill>
                </a:rPr>
                <a:t> (n=194)</a:t>
              </a:r>
              <a:endParaRPr lang="en-GB" sz="16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1484362" y="3680042"/>
              <a:ext cx="1061469" cy="369314"/>
            </a:xfrm>
            <a:prstGeom prst="rect">
              <a:avLst/>
            </a:prstGeom>
            <a:noFill/>
          </p:spPr>
          <p:txBody>
            <a:bodyPr wrap="none" lIns="91420" tIns="45711" rIns="91420" bIns="45711" rtlCol="0">
              <a:spAutoFit/>
            </a:bodyPr>
            <a:lstStyle/>
            <a:p>
              <a:pPr defTabSz="457200"/>
              <a:r>
                <a:rPr lang="de-CH" dirty="0" smtClean="0">
                  <a:solidFill>
                    <a:prstClr val="black"/>
                  </a:solidFill>
                </a:rPr>
                <a:t>P&lt;0.0001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724722" y="3680042"/>
              <a:ext cx="1061469" cy="369314"/>
            </a:xfrm>
            <a:prstGeom prst="rect">
              <a:avLst/>
            </a:prstGeom>
            <a:noFill/>
          </p:spPr>
          <p:txBody>
            <a:bodyPr wrap="none" lIns="91420" tIns="45711" rIns="91420" bIns="45711" rtlCol="0">
              <a:spAutoFit/>
            </a:bodyPr>
            <a:lstStyle/>
            <a:p>
              <a:pPr defTabSz="457200"/>
              <a:r>
                <a:rPr lang="de-CH" dirty="0" smtClean="0">
                  <a:solidFill>
                    <a:prstClr val="black"/>
                  </a:solidFill>
                </a:rPr>
                <a:t>P&lt;0.0001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Connector 16"/>
            <p:cNvCxnSpPr/>
            <p:nvPr/>
          </p:nvCxnSpPr>
          <p:spPr bwMode="auto">
            <a:xfrm>
              <a:off x="5559705" y="3384873"/>
              <a:ext cx="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9"/>
            <p:cNvCxnSpPr/>
            <p:nvPr/>
          </p:nvCxnSpPr>
          <p:spPr bwMode="auto">
            <a:xfrm>
              <a:off x="5569921" y="3371995"/>
              <a:ext cx="0" cy="2821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1417075" y="1586822"/>
              <a:ext cx="555279" cy="54809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20" tIns="45711" rIns="91420" bIns="45711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600" dirty="0">
                <a:solidFill>
                  <a:prstClr val="black"/>
                </a:solidFill>
                <a:latin typeface="Arial" charset="0"/>
              </a:endParaRPr>
            </a:p>
            <a:p>
              <a:pPr algn="ctr"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600" dirty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en-GB" sz="1300" b="1" dirty="0">
                  <a:solidFill>
                    <a:prstClr val="black"/>
                  </a:solidFill>
                  <a:latin typeface="Arial" charset="0"/>
                </a:rPr>
                <a:t>8%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643150" y="1576192"/>
              <a:ext cx="548655" cy="5052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20" tIns="45711" rIns="91420" bIns="45711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2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300" b="1" dirty="0">
                  <a:solidFill>
                    <a:prstClr val="black"/>
                  </a:solidFill>
                  <a:latin typeface="Arial" charset="0"/>
                </a:rPr>
                <a:t> 0.6 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20036" y="4302310"/>
              <a:ext cx="352424" cy="2642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20" tIns="45711" rIns="91420" bIns="45711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76397" y="2911255"/>
              <a:ext cx="82851" cy="5268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0" tIns="45711" rIns="91420" bIns="45711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21" name="Straight Connector 12"/>
            <p:cNvCxnSpPr/>
            <p:nvPr/>
          </p:nvCxnSpPr>
          <p:spPr bwMode="auto">
            <a:xfrm>
              <a:off x="2348404" y="2810550"/>
              <a:ext cx="0" cy="60826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2067310" y="1586823"/>
              <a:ext cx="567199" cy="13167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20" tIns="45711" rIns="91420" bIns="45711" numCol="1" rtlCol="0" anchor="t" anchorCtr="0" compatLnSpc="1">
              <a:prstTxWarp prst="textNoShape">
                <a:avLst/>
              </a:prstTxWarp>
            </a:bodyPr>
            <a:lstStyle/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1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1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1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1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1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GB" sz="11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100" b="1" dirty="0" smtClean="0">
                  <a:solidFill>
                    <a:prstClr val="black"/>
                  </a:solidFill>
                  <a:latin typeface="Arial" charset="0"/>
                </a:rPr>
                <a:t>  16</a:t>
              </a:r>
              <a:r>
                <a:rPr lang="en-GB" sz="1100" b="1" dirty="0">
                  <a:solidFill>
                    <a:prstClr val="black"/>
                  </a:solidFill>
                  <a:latin typeface="Arial" charset="0"/>
                </a:rPr>
                <a:t>%</a:t>
              </a:r>
              <a:endParaRPr lang="en-GB" sz="1100" dirty="0">
                <a:solidFill>
                  <a:prstClr val="black"/>
                </a:solidFill>
                <a:latin typeface="Arial" charset="0"/>
              </a:endParaRPr>
            </a:p>
            <a:p>
              <a:pPr defTabSz="449171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en-GB" sz="1300" b="1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  <a:endParaRPr lang="en-GB" sz="13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TextBox 10"/>
            <p:cNvSpPr txBox="1"/>
            <p:nvPr/>
          </p:nvSpPr>
          <p:spPr>
            <a:xfrm>
              <a:off x="5372044" y="2956327"/>
              <a:ext cx="399428" cy="292370"/>
            </a:xfrm>
            <a:prstGeom prst="rect">
              <a:avLst/>
            </a:prstGeom>
            <a:noFill/>
          </p:spPr>
          <p:txBody>
            <a:bodyPr wrap="none" lIns="91420" tIns="45711" rIns="91420" bIns="45711" rtlCol="0">
              <a:spAutoFit/>
            </a:bodyPr>
            <a:lstStyle/>
            <a:p>
              <a:pPr defTabSz="457200"/>
              <a:r>
                <a:rPr lang="de-CH" sz="1300" b="1" dirty="0">
                  <a:solidFill>
                    <a:prstClr val="black"/>
                  </a:solidFill>
                </a:rPr>
                <a:t>2.5</a:t>
              </a:r>
              <a:endParaRPr lang="en-US" sz="13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CuadroTexto 4">
            <a:extLst>
              <a:ext uri="{FF2B5EF4-FFF2-40B4-BE49-F238E27FC236}">
                <a16:creationId xmlns:a16="http://schemas.microsoft.com/office/drawing/2014/main" id="{1D5D3D49-54C8-41CC-9CCE-C9B93C469DCB}"/>
              </a:ext>
            </a:extLst>
          </p:cNvPr>
          <p:cNvSpPr txBox="1"/>
          <p:nvPr/>
        </p:nvSpPr>
        <p:spPr>
          <a:xfrm>
            <a:off x="270387" y="827829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Introduction</a:t>
            </a:r>
          </a:p>
        </p:txBody>
      </p:sp>
      <p:sp>
        <p:nvSpPr>
          <p:cNvPr id="26" name="CuadroTexto 5">
            <a:extLst>
              <a:ext uri="{FF2B5EF4-FFF2-40B4-BE49-F238E27FC236}">
                <a16:creationId xmlns:a16="http://schemas.microsoft.com/office/drawing/2014/main" id="{83A16B4C-9629-4338-B761-F0EB50D131C0}"/>
              </a:ext>
            </a:extLst>
          </p:cNvPr>
          <p:cNvSpPr txBox="1"/>
          <p:nvPr/>
        </p:nvSpPr>
        <p:spPr>
          <a:xfrm>
            <a:off x="270387" y="1351049"/>
            <a:ext cx="3976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itchFamily="34" charset="0"/>
              </a:rPr>
              <a:t>Patients with compensated cirrhosis without CSPH have an almost negligible response to NSBB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 smtClean="0"/>
              <a:t>Patients</a:t>
            </a:r>
            <a:r>
              <a:rPr lang="es-AR" sz="2000" dirty="0" smtClean="0"/>
              <a:t> </a:t>
            </a:r>
            <a:r>
              <a:rPr lang="es-AR" sz="2000" dirty="0" err="1" smtClean="0"/>
              <a:t>with</a:t>
            </a:r>
            <a:r>
              <a:rPr lang="es-AR" sz="2000" dirty="0" smtClean="0"/>
              <a:t> CSPH </a:t>
            </a:r>
            <a:r>
              <a:rPr lang="es-AR" sz="2000" dirty="0" err="1" smtClean="0"/>
              <a:t>have</a:t>
            </a:r>
            <a:r>
              <a:rPr lang="es-AR" sz="2000" dirty="0" smtClean="0"/>
              <a:t> </a:t>
            </a:r>
            <a:r>
              <a:rPr lang="es-AR" sz="2000" dirty="0" err="1" smtClean="0"/>
              <a:t>much</a:t>
            </a:r>
            <a:r>
              <a:rPr lang="es-AR" sz="2000" dirty="0" smtClean="0"/>
              <a:t> </a:t>
            </a:r>
            <a:r>
              <a:rPr lang="es-AR" sz="2000" dirty="0" err="1"/>
              <a:t>greater</a:t>
            </a:r>
            <a:r>
              <a:rPr lang="es-AR" sz="2000" dirty="0"/>
              <a:t> </a:t>
            </a:r>
            <a:r>
              <a:rPr lang="es-AR" sz="2000" dirty="0" err="1"/>
              <a:t>reduction</a:t>
            </a:r>
            <a:r>
              <a:rPr lang="es-AR" sz="2000" dirty="0"/>
              <a:t> of HVPG </a:t>
            </a:r>
            <a:r>
              <a:rPr lang="es-AR" sz="2000" dirty="0" err="1" smtClean="0"/>
              <a:t>with</a:t>
            </a:r>
            <a:r>
              <a:rPr lang="es-AR" sz="2000" dirty="0" smtClean="0"/>
              <a:t> NSBB 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 smtClean="0"/>
              <a:t>NSBB </a:t>
            </a:r>
            <a:r>
              <a:rPr lang="es-AR" sz="2000" b="1" dirty="0" err="1"/>
              <a:t>might</a:t>
            </a:r>
            <a:r>
              <a:rPr lang="es-AR" sz="2000" b="1" dirty="0"/>
              <a:t> </a:t>
            </a:r>
            <a:r>
              <a:rPr lang="es-AR" sz="2000" b="1" dirty="0" err="1"/>
              <a:t>prevent</a:t>
            </a:r>
            <a:r>
              <a:rPr lang="es-AR" sz="2000" b="1" dirty="0"/>
              <a:t> </a:t>
            </a:r>
            <a:r>
              <a:rPr lang="es-AR" sz="2000" b="1" dirty="0" err="1"/>
              <a:t>decompensation</a:t>
            </a:r>
            <a:r>
              <a:rPr lang="es-AR" sz="2000" b="1" dirty="0"/>
              <a:t> in </a:t>
            </a:r>
            <a:r>
              <a:rPr lang="es-AR" sz="2000" b="1" dirty="0" err="1" smtClean="0"/>
              <a:t>patients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with</a:t>
            </a:r>
            <a:r>
              <a:rPr lang="es-AR" sz="2000" b="1" dirty="0" smtClean="0"/>
              <a:t> CSPH</a:t>
            </a:r>
            <a:endParaRPr lang="es-A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5532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37C2C39-F9B8-47AF-8349-DADA0579CC79}"/>
              </a:ext>
            </a:extLst>
          </p:cNvPr>
          <p:cNvSpPr txBox="1"/>
          <p:nvPr/>
        </p:nvSpPr>
        <p:spPr>
          <a:xfrm>
            <a:off x="270387" y="157316"/>
            <a:ext cx="11651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78E63D-34B4-47C9-A160-2BC6D6B39120}"/>
              </a:ext>
            </a:extLst>
          </p:cNvPr>
          <p:cNvSpPr txBox="1"/>
          <p:nvPr/>
        </p:nvSpPr>
        <p:spPr>
          <a:xfrm>
            <a:off x="270387" y="846109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/>
              <a:t>Aims</a:t>
            </a:r>
            <a:endParaRPr lang="es-AR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67C614-C82E-4C42-AF6F-89F2A32E14CF}"/>
              </a:ext>
            </a:extLst>
          </p:cNvPr>
          <p:cNvSpPr txBox="1"/>
          <p:nvPr/>
        </p:nvSpPr>
        <p:spPr>
          <a:xfrm>
            <a:off x="270387" y="1671484"/>
            <a:ext cx="10756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dirty="0" err="1"/>
              <a:t>Assessing</a:t>
            </a:r>
            <a:r>
              <a:rPr lang="es-AR" sz="2800" dirty="0"/>
              <a:t> </a:t>
            </a:r>
            <a:r>
              <a:rPr lang="es-AR" sz="2800" dirty="0" err="1"/>
              <a:t>whether</a:t>
            </a:r>
            <a:r>
              <a:rPr lang="es-AR" sz="2800" dirty="0"/>
              <a:t>, in </a:t>
            </a:r>
            <a:r>
              <a:rPr lang="en-US" sz="2800" dirty="0"/>
              <a:t>patients with compensated cirrhosis and CSPH, long-term treatment with β blockers might prevent disease progression to clinical decompensation or </a:t>
            </a:r>
            <a:r>
              <a:rPr lang="es-AR" sz="2800" dirty="0" err="1"/>
              <a:t>death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0993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B89F2F3-37AA-4138-9E23-DDB1D2C0E0DE}"/>
              </a:ext>
            </a:extLst>
          </p:cNvPr>
          <p:cNvSpPr txBox="1"/>
          <p:nvPr/>
        </p:nvSpPr>
        <p:spPr>
          <a:xfrm>
            <a:off x="270387" y="157316"/>
            <a:ext cx="11651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E12CCC-8824-4106-AE19-6E0AD1CE5E7A}"/>
              </a:ext>
            </a:extLst>
          </p:cNvPr>
          <p:cNvSpPr txBox="1"/>
          <p:nvPr/>
        </p:nvSpPr>
        <p:spPr>
          <a:xfrm>
            <a:off x="270387" y="846109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Study </a:t>
            </a:r>
            <a:r>
              <a:rPr lang="es-AR" sz="2800" b="1" dirty="0" err="1"/>
              <a:t>design</a:t>
            </a:r>
            <a:endParaRPr lang="es-AR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B9055A-3CB9-4049-8A71-F9A66E6A167B}"/>
              </a:ext>
            </a:extLst>
          </p:cNvPr>
          <p:cNvSpPr txBox="1"/>
          <p:nvPr/>
        </p:nvSpPr>
        <p:spPr>
          <a:xfrm>
            <a:off x="270387" y="1391351"/>
            <a:ext cx="11164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Investigator initiated, randomised, double-blind, placebo controlled, </a:t>
            </a:r>
            <a:r>
              <a:rPr lang="es-AR" sz="2200" dirty="0" err="1"/>
              <a:t>multicentre</a:t>
            </a:r>
            <a:r>
              <a:rPr lang="es-AR" sz="2200" dirty="0"/>
              <a:t> </a:t>
            </a:r>
            <a:r>
              <a:rPr lang="es-AR" sz="2200" dirty="0" err="1"/>
              <a:t>clinical</a:t>
            </a:r>
            <a:r>
              <a:rPr lang="es-AR" sz="2200" dirty="0"/>
              <a:t>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200" dirty="0" err="1"/>
              <a:t>All</a:t>
            </a:r>
            <a:r>
              <a:rPr lang="es-AR" sz="2200" dirty="0"/>
              <a:t> patients </a:t>
            </a:r>
            <a:r>
              <a:rPr lang="es-AR" sz="2200" dirty="0" err="1"/>
              <a:t>had</a:t>
            </a:r>
            <a:r>
              <a:rPr lang="es-AR" sz="2200" dirty="0"/>
              <a:t> a </a:t>
            </a:r>
            <a:r>
              <a:rPr lang="es-AR" sz="2200" dirty="0" err="1"/>
              <a:t>baseline</a:t>
            </a:r>
            <a:r>
              <a:rPr lang="es-AR" sz="2200" dirty="0"/>
              <a:t> HVPG </a:t>
            </a:r>
            <a:r>
              <a:rPr lang="es-AR" sz="2200" dirty="0" err="1"/>
              <a:t>measurement</a:t>
            </a:r>
            <a:endParaRPr lang="es-AR" sz="2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5E3CCC2-4B18-48EA-8381-BDCDDD30533E}"/>
              </a:ext>
            </a:extLst>
          </p:cNvPr>
          <p:cNvSpPr/>
          <p:nvPr/>
        </p:nvSpPr>
        <p:spPr>
          <a:xfrm>
            <a:off x="4119718" y="2944945"/>
            <a:ext cx="3333135" cy="764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tx1"/>
                </a:solidFill>
              </a:rPr>
              <a:t>Patients </a:t>
            </a:r>
            <a:r>
              <a:rPr lang="es-AR" b="1" dirty="0" err="1">
                <a:solidFill>
                  <a:schemeClr val="tx1"/>
                </a:solidFill>
              </a:rPr>
              <a:t>with</a:t>
            </a:r>
            <a:r>
              <a:rPr lang="es-AR" b="1" dirty="0">
                <a:solidFill>
                  <a:schemeClr val="tx1"/>
                </a:solidFill>
              </a:rPr>
              <a:t> </a:t>
            </a:r>
            <a:r>
              <a:rPr lang="es-AR" b="1" dirty="0" err="1">
                <a:solidFill>
                  <a:schemeClr val="tx1"/>
                </a:solidFill>
              </a:rPr>
              <a:t>baseline</a:t>
            </a:r>
            <a:r>
              <a:rPr lang="es-AR" b="1" dirty="0">
                <a:solidFill>
                  <a:schemeClr val="tx1"/>
                </a:solidFill>
              </a:rPr>
              <a:t> CSPH                       (HVPG ≥10mmHg)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7DE852-748C-471F-A0B7-738C0518C134}"/>
              </a:ext>
            </a:extLst>
          </p:cNvPr>
          <p:cNvSpPr txBox="1"/>
          <p:nvPr/>
        </p:nvSpPr>
        <p:spPr>
          <a:xfrm>
            <a:off x="4149214" y="2548574"/>
            <a:ext cx="3215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>
                <a:solidFill>
                  <a:srgbClr val="FF0000"/>
                </a:solidFill>
              </a:rPr>
              <a:t>Included patients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421E0D2-7BBA-4E5D-B291-3679B03A608C}"/>
              </a:ext>
            </a:extLst>
          </p:cNvPr>
          <p:cNvGrpSpPr/>
          <p:nvPr/>
        </p:nvGrpSpPr>
        <p:grpSpPr>
          <a:xfrm>
            <a:off x="732509" y="3709403"/>
            <a:ext cx="10358284" cy="2593481"/>
            <a:chOff x="732509" y="3709403"/>
            <a:chExt cx="10358284" cy="2593481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C20B43D-BE7F-44FD-884A-FF8EA887D9A2}"/>
                </a:ext>
              </a:extLst>
            </p:cNvPr>
            <p:cNvSpPr txBox="1"/>
            <p:nvPr/>
          </p:nvSpPr>
          <p:spPr>
            <a:xfrm>
              <a:off x="4237705" y="3709403"/>
              <a:ext cx="321514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200" b="1" dirty="0" err="1">
                  <a:solidFill>
                    <a:schemeClr val="accent5">
                      <a:lumMod val="50000"/>
                    </a:schemeClr>
                  </a:solidFill>
                </a:rPr>
                <a:t>Acute</a:t>
              </a:r>
              <a:r>
                <a:rPr lang="es-AR" sz="2200" b="1" dirty="0">
                  <a:solidFill>
                    <a:schemeClr val="accent5">
                      <a:lumMod val="50000"/>
                    </a:schemeClr>
                  </a:solidFill>
                </a:rPr>
                <a:t> response NSBB</a:t>
              </a:r>
            </a:p>
            <a:p>
              <a:pPr algn="ctr"/>
              <a:r>
                <a:rPr lang="es-AR" dirty="0"/>
                <a:t>20´after </a:t>
              </a:r>
              <a:r>
                <a:rPr lang="es-AR" dirty="0" err="1"/>
                <a:t>iv</a:t>
              </a:r>
              <a:r>
                <a:rPr lang="es-AR" dirty="0"/>
                <a:t> </a:t>
              </a:r>
              <a:r>
                <a:rPr lang="es-AR" dirty="0" err="1"/>
                <a:t>propranolol</a:t>
              </a:r>
              <a:endParaRPr lang="es-AR" dirty="0"/>
            </a:p>
            <a:p>
              <a:pPr algn="ctr"/>
              <a:r>
                <a:rPr lang="es-AR" dirty="0" err="1"/>
                <a:t>Decrease</a:t>
              </a:r>
              <a:r>
                <a:rPr lang="es-AR" dirty="0"/>
                <a:t> </a:t>
              </a:r>
              <a:r>
                <a:rPr lang="es-AR" dirty="0">
                  <a:cs typeface="Arial" panose="020B0604020202020204" pitchFamily="34" charset="0"/>
                </a:rPr>
                <a:t>˃10% HVPG</a:t>
              </a:r>
              <a:r>
                <a:rPr lang="es-AR" dirty="0"/>
                <a:t> </a:t>
              </a: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08D2F39-A8D5-4DE4-9710-4299013CB21E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5845279" y="4694288"/>
              <a:ext cx="0" cy="2710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EA2B6F8B-8872-49C3-BE1F-11898B951C7F}"/>
                </a:ext>
              </a:extLst>
            </p:cNvPr>
            <p:cNvCxnSpPr/>
            <p:nvPr/>
          </p:nvCxnSpPr>
          <p:spPr>
            <a:xfrm>
              <a:off x="5845279" y="4965290"/>
              <a:ext cx="282677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435D73A2-4ED2-4769-A51B-222579DB18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8672" y="4965290"/>
              <a:ext cx="283660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08FE6B24-5A14-4236-AB62-E0E0C37DBA2C}"/>
                </a:ext>
              </a:extLst>
            </p:cNvPr>
            <p:cNvSpPr/>
            <p:nvPr/>
          </p:nvSpPr>
          <p:spPr>
            <a:xfrm>
              <a:off x="732509" y="5246539"/>
              <a:ext cx="2836608" cy="10563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 err="1">
                  <a:solidFill>
                    <a:schemeClr val="tx1"/>
                  </a:solidFill>
                </a:rPr>
                <a:t>Responders</a:t>
              </a:r>
              <a:endParaRPr lang="es-AR" b="1" dirty="0">
                <a:solidFill>
                  <a:schemeClr val="tx1"/>
                </a:solidFill>
              </a:endParaRPr>
            </a:p>
            <a:p>
              <a:pPr algn="ctr"/>
              <a:r>
                <a:rPr lang="es-AR" dirty="0" err="1">
                  <a:solidFill>
                    <a:schemeClr val="tx1"/>
                  </a:solidFill>
                </a:rPr>
                <a:t>Randomly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assigned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to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propranolol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or</a:t>
              </a:r>
              <a:r>
                <a:rPr lang="es-AR" dirty="0">
                  <a:solidFill>
                    <a:schemeClr val="tx1"/>
                  </a:solidFill>
                </a:rPr>
                <a:t> placebo</a:t>
              </a: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3A12C48-9F68-4E84-AF0D-0A36A5394397}"/>
                </a:ext>
              </a:extLst>
            </p:cNvPr>
            <p:cNvSpPr/>
            <p:nvPr/>
          </p:nvSpPr>
          <p:spPr>
            <a:xfrm>
              <a:off x="7757658" y="5200812"/>
              <a:ext cx="3333135" cy="100966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>
                  <a:solidFill>
                    <a:schemeClr val="tx1"/>
                  </a:solidFill>
                </a:rPr>
                <a:t>Non-</a:t>
              </a:r>
              <a:r>
                <a:rPr lang="es-AR" b="1" dirty="0" err="1">
                  <a:solidFill>
                    <a:schemeClr val="tx1"/>
                  </a:solidFill>
                </a:rPr>
                <a:t>responders</a:t>
              </a:r>
              <a:endParaRPr lang="es-AR" b="1" dirty="0">
                <a:solidFill>
                  <a:schemeClr val="tx1"/>
                </a:solidFill>
              </a:endParaRPr>
            </a:p>
            <a:p>
              <a:pPr algn="ctr"/>
              <a:r>
                <a:rPr lang="es-AR" dirty="0" err="1">
                  <a:solidFill>
                    <a:schemeClr val="tx1"/>
                  </a:solidFill>
                </a:rPr>
                <a:t>Randomly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assigned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to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carvedilol</a:t>
              </a:r>
              <a:r>
                <a:rPr lang="es-AR" dirty="0">
                  <a:solidFill>
                    <a:schemeClr val="tx1"/>
                  </a:solidFill>
                </a:rPr>
                <a:t> </a:t>
              </a:r>
              <a:r>
                <a:rPr lang="es-AR" dirty="0" err="1">
                  <a:solidFill>
                    <a:schemeClr val="tx1"/>
                  </a:solidFill>
                </a:rPr>
                <a:t>or</a:t>
              </a:r>
              <a:r>
                <a:rPr lang="es-AR" dirty="0">
                  <a:solidFill>
                    <a:schemeClr val="tx1"/>
                  </a:solidFill>
                </a:rPr>
                <a:t> placebo</a:t>
              </a:r>
              <a:endParaRPr lang="es-A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5978E436-31A1-47E9-BA5D-C06892BB5CB1}"/>
                </a:ext>
              </a:extLst>
            </p:cNvPr>
            <p:cNvSpPr txBox="1"/>
            <p:nvPr/>
          </p:nvSpPr>
          <p:spPr>
            <a:xfrm>
              <a:off x="1858308" y="4780624"/>
              <a:ext cx="11601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200" b="1" dirty="0"/>
                <a:t>YES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6FC16959-0C13-4383-B68F-07B32BBBB2FC}"/>
                </a:ext>
              </a:extLst>
            </p:cNvPr>
            <p:cNvSpPr txBox="1"/>
            <p:nvPr/>
          </p:nvSpPr>
          <p:spPr>
            <a:xfrm>
              <a:off x="9080102" y="4749846"/>
              <a:ext cx="11601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200" b="1" dirty="0"/>
                <a:t>NO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2A8E5D3-5801-4567-B256-081F888DF399}"/>
              </a:ext>
            </a:extLst>
          </p:cNvPr>
          <p:cNvSpPr txBox="1"/>
          <p:nvPr/>
        </p:nvSpPr>
        <p:spPr>
          <a:xfrm>
            <a:off x="7924800" y="2136338"/>
            <a:ext cx="390340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Adults</a:t>
            </a:r>
            <a:r>
              <a:rPr lang="es-AR" dirty="0"/>
              <a:t> (18-80 </a:t>
            </a:r>
            <a:r>
              <a:rPr lang="es-AR" dirty="0" err="1"/>
              <a:t>years</a:t>
            </a:r>
            <a:r>
              <a:rPr lang="es-AR" dirty="0"/>
              <a:t> </a:t>
            </a:r>
            <a:r>
              <a:rPr lang="es-AR" dirty="0" err="1"/>
              <a:t>old</a:t>
            </a:r>
            <a:r>
              <a:rPr lang="es-A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No prior </a:t>
            </a:r>
            <a:r>
              <a:rPr lang="es-AR" dirty="0" err="1"/>
              <a:t>decompensation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Without</a:t>
            </a:r>
            <a:r>
              <a:rPr lang="es-AR" dirty="0"/>
              <a:t> </a:t>
            </a:r>
            <a:r>
              <a:rPr lang="es-AR" dirty="0" err="1"/>
              <a:t>high-risk</a:t>
            </a:r>
            <a:r>
              <a:rPr lang="es-AR" dirty="0"/>
              <a:t> varices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err="1"/>
              <a:t>Without</a:t>
            </a:r>
            <a:r>
              <a:rPr lang="es-AR" dirty="0"/>
              <a:t> HCC/PVT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No </a:t>
            </a:r>
            <a:r>
              <a:rPr lang="es-AR" dirty="0" err="1"/>
              <a:t>severe</a:t>
            </a:r>
            <a:r>
              <a:rPr lang="es-AR" dirty="0"/>
              <a:t> </a:t>
            </a:r>
            <a:r>
              <a:rPr lang="es-AR" dirty="0" err="1"/>
              <a:t>liver</a:t>
            </a:r>
            <a:r>
              <a:rPr lang="es-AR" dirty="0"/>
              <a:t> </a:t>
            </a:r>
            <a:r>
              <a:rPr lang="es-AR" dirty="0" err="1"/>
              <a:t>disfunction</a:t>
            </a:r>
            <a:r>
              <a:rPr lang="es-AR" dirty="0"/>
              <a:t> </a:t>
            </a:r>
            <a:r>
              <a:rPr lang="es-AR" dirty="0" err="1"/>
              <a:t>or</a:t>
            </a:r>
            <a:r>
              <a:rPr lang="es-AR" dirty="0"/>
              <a:t> </a:t>
            </a:r>
            <a:r>
              <a:rPr lang="es-AR" dirty="0" err="1"/>
              <a:t>platelets</a:t>
            </a:r>
            <a:r>
              <a:rPr lang="es-AR" dirty="0"/>
              <a:t> </a:t>
            </a:r>
            <a:r>
              <a:rPr lang="es-AR" dirty="0" err="1"/>
              <a:t>below</a:t>
            </a:r>
            <a:r>
              <a:rPr lang="es-AR" dirty="0"/>
              <a:t> 30.000/mm3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No HCV </a:t>
            </a:r>
            <a:r>
              <a:rPr lang="es-AR" dirty="0" err="1"/>
              <a:t>treatment</a:t>
            </a:r>
            <a:r>
              <a:rPr lang="es-AR" dirty="0"/>
              <a:t>, </a:t>
            </a:r>
            <a:r>
              <a:rPr lang="es-AR" dirty="0" err="1"/>
              <a:t>pregnancy</a:t>
            </a:r>
            <a:r>
              <a:rPr lang="es-AR" dirty="0"/>
              <a:t>, </a:t>
            </a:r>
            <a:r>
              <a:rPr lang="es-AR" dirty="0" err="1"/>
              <a:t>lactation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No CI </a:t>
            </a:r>
            <a:r>
              <a:rPr lang="es-AR" dirty="0" err="1"/>
              <a:t>to</a:t>
            </a:r>
            <a:r>
              <a:rPr lang="es-AR" dirty="0"/>
              <a:t> NSBB</a:t>
            </a:r>
          </a:p>
        </p:txBody>
      </p:sp>
    </p:spTree>
    <p:extLst>
      <p:ext uri="{BB962C8B-B14F-4D97-AF65-F5344CB8AC3E}">
        <p14:creationId xmlns:p14="http://schemas.microsoft.com/office/powerpoint/2010/main" val="9970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746E122-3743-42B6-9C64-4C282BB1C35B}"/>
              </a:ext>
            </a:extLst>
          </p:cNvPr>
          <p:cNvSpPr txBox="1"/>
          <p:nvPr/>
        </p:nvSpPr>
        <p:spPr>
          <a:xfrm>
            <a:off x="270387" y="157316"/>
            <a:ext cx="11651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552704-D892-43A5-AD2E-807D6723A788}"/>
              </a:ext>
            </a:extLst>
          </p:cNvPr>
          <p:cNvSpPr txBox="1"/>
          <p:nvPr/>
        </p:nvSpPr>
        <p:spPr>
          <a:xfrm>
            <a:off x="270387" y="846109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Study </a:t>
            </a:r>
            <a:r>
              <a:rPr lang="es-AR" sz="2800" b="1" dirty="0" err="1"/>
              <a:t>design</a:t>
            </a:r>
            <a:endParaRPr lang="es-AR" sz="28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F0734E1-E257-477A-84C1-19D9F44254A4}"/>
              </a:ext>
            </a:extLst>
          </p:cNvPr>
          <p:cNvSpPr/>
          <p:nvPr/>
        </p:nvSpPr>
        <p:spPr>
          <a:xfrm>
            <a:off x="422787" y="1671485"/>
            <a:ext cx="3955774" cy="343145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1249FF-470F-4383-B937-ACA8363B075F}"/>
              </a:ext>
            </a:extLst>
          </p:cNvPr>
          <p:cNvSpPr txBox="1"/>
          <p:nvPr/>
        </p:nvSpPr>
        <p:spPr>
          <a:xfrm>
            <a:off x="462115" y="1809135"/>
            <a:ext cx="39557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>
                <a:solidFill>
                  <a:schemeClr val="accent1">
                    <a:lumMod val="50000"/>
                  </a:schemeClr>
                </a:solidFill>
              </a:rPr>
              <a:t>Titration</a:t>
            </a:r>
            <a:r>
              <a:rPr lang="es-AR" sz="2000" b="1" dirty="0">
                <a:solidFill>
                  <a:schemeClr val="accent1">
                    <a:lumMod val="50000"/>
                  </a:schemeClr>
                </a:solidFill>
              </a:rPr>
              <a:t> of NSBB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 err="1"/>
              <a:t>Duration</a:t>
            </a:r>
            <a:r>
              <a:rPr lang="es-AR" sz="2000" b="1" dirty="0"/>
              <a:t> 3 </a:t>
            </a:r>
            <a:r>
              <a:rPr lang="es-AR" sz="2000" b="1" dirty="0" err="1"/>
              <a:t>weeks</a:t>
            </a:r>
            <a:endParaRPr lang="es-A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 err="1"/>
              <a:t>Responders</a:t>
            </a:r>
            <a:r>
              <a:rPr lang="es-AR" sz="2000" b="1" dirty="0"/>
              <a:t>: </a:t>
            </a:r>
            <a:r>
              <a:rPr lang="es-AR" sz="2000" dirty="0" err="1"/>
              <a:t>starting</a:t>
            </a:r>
            <a:r>
              <a:rPr lang="es-AR" sz="2000" dirty="0"/>
              <a:t> </a:t>
            </a:r>
            <a:r>
              <a:rPr lang="es-AR" sz="2000" dirty="0" err="1"/>
              <a:t>dose</a:t>
            </a:r>
            <a:r>
              <a:rPr lang="es-AR" sz="2000" dirty="0"/>
              <a:t> </a:t>
            </a:r>
            <a:r>
              <a:rPr lang="es-AR" sz="2000" dirty="0" err="1"/>
              <a:t>propranolol</a:t>
            </a:r>
            <a:r>
              <a:rPr lang="es-AR" sz="2000" dirty="0"/>
              <a:t> 40mg </a:t>
            </a:r>
            <a:r>
              <a:rPr lang="es-AR" sz="2000" dirty="0" err="1"/>
              <a:t>twice</a:t>
            </a:r>
            <a:r>
              <a:rPr lang="es-AR" sz="2000" dirty="0"/>
              <a:t> </a:t>
            </a:r>
            <a:r>
              <a:rPr lang="es-AR" sz="2000" dirty="0" err="1"/>
              <a:t>daily</a:t>
            </a:r>
            <a:r>
              <a:rPr lang="es-AR" sz="2000" dirty="0"/>
              <a:t> </a:t>
            </a:r>
            <a:r>
              <a:rPr lang="es-AR" sz="2000" dirty="0" err="1"/>
              <a:t>until</a:t>
            </a:r>
            <a:r>
              <a:rPr lang="es-AR" sz="2000" dirty="0"/>
              <a:t> 160mg </a:t>
            </a:r>
            <a:r>
              <a:rPr lang="es-AR" sz="2000" dirty="0" err="1"/>
              <a:t>twice</a:t>
            </a:r>
            <a:r>
              <a:rPr lang="es-AR" sz="2000" dirty="0"/>
              <a:t> </a:t>
            </a:r>
            <a:r>
              <a:rPr lang="es-AR" sz="2000" dirty="0" err="1"/>
              <a:t>daily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b="1" dirty="0"/>
              <a:t>Non-</a:t>
            </a:r>
            <a:r>
              <a:rPr lang="es-AR" sz="2000" b="1" dirty="0" err="1"/>
              <a:t>responders</a:t>
            </a:r>
            <a:r>
              <a:rPr lang="es-AR" sz="2000" b="1" dirty="0"/>
              <a:t>: </a:t>
            </a:r>
            <a:r>
              <a:rPr lang="es-AR" sz="2000" dirty="0" err="1"/>
              <a:t>starting</a:t>
            </a:r>
            <a:r>
              <a:rPr lang="es-AR" sz="2000" dirty="0"/>
              <a:t> </a:t>
            </a:r>
            <a:r>
              <a:rPr lang="es-AR" sz="2000" dirty="0" err="1"/>
              <a:t>dose</a:t>
            </a:r>
            <a:r>
              <a:rPr lang="es-AR" sz="2000" dirty="0"/>
              <a:t> </a:t>
            </a:r>
            <a:r>
              <a:rPr lang="es-AR" sz="2000" dirty="0" err="1"/>
              <a:t>carvedilol</a:t>
            </a:r>
            <a:r>
              <a:rPr lang="es-AR" sz="2000" dirty="0"/>
              <a:t> 6,25mg </a:t>
            </a:r>
            <a:r>
              <a:rPr lang="es-AR" sz="2000" dirty="0" err="1"/>
              <a:t>to</a:t>
            </a:r>
            <a:r>
              <a:rPr lang="es-AR" sz="2000" dirty="0"/>
              <a:t> 25mg/</a:t>
            </a:r>
            <a:r>
              <a:rPr lang="es-AR" sz="2000" dirty="0" err="1"/>
              <a:t>daily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/>
              <a:t>According</a:t>
            </a:r>
            <a:r>
              <a:rPr lang="es-AR" sz="2000" dirty="0"/>
              <a:t> </a:t>
            </a:r>
            <a:r>
              <a:rPr lang="es-AR" sz="2000" dirty="0" err="1"/>
              <a:t>to</a:t>
            </a:r>
            <a:r>
              <a:rPr lang="es-AR" sz="2000" dirty="0"/>
              <a:t> </a:t>
            </a:r>
            <a:r>
              <a:rPr lang="es-AR" sz="2000" dirty="0" err="1"/>
              <a:t>clinical</a:t>
            </a:r>
            <a:r>
              <a:rPr lang="es-AR" sz="2000" dirty="0"/>
              <a:t> </a:t>
            </a:r>
            <a:r>
              <a:rPr lang="es-AR" sz="2000" dirty="0" err="1"/>
              <a:t>tolerance</a:t>
            </a:r>
            <a:r>
              <a:rPr lang="es-AR" sz="2000" dirty="0"/>
              <a:t>: </a:t>
            </a:r>
            <a:r>
              <a:rPr lang="es-AR" sz="2000" dirty="0" err="1"/>
              <a:t>heart</a:t>
            </a:r>
            <a:r>
              <a:rPr lang="es-AR" sz="2000" dirty="0"/>
              <a:t> </a:t>
            </a:r>
            <a:r>
              <a:rPr lang="es-AR" sz="2000" dirty="0" err="1"/>
              <a:t>rate</a:t>
            </a:r>
            <a:r>
              <a:rPr lang="es-AR" sz="2000" dirty="0"/>
              <a:t> </a:t>
            </a:r>
            <a:r>
              <a:rPr lang="es-AR" sz="2000" dirty="0">
                <a:cs typeface="Arial" panose="020B0604020202020204" pitchFamily="34" charset="0"/>
              </a:rPr>
              <a:t>˃</a:t>
            </a:r>
            <a:r>
              <a:rPr lang="es-AR" sz="2000" dirty="0"/>
              <a:t>55 </a:t>
            </a:r>
            <a:r>
              <a:rPr lang="es-AR" sz="2000" dirty="0" err="1"/>
              <a:t>bpm</a:t>
            </a:r>
            <a:r>
              <a:rPr lang="es-AR" sz="2000" dirty="0"/>
              <a:t> and </a:t>
            </a:r>
            <a:r>
              <a:rPr lang="es-AR" sz="2000" dirty="0" err="1"/>
              <a:t>systolic</a:t>
            </a:r>
            <a:r>
              <a:rPr lang="es-AR" sz="2000" dirty="0"/>
              <a:t> </a:t>
            </a:r>
            <a:r>
              <a:rPr lang="es-AR" sz="2000" dirty="0" err="1"/>
              <a:t>blood</a:t>
            </a:r>
            <a:r>
              <a:rPr lang="es-AR" sz="2000" dirty="0"/>
              <a:t> </a:t>
            </a:r>
            <a:r>
              <a:rPr lang="es-AR" sz="2000" dirty="0" err="1"/>
              <a:t>pressure</a:t>
            </a:r>
            <a:r>
              <a:rPr lang="es-AR" sz="2000" dirty="0"/>
              <a:t> </a:t>
            </a:r>
            <a:r>
              <a:rPr lang="es-AR" sz="2000" dirty="0">
                <a:cs typeface="Arial" panose="020B0604020202020204" pitchFamily="34" charset="0"/>
              </a:rPr>
              <a:t>˃90mmHg</a:t>
            </a:r>
            <a:endParaRPr lang="es-AR" sz="20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4EE54122-94F3-4407-B043-B4503C594920}"/>
              </a:ext>
            </a:extLst>
          </p:cNvPr>
          <p:cNvSpPr/>
          <p:nvPr/>
        </p:nvSpPr>
        <p:spPr>
          <a:xfrm>
            <a:off x="4593268" y="1267133"/>
            <a:ext cx="432619" cy="168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5617FC9-6DF5-4F0B-9B1F-144BDA735FCC}"/>
              </a:ext>
            </a:extLst>
          </p:cNvPr>
          <p:cNvSpPr/>
          <p:nvPr/>
        </p:nvSpPr>
        <p:spPr>
          <a:xfrm>
            <a:off x="5201266" y="1268362"/>
            <a:ext cx="6720346" cy="213359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E699F-FE89-4E50-A2C2-BA8DD2946A0A}"/>
              </a:ext>
            </a:extLst>
          </p:cNvPr>
          <p:cNvSpPr txBox="1"/>
          <p:nvPr/>
        </p:nvSpPr>
        <p:spPr>
          <a:xfrm>
            <a:off x="5201266" y="1337187"/>
            <a:ext cx="6720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>
                <a:solidFill>
                  <a:srgbClr val="00B0F0"/>
                </a:solidFill>
              </a:rPr>
              <a:t>Randomization</a:t>
            </a:r>
            <a:r>
              <a:rPr lang="es-AR" sz="2000" b="1" dirty="0">
                <a:solidFill>
                  <a:srgbClr val="00B0F0"/>
                </a:solidFill>
              </a:rPr>
              <a:t> and </a:t>
            </a:r>
            <a:r>
              <a:rPr lang="es-AR" sz="2000" b="1" dirty="0" err="1">
                <a:solidFill>
                  <a:srgbClr val="00B0F0"/>
                </a:solidFill>
              </a:rPr>
              <a:t>masking</a:t>
            </a:r>
            <a:endParaRPr lang="es-AR" sz="2000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After </a:t>
            </a:r>
            <a:r>
              <a:rPr lang="es-AR" sz="2000" dirty="0" err="1"/>
              <a:t>titration</a:t>
            </a:r>
            <a:r>
              <a:rPr lang="es-AR" sz="2000" dirty="0"/>
              <a:t>, </a:t>
            </a:r>
            <a:r>
              <a:rPr lang="es-AR" sz="2000" dirty="0" err="1"/>
              <a:t>randomization</a:t>
            </a:r>
            <a:r>
              <a:rPr lang="es-AR" sz="2000" dirty="0"/>
              <a:t> 1:1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/>
              <a:t>Centralised</a:t>
            </a:r>
            <a:r>
              <a:rPr lang="es-AR" sz="2000" dirty="0"/>
              <a:t> web-</a:t>
            </a:r>
            <a:r>
              <a:rPr lang="es-AR" sz="2000" dirty="0" err="1"/>
              <a:t>based</a:t>
            </a:r>
            <a:r>
              <a:rPr lang="es-AR" sz="2000" dirty="0"/>
              <a:t> </a:t>
            </a:r>
            <a:r>
              <a:rPr lang="es-AR" sz="2000" dirty="0" err="1"/>
              <a:t>system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/>
              <a:t>Double</a:t>
            </a:r>
            <a:r>
              <a:rPr lang="es-AR" sz="2000" dirty="0"/>
              <a:t> </a:t>
            </a:r>
            <a:r>
              <a:rPr lang="es-AR" sz="2000" dirty="0" err="1"/>
              <a:t>blind</a:t>
            </a:r>
            <a:r>
              <a:rPr lang="es-AR" sz="2000" dirty="0"/>
              <a:t> </a:t>
            </a:r>
            <a:r>
              <a:rPr lang="es-AR" sz="2000" dirty="0" err="1"/>
              <a:t>assignment</a:t>
            </a:r>
            <a:r>
              <a:rPr lang="es-AR" sz="2000" dirty="0"/>
              <a:t> in </a:t>
            </a:r>
            <a:r>
              <a:rPr lang="es-AR" sz="2000" dirty="0" err="1"/>
              <a:t>fixed</a:t>
            </a:r>
            <a:r>
              <a:rPr lang="es-AR" sz="2000" dirty="0"/>
              <a:t> </a:t>
            </a:r>
            <a:r>
              <a:rPr lang="es-AR" sz="2000" dirty="0" err="1"/>
              <a:t>random</a:t>
            </a:r>
            <a:r>
              <a:rPr lang="es-AR" sz="2000" dirty="0"/>
              <a:t> </a:t>
            </a:r>
            <a:r>
              <a:rPr lang="es-AR" sz="2000" dirty="0" err="1"/>
              <a:t>computer</a:t>
            </a:r>
            <a:r>
              <a:rPr lang="es-AR" sz="2000" dirty="0"/>
              <a:t> </a:t>
            </a:r>
            <a:r>
              <a:rPr lang="es-AR" sz="2000" dirty="0" err="1"/>
              <a:t>generated</a:t>
            </a:r>
            <a:r>
              <a:rPr lang="es-AR" sz="2000" dirty="0"/>
              <a:t> blocks: </a:t>
            </a:r>
            <a:r>
              <a:rPr lang="es-AR" sz="2000" dirty="0" err="1"/>
              <a:t>stratified</a:t>
            </a:r>
            <a:r>
              <a:rPr lang="es-AR" sz="2000" dirty="0"/>
              <a:t> </a:t>
            </a:r>
            <a:r>
              <a:rPr lang="es-AR" sz="2000" dirty="0" err="1"/>
              <a:t>by</a:t>
            </a:r>
            <a:r>
              <a:rPr lang="es-AR" sz="2000" dirty="0"/>
              <a:t> center and response </a:t>
            </a:r>
            <a:r>
              <a:rPr lang="es-AR" sz="2000" dirty="0" err="1"/>
              <a:t>to</a:t>
            </a:r>
            <a:r>
              <a:rPr lang="es-AR" sz="2000" dirty="0"/>
              <a:t> NSBB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/>
              <a:t>Preparation</a:t>
            </a:r>
            <a:r>
              <a:rPr lang="es-AR" sz="2000" dirty="0"/>
              <a:t> of </a:t>
            </a:r>
            <a:r>
              <a:rPr lang="es-AR" sz="2000" dirty="0" err="1"/>
              <a:t>medication</a:t>
            </a:r>
            <a:r>
              <a:rPr lang="es-AR" sz="2000" dirty="0"/>
              <a:t> in </a:t>
            </a:r>
            <a:r>
              <a:rPr lang="es-AR" sz="2000" dirty="0" err="1"/>
              <a:t>one</a:t>
            </a:r>
            <a:r>
              <a:rPr lang="es-AR" sz="2000" dirty="0"/>
              <a:t> center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8FFCBBF-EB35-4253-BD2C-054C61C68D83}"/>
              </a:ext>
            </a:extLst>
          </p:cNvPr>
          <p:cNvSpPr/>
          <p:nvPr/>
        </p:nvSpPr>
        <p:spPr>
          <a:xfrm>
            <a:off x="5201266" y="3755931"/>
            <a:ext cx="6720346" cy="284151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D8C17C-8F68-48A7-9DD5-181ED1B742A3}"/>
              </a:ext>
            </a:extLst>
          </p:cNvPr>
          <p:cNvSpPr txBox="1"/>
          <p:nvPr/>
        </p:nvSpPr>
        <p:spPr>
          <a:xfrm>
            <a:off x="5240594" y="3785425"/>
            <a:ext cx="6720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err="1">
                <a:solidFill>
                  <a:srgbClr val="7030A0"/>
                </a:solidFill>
              </a:rPr>
              <a:t>Procedures</a:t>
            </a:r>
            <a:endParaRPr lang="es-AR" sz="2000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Control at 1-3 months and every 6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Extra </a:t>
            </a:r>
            <a:r>
              <a:rPr lang="es-AR" sz="2000" dirty="0" err="1"/>
              <a:t>visits</a:t>
            </a:r>
            <a:r>
              <a:rPr lang="es-AR" sz="2000" dirty="0"/>
              <a:t> </a:t>
            </a:r>
            <a:r>
              <a:rPr lang="es-AR" sz="2000" dirty="0" err="1"/>
              <a:t>if</a:t>
            </a:r>
            <a:r>
              <a:rPr lang="es-AR" sz="2000" dirty="0"/>
              <a:t> </a:t>
            </a:r>
            <a:r>
              <a:rPr lang="es-AR" sz="2000" dirty="0" err="1"/>
              <a:t>events</a:t>
            </a:r>
            <a:r>
              <a:rPr lang="es-AR" sz="2000" dirty="0"/>
              <a:t> </a:t>
            </a:r>
            <a:r>
              <a:rPr lang="es-AR" sz="2000" dirty="0" err="1"/>
              <a:t>ocurred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u="sng" dirty="0" err="1"/>
              <a:t>Each</a:t>
            </a:r>
            <a:r>
              <a:rPr lang="es-AR" sz="2000" u="sng" dirty="0"/>
              <a:t> </a:t>
            </a:r>
            <a:r>
              <a:rPr lang="es-AR" sz="2000" u="sng" dirty="0" err="1"/>
              <a:t>visit</a:t>
            </a:r>
            <a:r>
              <a:rPr lang="es-AR" sz="2000" dirty="0"/>
              <a:t>: HR, alcohol </a:t>
            </a:r>
            <a:r>
              <a:rPr lang="es-AR" sz="2000" dirty="0" err="1"/>
              <a:t>consumption</a:t>
            </a:r>
            <a:r>
              <a:rPr lang="es-AR" sz="2000" dirty="0"/>
              <a:t>, </a:t>
            </a:r>
            <a:r>
              <a:rPr lang="es-AR" sz="2000" dirty="0" err="1"/>
              <a:t>pill</a:t>
            </a:r>
            <a:r>
              <a:rPr lang="es-AR" sz="2000" dirty="0"/>
              <a:t> </a:t>
            </a:r>
            <a:r>
              <a:rPr lang="es-AR" sz="2000" dirty="0" err="1"/>
              <a:t>count</a:t>
            </a:r>
            <a:r>
              <a:rPr lang="es-AR" sz="2000" dirty="0"/>
              <a:t>, </a:t>
            </a:r>
            <a:r>
              <a:rPr lang="es-AR" sz="2000" dirty="0" err="1"/>
              <a:t>events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HR </a:t>
            </a:r>
            <a:r>
              <a:rPr lang="es-AR" sz="2000" dirty="0" err="1"/>
              <a:t>controlled</a:t>
            </a:r>
            <a:r>
              <a:rPr lang="es-AR" sz="2000" dirty="0"/>
              <a:t> </a:t>
            </a:r>
            <a:r>
              <a:rPr lang="es-AR" sz="2000" dirty="0" err="1"/>
              <a:t>by</a:t>
            </a:r>
            <a:r>
              <a:rPr lang="es-AR" sz="2000" dirty="0"/>
              <a:t> nurse – </a:t>
            </a:r>
            <a:r>
              <a:rPr lang="es-AR" sz="2000" dirty="0" err="1"/>
              <a:t>Adherence</a:t>
            </a:r>
            <a:r>
              <a:rPr lang="es-AR" sz="2000" dirty="0"/>
              <a:t> ≥70% </a:t>
            </a:r>
            <a:r>
              <a:rPr lang="es-AR" sz="2000" dirty="0" err="1"/>
              <a:t>pill</a:t>
            </a:r>
            <a:r>
              <a:rPr lang="es-AR" sz="2000" dirty="0"/>
              <a:t> </a:t>
            </a:r>
            <a:r>
              <a:rPr lang="es-AR" sz="2000" dirty="0" err="1"/>
              <a:t>count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Every 6 months: </a:t>
            </a:r>
            <a:r>
              <a:rPr lang="es-AR" sz="2000" dirty="0" err="1"/>
              <a:t>blood</a:t>
            </a:r>
            <a:r>
              <a:rPr lang="es-AR" sz="2000" dirty="0"/>
              <a:t> </a:t>
            </a:r>
            <a:r>
              <a:rPr lang="es-AR" sz="2000" dirty="0" err="1"/>
              <a:t>work</a:t>
            </a:r>
            <a:r>
              <a:rPr lang="es-AR" sz="2000" dirty="0"/>
              <a:t> up and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/>
              <a:t>Every </a:t>
            </a:r>
            <a:r>
              <a:rPr lang="es-AR" sz="2000" dirty="0" err="1"/>
              <a:t>year</a:t>
            </a:r>
            <a:r>
              <a:rPr lang="es-AR" sz="2000" dirty="0"/>
              <a:t>: </a:t>
            </a:r>
            <a:r>
              <a:rPr lang="es-AR" sz="2000" dirty="0" err="1"/>
              <a:t>upper</a:t>
            </a:r>
            <a:r>
              <a:rPr lang="es-AR" sz="2000" dirty="0"/>
              <a:t> </a:t>
            </a:r>
            <a:r>
              <a:rPr lang="es-AR" sz="2000" dirty="0" err="1"/>
              <a:t>endoscopy</a:t>
            </a:r>
            <a:r>
              <a:rPr lang="es-AR" sz="2000" dirty="0"/>
              <a:t> and </a:t>
            </a:r>
            <a:r>
              <a:rPr lang="es-AR" sz="2000" dirty="0" err="1"/>
              <a:t>haemodynamic</a:t>
            </a:r>
            <a:r>
              <a:rPr lang="es-AR" sz="2000" dirty="0"/>
              <a:t> </a:t>
            </a:r>
            <a:r>
              <a:rPr lang="es-AR" sz="2000" dirty="0" err="1"/>
              <a:t>studies</a:t>
            </a:r>
            <a:r>
              <a:rPr lang="es-AR" sz="2000" dirty="0"/>
              <a:t> - HVPG </a:t>
            </a:r>
            <a:r>
              <a:rPr lang="es-AR" sz="2000" dirty="0" err="1"/>
              <a:t>measument</a:t>
            </a:r>
            <a:r>
              <a:rPr lang="es-AR" sz="2000" dirty="0"/>
              <a:t> (</a:t>
            </a:r>
            <a:r>
              <a:rPr lang="es-AR" sz="2000" dirty="0" err="1"/>
              <a:t>triplicate</a:t>
            </a:r>
            <a:r>
              <a:rPr lang="es-AR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000" dirty="0" err="1"/>
              <a:t>If</a:t>
            </a:r>
            <a:r>
              <a:rPr lang="es-AR" sz="2000" dirty="0"/>
              <a:t> </a:t>
            </a:r>
            <a:r>
              <a:rPr lang="es-AR" sz="2000" dirty="0" err="1"/>
              <a:t>development</a:t>
            </a:r>
            <a:r>
              <a:rPr lang="es-AR" sz="2000" dirty="0"/>
              <a:t> </a:t>
            </a:r>
            <a:r>
              <a:rPr lang="es-AR" sz="2000" dirty="0" err="1"/>
              <a:t>high-risk</a:t>
            </a:r>
            <a:r>
              <a:rPr lang="es-AR" sz="2000" dirty="0"/>
              <a:t> varices: </a:t>
            </a:r>
            <a:r>
              <a:rPr lang="es-AR" sz="2000" dirty="0" err="1"/>
              <a:t>ligation</a:t>
            </a: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000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F21C3C80-410D-4792-B06A-9F572B71B4DA}"/>
              </a:ext>
            </a:extLst>
          </p:cNvPr>
          <p:cNvSpPr/>
          <p:nvPr/>
        </p:nvSpPr>
        <p:spPr>
          <a:xfrm rot="5400000">
            <a:off x="8363937" y="2749348"/>
            <a:ext cx="245810" cy="1688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BBAE486-3DC0-4A56-B896-F8C38BE596D1}"/>
              </a:ext>
            </a:extLst>
          </p:cNvPr>
          <p:cNvSpPr txBox="1"/>
          <p:nvPr/>
        </p:nvSpPr>
        <p:spPr>
          <a:xfrm>
            <a:off x="270387" y="157316"/>
            <a:ext cx="11651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23F7C5-BE03-4E22-B67D-32BA49E101C8}"/>
              </a:ext>
            </a:extLst>
          </p:cNvPr>
          <p:cNvSpPr txBox="1"/>
          <p:nvPr/>
        </p:nvSpPr>
        <p:spPr>
          <a:xfrm>
            <a:off x="270387" y="846109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Study </a:t>
            </a:r>
            <a:r>
              <a:rPr lang="es-AR" sz="2800" b="1" dirty="0" err="1"/>
              <a:t>design</a:t>
            </a:r>
            <a:endParaRPr lang="es-AR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FFF62A-1FD1-4ECE-A695-F4A89A695FD4}"/>
              </a:ext>
            </a:extLst>
          </p:cNvPr>
          <p:cNvSpPr txBox="1"/>
          <p:nvPr/>
        </p:nvSpPr>
        <p:spPr>
          <a:xfrm>
            <a:off x="383458" y="1534902"/>
            <a:ext cx="10323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err="1"/>
              <a:t>Enrollment</a:t>
            </a:r>
            <a:r>
              <a:rPr lang="es-AR" sz="2400" dirty="0"/>
              <a:t> in </a:t>
            </a:r>
            <a:r>
              <a:rPr lang="es-AR" sz="2400" b="1" dirty="0"/>
              <a:t>8 </a:t>
            </a:r>
            <a:r>
              <a:rPr lang="es-AR" sz="2400" b="1" dirty="0" err="1"/>
              <a:t>hospitals</a:t>
            </a:r>
            <a:r>
              <a:rPr lang="es-AR" sz="2400" b="1" dirty="0"/>
              <a:t> in </a:t>
            </a:r>
            <a:r>
              <a:rPr lang="es-AR" sz="2400" b="1" dirty="0" err="1"/>
              <a:t>Spain</a:t>
            </a:r>
            <a:endParaRPr lang="es-A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b="1" dirty="0"/>
              <a:t>Study </a:t>
            </a:r>
            <a:r>
              <a:rPr lang="es-AR" sz="2400" b="1" dirty="0" err="1"/>
              <a:t>enrollment</a:t>
            </a:r>
            <a:r>
              <a:rPr lang="es-AR" sz="2400" b="1" dirty="0"/>
              <a:t>:</a:t>
            </a:r>
            <a:r>
              <a:rPr lang="es-AR" sz="2400" dirty="0"/>
              <a:t>  </a:t>
            </a:r>
            <a:r>
              <a:rPr lang="es-AR" sz="2400" dirty="0" err="1"/>
              <a:t>January</a:t>
            </a:r>
            <a:r>
              <a:rPr lang="es-AR" sz="2400" dirty="0"/>
              <a:t> 2010 – </a:t>
            </a:r>
            <a:r>
              <a:rPr lang="es-AR" sz="2400" dirty="0" err="1"/>
              <a:t>July</a:t>
            </a:r>
            <a:r>
              <a:rPr lang="es-AR" sz="2400" dirty="0"/>
              <a:t>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b="1" dirty="0"/>
              <a:t>Study </a:t>
            </a:r>
            <a:r>
              <a:rPr lang="es-AR" sz="2400" b="1" dirty="0" err="1"/>
              <a:t>follow</a:t>
            </a:r>
            <a:r>
              <a:rPr lang="es-AR" sz="2400" b="1" dirty="0"/>
              <a:t> up: </a:t>
            </a:r>
            <a:r>
              <a:rPr lang="es-AR" sz="2400" dirty="0"/>
              <a:t> </a:t>
            </a:r>
            <a:r>
              <a:rPr lang="es-AR" sz="2400" dirty="0" err="1"/>
              <a:t>until</a:t>
            </a:r>
            <a:r>
              <a:rPr lang="es-AR" sz="2400" dirty="0"/>
              <a:t> </a:t>
            </a:r>
            <a:r>
              <a:rPr lang="es-AR" sz="2400" dirty="0" err="1"/>
              <a:t>October</a:t>
            </a:r>
            <a:r>
              <a:rPr lang="es-AR" sz="2400" dirty="0"/>
              <a:t> 2016                                                                             </a:t>
            </a:r>
            <a:r>
              <a:rPr lang="es-AR" sz="2400" dirty="0">
                <a:solidFill>
                  <a:srgbClr val="FF0000"/>
                </a:solidFill>
              </a:rPr>
              <a:t>(</a:t>
            </a:r>
            <a:r>
              <a:rPr lang="es-AR" sz="2400" dirty="0" err="1">
                <a:solidFill>
                  <a:srgbClr val="FF0000"/>
                </a:solidFill>
              </a:rPr>
              <a:t>finished</a:t>
            </a:r>
            <a:r>
              <a:rPr lang="es-AR" sz="2400" dirty="0">
                <a:solidFill>
                  <a:srgbClr val="FF0000"/>
                </a:solidFill>
              </a:rPr>
              <a:t> in June 2015 </a:t>
            </a:r>
            <a:r>
              <a:rPr lang="es-AR" sz="2400" dirty="0" err="1">
                <a:solidFill>
                  <a:srgbClr val="FF0000"/>
                </a:solidFill>
              </a:rPr>
              <a:t>due</a:t>
            </a:r>
            <a:r>
              <a:rPr lang="es-AR" sz="2400" dirty="0">
                <a:solidFill>
                  <a:srgbClr val="FF0000"/>
                </a:solidFill>
              </a:rPr>
              <a:t> </a:t>
            </a:r>
            <a:r>
              <a:rPr lang="es-AR" sz="2400" dirty="0" err="1">
                <a:solidFill>
                  <a:srgbClr val="FF0000"/>
                </a:solidFill>
              </a:rPr>
              <a:t>to</a:t>
            </a:r>
            <a:r>
              <a:rPr lang="es-AR" sz="2400" dirty="0">
                <a:solidFill>
                  <a:srgbClr val="FF0000"/>
                </a:solidFill>
              </a:rPr>
              <a:t> DAA </a:t>
            </a:r>
            <a:r>
              <a:rPr lang="es-AR" sz="2400" dirty="0" err="1">
                <a:solidFill>
                  <a:srgbClr val="FF0000"/>
                </a:solidFill>
              </a:rPr>
              <a:t>availability</a:t>
            </a:r>
            <a:r>
              <a:rPr lang="es-AR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C0AFEB-722A-4E60-A909-7F91B98D953C}"/>
              </a:ext>
            </a:extLst>
          </p:cNvPr>
          <p:cNvSpPr txBox="1"/>
          <p:nvPr/>
        </p:nvSpPr>
        <p:spPr>
          <a:xfrm>
            <a:off x="383459" y="3588775"/>
            <a:ext cx="115381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err="1"/>
              <a:t>Outcomes</a:t>
            </a:r>
            <a:endParaRPr lang="es-A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b="1" dirty="0" err="1"/>
              <a:t>Primary</a:t>
            </a:r>
            <a:r>
              <a:rPr lang="es-AR" sz="2400" b="1" dirty="0"/>
              <a:t> </a:t>
            </a:r>
            <a:r>
              <a:rPr lang="es-AR" sz="2400" b="1" dirty="0" err="1"/>
              <a:t>outcome</a:t>
            </a:r>
            <a:r>
              <a:rPr lang="es-AR" sz="2400" b="1" dirty="0"/>
              <a:t>:</a:t>
            </a:r>
            <a:r>
              <a:rPr lang="es-AR" sz="2400" dirty="0"/>
              <a:t> </a:t>
            </a:r>
            <a:r>
              <a:rPr lang="es-AR" sz="2400" dirty="0" err="1"/>
              <a:t>decompensation</a:t>
            </a:r>
            <a:r>
              <a:rPr lang="es-AR" sz="2400" dirty="0"/>
              <a:t> of </a:t>
            </a:r>
            <a:r>
              <a:rPr lang="es-AR" sz="2400" dirty="0" err="1"/>
              <a:t>cirrhosis</a:t>
            </a:r>
            <a:r>
              <a:rPr lang="es-AR" sz="2400" dirty="0"/>
              <a:t> (</a:t>
            </a:r>
            <a:r>
              <a:rPr lang="es-AR" sz="2400" dirty="0" err="1"/>
              <a:t>ascites</a:t>
            </a:r>
            <a:r>
              <a:rPr lang="es-AR" sz="2400" dirty="0"/>
              <a:t>, GI </a:t>
            </a:r>
            <a:r>
              <a:rPr lang="es-AR" sz="2400" dirty="0" err="1"/>
              <a:t>bleeding</a:t>
            </a:r>
            <a:r>
              <a:rPr lang="es-AR" sz="2400" dirty="0"/>
              <a:t> </a:t>
            </a:r>
            <a:r>
              <a:rPr lang="es-AR" sz="2400" dirty="0" err="1"/>
              <a:t>or</a:t>
            </a:r>
            <a:r>
              <a:rPr lang="es-AR" sz="2400" dirty="0"/>
              <a:t> </a:t>
            </a:r>
            <a:r>
              <a:rPr lang="es-AR" sz="2400" dirty="0" err="1" smtClean="0"/>
              <a:t>overt</a:t>
            </a:r>
            <a:r>
              <a:rPr lang="es-AR" sz="2400" dirty="0" smtClean="0"/>
              <a:t> </a:t>
            </a:r>
            <a:r>
              <a:rPr lang="es-AR" sz="2400" dirty="0"/>
              <a:t>HE) </a:t>
            </a:r>
            <a:r>
              <a:rPr lang="es-AR" sz="2400" dirty="0" err="1"/>
              <a:t>or</a:t>
            </a:r>
            <a:r>
              <a:rPr lang="es-AR" sz="2400" dirty="0"/>
              <a:t> </a:t>
            </a:r>
            <a:r>
              <a:rPr lang="es-AR" sz="2400" dirty="0" err="1"/>
              <a:t>liver</a:t>
            </a:r>
            <a:r>
              <a:rPr lang="es-AR" sz="2400" dirty="0"/>
              <a:t> </a:t>
            </a:r>
            <a:r>
              <a:rPr lang="es-AR" sz="2400" dirty="0" err="1"/>
              <a:t>related</a:t>
            </a:r>
            <a:r>
              <a:rPr lang="es-AR" sz="2400" dirty="0"/>
              <a:t> </a:t>
            </a:r>
            <a:r>
              <a:rPr lang="es-AR" sz="2400" dirty="0" err="1"/>
              <a:t>death</a:t>
            </a:r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b="1" dirty="0" err="1"/>
              <a:t>Secondary</a:t>
            </a:r>
            <a:r>
              <a:rPr lang="es-AR" sz="2400" b="1" dirty="0"/>
              <a:t> </a:t>
            </a:r>
            <a:r>
              <a:rPr lang="es-AR" sz="2400" b="1" dirty="0" err="1"/>
              <a:t>outcomes</a:t>
            </a:r>
            <a:r>
              <a:rPr lang="es-AR" sz="2400" b="1" dirty="0"/>
              <a:t>: </a:t>
            </a:r>
            <a:r>
              <a:rPr lang="es-AR" sz="2400" dirty="0" err="1"/>
              <a:t>development</a:t>
            </a:r>
            <a:r>
              <a:rPr lang="es-AR" sz="2400" dirty="0"/>
              <a:t> of </a:t>
            </a:r>
            <a:r>
              <a:rPr lang="es-AR" sz="2400" dirty="0" err="1"/>
              <a:t>ascites</a:t>
            </a:r>
            <a:r>
              <a:rPr lang="es-AR" sz="2400" dirty="0"/>
              <a:t>, GI </a:t>
            </a:r>
            <a:r>
              <a:rPr lang="es-AR" sz="2400" dirty="0" err="1"/>
              <a:t>bleeding</a:t>
            </a:r>
            <a:r>
              <a:rPr lang="es-AR" sz="2400" dirty="0"/>
              <a:t>, </a:t>
            </a:r>
            <a:r>
              <a:rPr lang="es-AR" sz="2400" dirty="0" err="1"/>
              <a:t>overt</a:t>
            </a:r>
            <a:r>
              <a:rPr lang="es-AR" sz="2400" dirty="0"/>
              <a:t> HE, SBP </a:t>
            </a:r>
            <a:r>
              <a:rPr lang="es-AR" sz="2400" dirty="0" err="1"/>
              <a:t>or</a:t>
            </a:r>
            <a:r>
              <a:rPr lang="es-AR" sz="2400" dirty="0"/>
              <a:t> </a:t>
            </a:r>
            <a:r>
              <a:rPr lang="es-AR" sz="2400" dirty="0" err="1"/>
              <a:t>other</a:t>
            </a:r>
            <a:r>
              <a:rPr lang="es-AR" sz="2400" dirty="0"/>
              <a:t> </a:t>
            </a:r>
            <a:r>
              <a:rPr lang="es-AR" sz="2400" dirty="0" err="1"/>
              <a:t>bacterial</a:t>
            </a:r>
            <a:r>
              <a:rPr lang="es-AR" sz="2400" dirty="0"/>
              <a:t> </a:t>
            </a:r>
            <a:r>
              <a:rPr lang="es-AR" sz="2400" dirty="0" err="1"/>
              <a:t>infections</a:t>
            </a:r>
            <a:r>
              <a:rPr lang="es-AR" sz="2400" dirty="0"/>
              <a:t>, varices and </a:t>
            </a:r>
            <a:r>
              <a:rPr lang="es-AR" sz="2400" dirty="0" err="1"/>
              <a:t>high</a:t>
            </a:r>
            <a:r>
              <a:rPr lang="es-AR" sz="2400" dirty="0"/>
              <a:t> </a:t>
            </a:r>
            <a:r>
              <a:rPr lang="es-AR" sz="2400" dirty="0" err="1"/>
              <a:t>risk</a:t>
            </a:r>
            <a:r>
              <a:rPr lang="es-AR" sz="2400" dirty="0"/>
              <a:t> varices, </a:t>
            </a:r>
            <a:r>
              <a:rPr lang="es-AR" sz="2400" dirty="0" err="1"/>
              <a:t>changes</a:t>
            </a:r>
            <a:r>
              <a:rPr lang="es-AR" sz="2400" dirty="0"/>
              <a:t> in Child-Pugh </a:t>
            </a:r>
            <a:r>
              <a:rPr lang="es-AR" sz="2400" dirty="0" err="1"/>
              <a:t>or</a:t>
            </a:r>
            <a:r>
              <a:rPr lang="es-AR" sz="2400" dirty="0"/>
              <a:t> MELD scores, HCC, adverse </a:t>
            </a:r>
            <a:r>
              <a:rPr lang="es-AR" sz="2400" dirty="0" err="1"/>
              <a:t>events</a:t>
            </a:r>
            <a:r>
              <a:rPr lang="es-AR" sz="2400" dirty="0"/>
              <a:t>, </a:t>
            </a:r>
            <a:r>
              <a:rPr lang="es-AR" sz="2400" dirty="0" err="1"/>
              <a:t>survival</a:t>
            </a:r>
            <a:r>
              <a:rPr lang="es-AR" sz="2400" dirty="0"/>
              <a:t>. </a:t>
            </a:r>
            <a:endParaRPr lang="es-A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sz="2400" dirty="0" err="1"/>
              <a:t>Treatment</a:t>
            </a:r>
            <a:r>
              <a:rPr lang="es-AR" sz="2400" dirty="0"/>
              <a:t> </a:t>
            </a:r>
            <a:r>
              <a:rPr lang="es-AR" sz="2400" dirty="0" err="1"/>
              <a:t>discontinued</a:t>
            </a:r>
            <a:r>
              <a:rPr lang="es-AR" sz="2400" dirty="0"/>
              <a:t> </a:t>
            </a:r>
            <a:r>
              <a:rPr lang="es-AR" sz="2400" dirty="0" err="1"/>
              <a:t>when</a:t>
            </a:r>
            <a:r>
              <a:rPr lang="es-AR" sz="2400" dirty="0"/>
              <a:t> </a:t>
            </a:r>
            <a:r>
              <a:rPr lang="es-AR" sz="2400" dirty="0" err="1"/>
              <a:t>primary</a:t>
            </a:r>
            <a:r>
              <a:rPr lang="es-AR" sz="2400" dirty="0"/>
              <a:t> </a:t>
            </a:r>
            <a:r>
              <a:rPr lang="es-AR" sz="2400" dirty="0" err="1"/>
              <a:t>endpoint</a:t>
            </a:r>
            <a:r>
              <a:rPr lang="es-AR" sz="2400" dirty="0"/>
              <a:t> </a:t>
            </a:r>
            <a:r>
              <a:rPr lang="es-AR" sz="2400" dirty="0" err="1"/>
              <a:t>was</a:t>
            </a:r>
            <a:r>
              <a:rPr lang="es-AR" sz="2400" dirty="0"/>
              <a:t> </a:t>
            </a:r>
            <a:r>
              <a:rPr lang="es-AR" sz="2400" dirty="0" err="1"/>
              <a:t>met</a:t>
            </a:r>
            <a:endParaRPr lang="es-A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AR" sz="2400" b="1" dirty="0"/>
          </a:p>
          <a:p>
            <a:endParaRPr lang="es-AR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4FCBC9-5215-4400-8D6D-C3A3029C2067}"/>
              </a:ext>
            </a:extLst>
          </p:cNvPr>
          <p:cNvSpPr/>
          <p:nvPr/>
        </p:nvSpPr>
        <p:spPr>
          <a:xfrm>
            <a:off x="270387" y="3588775"/>
            <a:ext cx="11651225" cy="299883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49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307216-4ABB-4A78-9355-C1A08C917ECE}"/>
              </a:ext>
            </a:extLst>
          </p:cNvPr>
          <p:cNvSpPr txBox="1"/>
          <p:nvPr/>
        </p:nvSpPr>
        <p:spPr>
          <a:xfrm>
            <a:off x="270387" y="157316"/>
            <a:ext cx="11651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8D99A0-75E3-4F79-B7E7-52FEE7EADC07}"/>
              </a:ext>
            </a:extLst>
          </p:cNvPr>
          <p:cNvSpPr txBox="1"/>
          <p:nvPr/>
        </p:nvSpPr>
        <p:spPr>
          <a:xfrm>
            <a:off x="270387" y="846109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/>
              <a:t>Statistical</a:t>
            </a:r>
            <a:r>
              <a:rPr lang="es-AR" sz="2800" b="1" dirty="0"/>
              <a:t> </a:t>
            </a:r>
            <a:r>
              <a:rPr lang="es-AR" sz="2800" b="1" dirty="0" err="1"/>
              <a:t>analysis</a:t>
            </a:r>
            <a:endParaRPr lang="es-AR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B0772B-8217-4FAE-A033-34DC83374B8C}"/>
              </a:ext>
            </a:extLst>
          </p:cNvPr>
          <p:cNvSpPr txBox="1"/>
          <p:nvPr/>
        </p:nvSpPr>
        <p:spPr>
          <a:xfrm>
            <a:off x="270387" y="1534902"/>
            <a:ext cx="113218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err="1"/>
              <a:t>Intention-to-treat</a:t>
            </a:r>
            <a:r>
              <a:rPr lang="es-AR" sz="2400" dirty="0"/>
              <a:t> </a:t>
            </a:r>
            <a:r>
              <a:rPr lang="es-AR" sz="2400" dirty="0" err="1"/>
              <a:t>analysis</a:t>
            </a:r>
            <a:endParaRPr lang="es-A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err="1"/>
              <a:t>Competing</a:t>
            </a:r>
            <a:r>
              <a:rPr lang="es-AR" sz="2400" dirty="0"/>
              <a:t> </a:t>
            </a:r>
            <a:r>
              <a:rPr lang="es-AR" sz="2400" dirty="0" err="1"/>
              <a:t>risk</a:t>
            </a:r>
            <a:r>
              <a:rPr lang="es-AR" sz="2400" dirty="0"/>
              <a:t> </a:t>
            </a:r>
            <a:r>
              <a:rPr lang="es-AR" sz="2400" dirty="0" err="1"/>
              <a:t>analysis</a:t>
            </a:r>
            <a:r>
              <a:rPr lang="es-AR" sz="2400" dirty="0"/>
              <a:t> </a:t>
            </a:r>
            <a:r>
              <a:rPr lang="es-AR" sz="2400" dirty="0" err="1"/>
              <a:t>to</a:t>
            </a:r>
            <a:r>
              <a:rPr lang="es-AR" sz="2400" dirty="0"/>
              <a:t> </a:t>
            </a:r>
            <a:r>
              <a:rPr lang="es-AR" sz="2400" dirty="0" err="1"/>
              <a:t>consider</a:t>
            </a:r>
            <a:r>
              <a:rPr lang="es-AR" sz="2400" dirty="0"/>
              <a:t> non-</a:t>
            </a:r>
            <a:r>
              <a:rPr lang="es-AR" sz="2400" dirty="0" err="1"/>
              <a:t>liver</a:t>
            </a:r>
            <a:r>
              <a:rPr lang="es-AR" sz="2400" dirty="0"/>
              <a:t> </a:t>
            </a:r>
            <a:r>
              <a:rPr lang="es-AR" sz="2400" dirty="0" err="1"/>
              <a:t>related</a:t>
            </a:r>
            <a:r>
              <a:rPr lang="es-AR" sz="2400" dirty="0"/>
              <a:t> </a:t>
            </a:r>
            <a:r>
              <a:rPr lang="es-AR" sz="2400" dirty="0" err="1"/>
              <a:t>deaths</a:t>
            </a:r>
            <a:r>
              <a:rPr lang="es-AR" sz="2400" dirty="0"/>
              <a:t> as </a:t>
            </a:r>
            <a:r>
              <a:rPr lang="es-AR" sz="2400" dirty="0" err="1"/>
              <a:t>competing</a:t>
            </a:r>
            <a:r>
              <a:rPr lang="es-AR" sz="2400" dirty="0"/>
              <a:t> </a:t>
            </a:r>
            <a:r>
              <a:rPr lang="es-AR" sz="2400" dirty="0" err="1"/>
              <a:t>events</a:t>
            </a:r>
            <a:endParaRPr lang="es-A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err="1"/>
              <a:t>Probabilities</a:t>
            </a:r>
            <a:r>
              <a:rPr lang="es-AR" sz="2400" dirty="0"/>
              <a:t> </a:t>
            </a:r>
            <a:r>
              <a:rPr lang="es-AR" sz="2400" dirty="0" err="1"/>
              <a:t>estimation</a:t>
            </a:r>
            <a:r>
              <a:rPr lang="es-AR" sz="2400" dirty="0"/>
              <a:t>: </a:t>
            </a:r>
            <a:r>
              <a:rPr lang="es-AR" sz="2400" dirty="0" err="1"/>
              <a:t>Cumulative</a:t>
            </a:r>
            <a:r>
              <a:rPr lang="es-AR" sz="2400" dirty="0"/>
              <a:t> </a:t>
            </a:r>
            <a:r>
              <a:rPr lang="es-AR" sz="2400" dirty="0" err="1"/>
              <a:t>incidence</a:t>
            </a:r>
            <a:r>
              <a:rPr lang="es-AR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Data </a:t>
            </a:r>
            <a:r>
              <a:rPr lang="es-AR" sz="2400" dirty="0" err="1"/>
              <a:t>censorship</a:t>
            </a:r>
            <a:r>
              <a:rPr lang="es-AR" sz="2400" dirty="0"/>
              <a:t>: </a:t>
            </a:r>
            <a:r>
              <a:rPr lang="es-AR" sz="2400" dirty="0" err="1"/>
              <a:t>death</a:t>
            </a:r>
            <a:r>
              <a:rPr lang="es-AR" sz="2400" dirty="0"/>
              <a:t>, LT, </a:t>
            </a:r>
            <a:r>
              <a:rPr lang="es-AR" sz="2400" dirty="0" err="1"/>
              <a:t>last</a:t>
            </a:r>
            <a:r>
              <a:rPr lang="es-AR" sz="2400" dirty="0"/>
              <a:t> </a:t>
            </a:r>
            <a:r>
              <a:rPr lang="es-AR" sz="2400" dirty="0" err="1"/>
              <a:t>visit</a:t>
            </a:r>
            <a:r>
              <a:rPr lang="es-AR" sz="2400" dirty="0"/>
              <a:t> </a:t>
            </a:r>
            <a:r>
              <a:rPr lang="es-AR" sz="2400" dirty="0" err="1"/>
              <a:t>or</a:t>
            </a:r>
            <a:r>
              <a:rPr lang="es-AR" sz="2400" dirty="0"/>
              <a:t> </a:t>
            </a:r>
            <a:r>
              <a:rPr lang="es-AR" sz="2400" dirty="0" err="1"/>
              <a:t>end</a:t>
            </a:r>
            <a:r>
              <a:rPr lang="es-AR" sz="2400" dirty="0"/>
              <a:t> </a:t>
            </a:r>
            <a:r>
              <a:rPr lang="es-AR" sz="2400" dirty="0" err="1"/>
              <a:t>to</a:t>
            </a:r>
            <a:r>
              <a:rPr lang="es-AR" sz="2400" dirty="0"/>
              <a:t> </a:t>
            </a:r>
            <a:r>
              <a:rPr lang="es-AR" sz="2400" dirty="0" err="1"/>
              <a:t>follow</a:t>
            </a:r>
            <a:r>
              <a:rPr lang="es-AR" sz="2400" dirty="0"/>
              <a:t>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Cox </a:t>
            </a:r>
            <a:r>
              <a:rPr lang="es-AR" sz="2400" dirty="0" err="1"/>
              <a:t>models</a:t>
            </a:r>
            <a:r>
              <a:rPr lang="es-AR" sz="2400" dirty="0"/>
              <a:t> </a:t>
            </a:r>
            <a:r>
              <a:rPr lang="es-AR" sz="2400" dirty="0" err="1"/>
              <a:t>to</a:t>
            </a:r>
            <a:r>
              <a:rPr lang="es-AR" sz="2400" dirty="0"/>
              <a:t> compare Study </a:t>
            </a:r>
            <a:r>
              <a:rPr lang="es-AR" sz="2400" dirty="0" err="1"/>
              <a:t>groups</a:t>
            </a:r>
            <a:endParaRPr lang="es-A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err="1"/>
              <a:t>This</a:t>
            </a:r>
            <a:r>
              <a:rPr lang="es-AR" sz="2400" dirty="0"/>
              <a:t> </a:t>
            </a:r>
            <a:r>
              <a:rPr lang="es-AR" sz="2400" dirty="0" err="1"/>
              <a:t>study</a:t>
            </a:r>
            <a:r>
              <a:rPr lang="es-AR" sz="2400" dirty="0"/>
              <a:t> </a:t>
            </a:r>
            <a:r>
              <a:rPr lang="es-AR" sz="2400" dirty="0" err="1"/>
              <a:t>is</a:t>
            </a:r>
            <a:r>
              <a:rPr lang="es-AR" sz="2400" dirty="0"/>
              <a:t> </a:t>
            </a:r>
            <a:r>
              <a:rPr lang="es-AR" sz="2400" dirty="0" err="1"/>
              <a:t>registered</a:t>
            </a:r>
            <a:r>
              <a:rPr lang="es-AR" sz="2400" dirty="0"/>
              <a:t> </a:t>
            </a:r>
            <a:r>
              <a:rPr lang="en-US" sz="2400" dirty="0"/>
              <a:t>with ClinicalTrials.gov, number NCT01059396 and </a:t>
            </a:r>
            <a:r>
              <a:rPr lang="es-AR" sz="2400" dirty="0"/>
              <a:t>EUDRACT 2009-010396-25.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8337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B65086-E824-4E03-8DAB-F14391A30970}"/>
              </a:ext>
            </a:extLst>
          </p:cNvPr>
          <p:cNvSpPr txBox="1"/>
          <p:nvPr/>
        </p:nvSpPr>
        <p:spPr>
          <a:xfrm>
            <a:off x="226142" y="157316"/>
            <a:ext cx="116954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PREDESCI Study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5E4E9B-DD80-4366-B2D0-AD9D1E427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23623" r="60299" b="19855"/>
          <a:stretch/>
        </p:blipFill>
        <p:spPr>
          <a:xfrm>
            <a:off x="387627" y="1078948"/>
            <a:ext cx="4810539" cy="53450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E13366-B06A-45AE-9942-F5BFC1CCB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1" t="50639" r="56060" b="8261"/>
          <a:stretch/>
        </p:blipFill>
        <p:spPr>
          <a:xfrm>
            <a:off x="5584081" y="1733253"/>
            <a:ext cx="6460435" cy="410794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3102900-8AC6-4BBA-8C2D-CE7B1F066719}"/>
              </a:ext>
            </a:extLst>
          </p:cNvPr>
          <p:cNvSpPr/>
          <p:nvPr/>
        </p:nvSpPr>
        <p:spPr>
          <a:xfrm>
            <a:off x="511277" y="1150374"/>
            <a:ext cx="2241755" cy="3342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5395B0E-6437-4693-8E42-451AF130D434}"/>
              </a:ext>
            </a:extLst>
          </p:cNvPr>
          <p:cNvSpPr/>
          <p:nvPr/>
        </p:nvSpPr>
        <p:spPr>
          <a:xfrm>
            <a:off x="526024" y="4316361"/>
            <a:ext cx="2241755" cy="9733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C37353-11CE-49B8-92EF-5FD77B57F86A}"/>
              </a:ext>
            </a:extLst>
          </p:cNvPr>
          <p:cNvSpPr/>
          <p:nvPr/>
        </p:nvSpPr>
        <p:spPr>
          <a:xfrm>
            <a:off x="521107" y="6086170"/>
            <a:ext cx="2241755" cy="3195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4DB226A-CE7B-4D1B-962E-8F1416E5ED50}"/>
              </a:ext>
            </a:extLst>
          </p:cNvPr>
          <p:cNvSpPr/>
          <p:nvPr/>
        </p:nvSpPr>
        <p:spPr>
          <a:xfrm>
            <a:off x="6376216" y="1733253"/>
            <a:ext cx="2344997" cy="36101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4982530-3E57-4982-8147-293A790F760D}"/>
              </a:ext>
            </a:extLst>
          </p:cNvPr>
          <p:cNvSpPr/>
          <p:nvPr/>
        </p:nvSpPr>
        <p:spPr>
          <a:xfrm>
            <a:off x="5683042" y="2573911"/>
            <a:ext cx="2344997" cy="660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3936475-60A3-485F-B4D9-1D1B28AA7943}"/>
              </a:ext>
            </a:extLst>
          </p:cNvPr>
          <p:cNvSpPr/>
          <p:nvPr/>
        </p:nvSpPr>
        <p:spPr>
          <a:xfrm>
            <a:off x="8883447" y="2598493"/>
            <a:ext cx="2344997" cy="660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FCC9085-6EBE-4D23-A76D-2833C30BA41A}"/>
              </a:ext>
            </a:extLst>
          </p:cNvPr>
          <p:cNvSpPr/>
          <p:nvPr/>
        </p:nvSpPr>
        <p:spPr>
          <a:xfrm>
            <a:off x="5683040" y="5270090"/>
            <a:ext cx="2344997" cy="442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947FAA4-0C00-40E0-9FD9-127AD277F16F}"/>
              </a:ext>
            </a:extLst>
          </p:cNvPr>
          <p:cNvSpPr/>
          <p:nvPr/>
        </p:nvSpPr>
        <p:spPr>
          <a:xfrm>
            <a:off x="8922777" y="5265175"/>
            <a:ext cx="2344997" cy="442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92041C-A467-4388-92CC-7778774D78D2}"/>
              </a:ext>
            </a:extLst>
          </p:cNvPr>
          <p:cNvSpPr txBox="1"/>
          <p:nvPr/>
        </p:nvSpPr>
        <p:spPr>
          <a:xfrm>
            <a:off x="5109676" y="683674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Study </a:t>
            </a:r>
            <a:r>
              <a:rPr lang="es-AR" sz="2800" b="1" dirty="0" err="1"/>
              <a:t>profile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25031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Microsoft Office PowerPoint</Application>
  <PresentationFormat>Breitbild</PresentationFormat>
  <Paragraphs>217</Paragraphs>
  <Slides>20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Melisa Dirchwolf</dc:creator>
  <cp:lastModifiedBy>Cornels, Angelika</cp:lastModifiedBy>
  <cp:revision>70</cp:revision>
  <dcterms:created xsi:type="dcterms:W3CDTF">2019-04-21T20:47:32Z</dcterms:created>
  <dcterms:modified xsi:type="dcterms:W3CDTF">2019-05-08T11:01:29Z</dcterms:modified>
</cp:coreProperties>
</file>