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57" r:id="rId3"/>
    <p:sldId id="258" r:id="rId4"/>
    <p:sldId id="259" r:id="rId5"/>
    <p:sldId id="266" r:id="rId6"/>
    <p:sldId id="260" r:id="rId7"/>
    <p:sldId id="263" r:id="rId8"/>
    <p:sldId id="265" r:id="rId9"/>
    <p:sldId id="261" r:id="rId10"/>
    <p:sldId id="262" r:id="rId11"/>
    <p:sldId id="264" r:id="rId12"/>
  </p:sldIdLst>
  <p:sldSz cx="9144000" cy="6858000" type="screen4x3"/>
  <p:notesSz cx="6858000" cy="9144000"/>
  <p:custDataLst>
    <p:tags r:id="rId14"/>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517" autoAdjust="0"/>
  </p:normalViewPr>
  <p:slideViewPr>
    <p:cSldViewPr>
      <p:cViewPr>
        <p:scale>
          <a:sx n="105" d="100"/>
          <a:sy n="105" d="100"/>
        </p:scale>
        <p:origin x="-179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8510A1-1923-4B36-8448-C88E7FFAA216}" type="datetimeFigureOut">
              <a:rPr lang="de-CH" smtClean="0"/>
              <a:t>08.11.2016</a:t>
            </a:fld>
            <a:endParaRPr lang="de-CH"/>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A6CEBC-A759-4B33-A4F0-27AED1C28E17}" type="slidenum">
              <a:rPr lang="de-CH" smtClean="0"/>
              <a:t>‹Nr.›</a:t>
            </a:fld>
            <a:endParaRPr lang="de-CH"/>
          </a:p>
        </p:txBody>
      </p:sp>
    </p:spTree>
    <p:extLst>
      <p:ext uri="{BB962C8B-B14F-4D97-AF65-F5344CB8AC3E}">
        <p14:creationId xmlns:p14="http://schemas.microsoft.com/office/powerpoint/2010/main" val="3455192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R13"/><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smtClean="0"/>
              <a:t>They</a:t>
            </a:r>
            <a:r>
              <a:rPr lang="de-CH" baseline="0" dirty="0" smtClean="0"/>
              <a:t> </a:t>
            </a:r>
            <a:r>
              <a:rPr lang="de-CH" baseline="0" dirty="0" err="1" smtClean="0"/>
              <a:t>tried</a:t>
            </a:r>
            <a:r>
              <a:rPr lang="de-CH" baseline="0" dirty="0" smtClean="0"/>
              <a:t> </a:t>
            </a:r>
            <a:r>
              <a:rPr lang="de-CH" baseline="0" dirty="0" err="1" smtClean="0"/>
              <a:t>to</a:t>
            </a:r>
            <a:r>
              <a:rPr lang="de-CH" baseline="0" dirty="0" smtClean="0"/>
              <a:t> </a:t>
            </a:r>
            <a:r>
              <a:rPr lang="de-CH" baseline="0" dirty="0" err="1" smtClean="0"/>
              <a:t>make</a:t>
            </a:r>
            <a:r>
              <a:rPr lang="de-CH" baseline="0" dirty="0" smtClean="0"/>
              <a:t> </a:t>
            </a:r>
            <a:r>
              <a:rPr lang="de-CH" baseline="0" dirty="0" err="1" smtClean="0"/>
              <a:t>association</a:t>
            </a:r>
            <a:r>
              <a:rPr lang="de-CH" baseline="0" dirty="0" smtClean="0"/>
              <a:t> </a:t>
            </a:r>
            <a:r>
              <a:rPr lang="de-CH" baseline="0" dirty="0" err="1" smtClean="0"/>
              <a:t>between</a:t>
            </a:r>
            <a:r>
              <a:rPr lang="de-CH" baseline="0" dirty="0" smtClean="0"/>
              <a:t> </a:t>
            </a:r>
            <a:r>
              <a:rPr lang="de-CH" baseline="0" dirty="0" err="1" smtClean="0"/>
              <a:t>Sarcopenia</a:t>
            </a:r>
            <a:r>
              <a:rPr lang="de-CH" baseline="0" dirty="0" smtClean="0"/>
              <a:t> </a:t>
            </a:r>
            <a:r>
              <a:rPr lang="de-CH" baseline="0" dirty="0" err="1" smtClean="0"/>
              <a:t>and</a:t>
            </a:r>
            <a:r>
              <a:rPr lang="de-CH" baseline="0" dirty="0" smtClean="0"/>
              <a:t> NASH/</a:t>
            </a:r>
            <a:r>
              <a:rPr lang="de-CH" baseline="0" dirty="0" err="1" smtClean="0"/>
              <a:t>Fibrosis</a:t>
            </a:r>
            <a:r>
              <a:rPr lang="de-CH" baseline="0" dirty="0" smtClean="0"/>
              <a:t> </a:t>
            </a:r>
            <a:r>
              <a:rPr lang="de-CH" baseline="0" dirty="0" err="1" smtClean="0"/>
              <a:t>without</a:t>
            </a:r>
            <a:r>
              <a:rPr lang="de-CH" baseline="0" dirty="0" smtClean="0"/>
              <a:t> </a:t>
            </a:r>
            <a:r>
              <a:rPr lang="de-CH" baseline="0" dirty="0" err="1" smtClean="0"/>
              <a:t>biopsy</a:t>
            </a:r>
            <a:endParaRPr lang="de-CH" baseline="0" dirty="0" smtClean="0"/>
          </a:p>
          <a:p>
            <a:r>
              <a:rPr lang="de-CH" baseline="0" dirty="0" err="1" smtClean="0"/>
              <a:t>Liver</a:t>
            </a:r>
            <a:r>
              <a:rPr lang="de-CH" baseline="0" dirty="0" smtClean="0"/>
              <a:t> </a:t>
            </a:r>
            <a:r>
              <a:rPr lang="de-CH" baseline="0" dirty="0" err="1" smtClean="0"/>
              <a:t>biopsy</a:t>
            </a:r>
            <a:r>
              <a:rPr lang="de-CH" baseline="0" dirty="0" smtClean="0"/>
              <a:t> </a:t>
            </a:r>
            <a:r>
              <a:rPr lang="de-CH" baseline="0" dirty="0" err="1" smtClean="0"/>
              <a:t>remains</a:t>
            </a:r>
            <a:r>
              <a:rPr lang="de-CH" baseline="0" dirty="0" smtClean="0"/>
              <a:t> </a:t>
            </a:r>
            <a:r>
              <a:rPr lang="de-CH" baseline="0" dirty="0" err="1" smtClean="0"/>
              <a:t>necessary</a:t>
            </a:r>
            <a:r>
              <a:rPr lang="de-CH" baseline="0" dirty="0" smtClean="0"/>
              <a:t> </a:t>
            </a:r>
            <a:r>
              <a:rPr lang="de-CH" baseline="0" dirty="0" err="1" smtClean="0"/>
              <a:t>for</a:t>
            </a:r>
            <a:r>
              <a:rPr lang="de-CH" baseline="0" dirty="0" smtClean="0"/>
              <a:t> </a:t>
            </a:r>
            <a:r>
              <a:rPr lang="de-CH" baseline="0" dirty="0" err="1" smtClean="0"/>
              <a:t>diagnosis</a:t>
            </a:r>
            <a:r>
              <a:rPr lang="de-CH" baseline="0" dirty="0" smtClean="0"/>
              <a:t> </a:t>
            </a:r>
            <a:r>
              <a:rPr lang="de-CH" baseline="0" dirty="0" err="1" smtClean="0"/>
              <a:t>of</a:t>
            </a:r>
            <a:r>
              <a:rPr lang="de-CH" baseline="0" dirty="0" smtClean="0"/>
              <a:t> Nash </a:t>
            </a:r>
            <a:r>
              <a:rPr lang="de-CH" baseline="0" dirty="0" err="1" smtClean="0"/>
              <a:t>and</a:t>
            </a:r>
            <a:r>
              <a:rPr lang="de-CH" baseline="0" dirty="0" smtClean="0"/>
              <a:t> </a:t>
            </a:r>
            <a:r>
              <a:rPr lang="de-CH" baseline="0" dirty="0" err="1" smtClean="0"/>
              <a:t>fibrosis</a:t>
            </a:r>
            <a:r>
              <a:rPr lang="de-CH" baseline="0" dirty="0" smtClean="0"/>
              <a:t>.</a:t>
            </a:r>
            <a:endParaRPr lang="de-CH" dirty="0"/>
          </a:p>
        </p:txBody>
      </p:sp>
      <p:sp>
        <p:nvSpPr>
          <p:cNvPr id="4" name="Foliennummernplatzhalter 3"/>
          <p:cNvSpPr>
            <a:spLocks noGrp="1"/>
          </p:cNvSpPr>
          <p:nvPr>
            <p:ph type="sldNum" sz="quarter" idx="10"/>
          </p:nvPr>
        </p:nvSpPr>
        <p:spPr/>
        <p:txBody>
          <a:bodyPr/>
          <a:lstStyle/>
          <a:p>
            <a:fld id="{77A6CEBC-A759-4B33-A4F0-27AED1C28E17}" type="slidenum">
              <a:rPr lang="de-CH" smtClean="0"/>
              <a:t>2</a:t>
            </a:fld>
            <a:endParaRPr lang="de-CH"/>
          </a:p>
        </p:txBody>
      </p:sp>
    </p:spTree>
    <p:extLst>
      <p:ext uri="{BB962C8B-B14F-4D97-AF65-F5344CB8AC3E}">
        <p14:creationId xmlns:p14="http://schemas.microsoft.com/office/powerpoint/2010/main" val="674210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smtClean="0"/>
              <a:t>Inclusion</a:t>
            </a:r>
            <a:r>
              <a:rPr lang="de-CH" dirty="0" smtClean="0"/>
              <a:t> </a:t>
            </a:r>
            <a:r>
              <a:rPr lang="de-CH" dirty="0" err="1" smtClean="0"/>
              <a:t>older</a:t>
            </a:r>
            <a:r>
              <a:rPr lang="de-CH" dirty="0" smtClean="0"/>
              <a:t> </a:t>
            </a:r>
            <a:r>
              <a:rPr lang="de-CH" dirty="0" err="1" smtClean="0"/>
              <a:t>than</a:t>
            </a:r>
            <a:r>
              <a:rPr lang="de-CH" dirty="0" smtClean="0"/>
              <a:t> 18, </a:t>
            </a:r>
            <a:r>
              <a:rPr lang="de-CH" dirty="0" err="1" smtClean="0"/>
              <a:t>bright</a:t>
            </a:r>
            <a:r>
              <a:rPr lang="de-CH" baseline="0" dirty="0" smtClean="0"/>
              <a:t> </a:t>
            </a:r>
            <a:r>
              <a:rPr lang="de-CH" baseline="0" dirty="0" err="1" smtClean="0"/>
              <a:t>echogenic</a:t>
            </a:r>
            <a:r>
              <a:rPr lang="de-CH" baseline="0" dirty="0" smtClean="0"/>
              <a:t> </a:t>
            </a:r>
            <a:r>
              <a:rPr lang="de-CH" baseline="0" dirty="0" err="1" smtClean="0"/>
              <a:t>liver</a:t>
            </a:r>
            <a:r>
              <a:rPr lang="de-CH" baseline="0" dirty="0" smtClean="0"/>
              <a:t>, </a:t>
            </a:r>
            <a:r>
              <a:rPr lang="de-CH" baseline="0" dirty="0" err="1" smtClean="0"/>
              <a:t>unexplained</a:t>
            </a:r>
            <a:r>
              <a:rPr lang="de-CH" baseline="0" dirty="0" smtClean="0"/>
              <a:t> ALT </a:t>
            </a:r>
            <a:r>
              <a:rPr lang="de-CH" baseline="0" dirty="0" err="1" smtClean="0"/>
              <a:t>elevation</a:t>
            </a:r>
            <a:r>
              <a:rPr lang="de-CH" baseline="0" dirty="0" smtClean="0"/>
              <a:t> in </a:t>
            </a:r>
            <a:r>
              <a:rPr lang="de-CH" baseline="0" dirty="0" err="1" smtClean="0"/>
              <a:t>the</a:t>
            </a:r>
            <a:r>
              <a:rPr lang="de-CH" baseline="0" dirty="0" smtClean="0"/>
              <a:t> last 6 </a:t>
            </a:r>
            <a:r>
              <a:rPr lang="de-CH" baseline="0" dirty="0" err="1" smtClean="0"/>
              <a:t>months</a:t>
            </a:r>
            <a:endParaRPr lang="de-CH" dirty="0" smtClean="0"/>
          </a:p>
          <a:p>
            <a:r>
              <a:rPr lang="de-CH" dirty="0" err="1" smtClean="0"/>
              <a:t>Exclusion</a:t>
            </a:r>
            <a:r>
              <a:rPr lang="de-CH" dirty="0" smtClean="0"/>
              <a:t>  Hep B-C, autoimmune, Drug</a:t>
            </a:r>
            <a:r>
              <a:rPr lang="de-CH" baseline="0" dirty="0" smtClean="0"/>
              <a:t> </a:t>
            </a:r>
            <a:r>
              <a:rPr lang="de-CH" baseline="0" dirty="0" err="1" smtClean="0"/>
              <a:t>induced</a:t>
            </a:r>
            <a:r>
              <a:rPr lang="de-CH" baseline="0" dirty="0" smtClean="0"/>
              <a:t> </a:t>
            </a:r>
            <a:r>
              <a:rPr lang="de-CH" baseline="0" dirty="0" err="1" smtClean="0"/>
              <a:t>liver</a:t>
            </a:r>
            <a:r>
              <a:rPr lang="de-CH" baseline="0" dirty="0" smtClean="0"/>
              <a:t> </a:t>
            </a:r>
            <a:r>
              <a:rPr lang="de-CH" baseline="0" dirty="0" err="1" smtClean="0"/>
              <a:t>injury</a:t>
            </a:r>
            <a:r>
              <a:rPr lang="de-CH" baseline="0" dirty="0" smtClean="0"/>
              <a:t>, Wilsons/</a:t>
            </a:r>
            <a:r>
              <a:rPr lang="de-CH" baseline="0" dirty="0" err="1" smtClean="0"/>
              <a:t>hemochromatis</a:t>
            </a:r>
            <a:r>
              <a:rPr lang="de-CH" baseline="0" dirty="0" smtClean="0"/>
              <a:t>, </a:t>
            </a:r>
            <a:r>
              <a:rPr lang="de-CH" baseline="0" dirty="0" err="1" smtClean="0"/>
              <a:t>malignancy</a:t>
            </a:r>
            <a:endParaRPr lang="de-CH" baseline="0" dirty="0" smtClean="0"/>
          </a:p>
          <a:p>
            <a:endParaRPr lang="de-CH" baseline="0" dirty="0" smtClean="0"/>
          </a:p>
          <a:p>
            <a:r>
              <a:rPr lang="de-CH" dirty="0" err="1" smtClean="0"/>
              <a:t>Brunt</a:t>
            </a:r>
            <a:r>
              <a:rPr lang="de-CH" dirty="0" smtClean="0"/>
              <a:t> </a:t>
            </a:r>
            <a:r>
              <a:rPr lang="de-CH" dirty="0" err="1" smtClean="0"/>
              <a:t>criteria</a:t>
            </a:r>
            <a:r>
              <a:rPr lang="de-CH" dirty="0" smtClean="0"/>
              <a:t> (</a:t>
            </a:r>
            <a:r>
              <a:rPr lang="de-CH" dirty="0" smtClean="0">
                <a:hlinkClick r:id="rId3" action="ppaction://hlinkfile"/>
              </a:rPr>
              <a:t>13</a:t>
            </a:r>
            <a:r>
              <a:rPr lang="de-CH" dirty="0" smtClean="0"/>
              <a:t>) </a:t>
            </a:r>
            <a:r>
              <a:rPr lang="de-CH" dirty="0" err="1" smtClean="0"/>
              <a:t>include</a:t>
            </a:r>
            <a:r>
              <a:rPr lang="de-CH" dirty="0" smtClean="0"/>
              <a:t> </a:t>
            </a:r>
            <a:r>
              <a:rPr lang="de-CH" dirty="0" err="1" smtClean="0"/>
              <a:t>the</a:t>
            </a:r>
            <a:r>
              <a:rPr lang="de-CH" dirty="0" smtClean="0"/>
              <a:t> </a:t>
            </a:r>
            <a:r>
              <a:rPr lang="de-CH" dirty="0" err="1" smtClean="0"/>
              <a:t>following</a:t>
            </a:r>
            <a:r>
              <a:rPr lang="de-CH" dirty="0" smtClean="0"/>
              <a:t> </a:t>
            </a:r>
            <a:r>
              <a:rPr lang="de-CH" dirty="0" err="1" smtClean="0"/>
              <a:t>parameters</a:t>
            </a:r>
            <a:r>
              <a:rPr lang="de-CH" dirty="0" smtClean="0"/>
              <a:t>: </a:t>
            </a:r>
            <a:r>
              <a:rPr lang="de-CH" b="1" dirty="0" err="1" smtClean="0">
                <a:solidFill>
                  <a:schemeClr val="accent2">
                    <a:lumMod val="75000"/>
                  </a:schemeClr>
                </a:solidFill>
              </a:rPr>
              <a:t>Amount</a:t>
            </a:r>
            <a:r>
              <a:rPr lang="de-CH" b="1" dirty="0" smtClean="0">
                <a:solidFill>
                  <a:schemeClr val="accent2">
                    <a:lumMod val="75000"/>
                  </a:schemeClr>
                </a:solidFill>
              </a:rPr>
              <a:t> </a:t>
            </a:r>
            <a:r>
              <a:rPr lang="de-CH" b="1" dirty="0" err="1" smtClean="0">
                <a:solidFill>
                  <a:schemeClr val="accent2">
                    <a:lumMod val="75000"/>
                  </a:schemeClr>
                </a:solidFill>
              </a:rPr>
              <a:t>of</a:t>
            </a:r>
            <a:r>
              <a:rPr lang="de-CH" b="1" dirty="0" smtClean="0">
                <a:solidFill>
                  <a:schemeClr val="accent2">
                    <a:lumMod val="75000"/>
                  </a:schemeClr>
                </a:solidFill>
              </a:rPr>
              <a:t> </a:t>
            </a:r>
            <a:r>
              <a:rPr lang="de-CH" b="1" dirty="0" err="1" smtClean="0">
                <a:solidFill>
                  <a:schemeClr val="accent2">
                    <a:lumMod val="75000"/>
                  </a:schemeClr>
                </a:solidFill>
              </a:rPr>
              <a:t>fat</a:t>
            </a:r>
            <a:r>
              <a:rPr lang="de-CH" dirty="0" smtClean="0">
                <a:solidFill>
                  <a:schemeClr val="accent2">
                    <a:lumMod val="75000"/>
                  </a:schemeClr>
                </a:solidFill>
              </a:rPr>
              <a:t>: </a:t>
            </a:r>
            <a:r>
              <a:rPr lang="de-CH" dirty="0" err="1" smtClean="0"/>
              <a:t>graded</a:t>
            </a:r>
            <a:r>
              <a:rPr lang="de-CH" dirty="0" smtClean="0"/>
              <a:t> 1 </a:t>
            </a:r>
            <a:r>
              <a:rPr lang="de-CH" dirty="0" err="1" smtClean="0"/>
              <a:t>to</a:t>
            </a:r>
            <a:r>
              <a:rPr lang="de-CH" dirty="0" smtClean="0"/>
              <a:t> 3 </a:t>
            </a:r>
            <a:r>
              <a:rPr lang="de-CH" dirty="0" err="1" smtClean="0"/>
              <a:t>according</a:t>
            </a:r>
            <a:r>
              <a:rPr lang="de-CH" dirty="0" smtClean="0"/>
              <a:t> </a:t>
            </a:r>
            <a:r>
              <a:rPr lang="de-CH" dirty="0" err="1" smtClean="0"/>
              <a:t>to</a:t>
            </a:r>
            <a:r>
              <a:rPr lang="de-CH" dirty="0" smtClean="0"/>
              <a:t> </a:t>
            </a:r>
            <a:r>
              <a:rPr lang="de-CH" dirty="0" err="1" smtClean="0"/>
              <a:t>the</a:t>
            </a:r>
            <a:r>
              <a:rPr lang="de-CH" dirty="0" smtClean="0"/>
              <a:t> </a:t>
            </a:r>
            <a:r>
              <a:rPr lang="de-CH" dirty="0" err="1" smtClean="0"/>
              <a:t>percentage</a:t>
            </a:r>
            <a:r>
              <a:rPr lang="de-CH" dirty="0" smtClean="0"/>
              <a:t> </a:t>
            </a:r>
            <a:r>
              <a:rPr lang="de-CH" dirty="0" err="1" smtClean="0"/>
              <a:t>of</a:t>
            </a:r>
            <a:r>
              <a:rPr lang="de-CH" dirty="0" smtClean="0"/>
              <a:t> </a:t>
            </a:r>
            <a:r>
              <a:rPr lang="de-CH" dirty="0" err="1" smtClean="0"/>
              <a:t>fatty</a:t>
            </a:r>
            <a:r>
              <a:rPr lang="de-CH" dirty="0" smtClean="0"/>
              <a:t> </a:t>
            </a:r>
            <a:r>
              <a:rPr lang="de-CH" dirty="0" err="1" smtClean="0"/>
              <a:t>droplets</a:t>
            </a:r>
            <a:r>
              <a:rPr lang="de-CH" dirty="0" smtClean="0"/>
              <a:t> (1, 0%-33%; 2, 34-66%; 3, 67-100%). </a:t>
            </a:r>
            <a:r>
              <a:rPr lang="de-CH" b="1" dirty="0" err="1" smtClean="0"/>
              <a:t>Fibrosis</a:t>
            </a:r>
            <a:r>
              <a:rPr lang="de-CH" b="1" dirty="0" smtClean="0"/>
              <a:t>: </a:t>
            </a:r>
            <a:r>
              <a:rPr lang="de-CH" dirty="0" err="1" smtClean="0"/>
              <a:t>graded</a:t>
            </a:r>
            <a:r>
              <a:rPr lang="de-CH" dirty="0" smtClean="0"/>
              <a:t> 0 (absent) </a:t>
            </a:r>
            <a:r>
              <a:rPr lang="de-CH" dirty="0" err="1" smtClean="0"/>
              <a:t>to</a:t>
            </a:r>
            <a:r>
              <a:rPr lang="de-CH" dirty="0" smtClean="0"/>
              <a:t> 4 (1, </a:t>
            </a:r>
            <a:r>
              <a:rPr lang="de-CH" dirty="0" err="1" smtClean="0"/>
              <a:t>perisinusoidal</a:t>
            </a:r>
            <a:r>
              <a:rPr lang="de-CH" dirty="0" smtClean="0"/>
              <a:t>/</a:t>
            </a:r>
            <a:r>
              <a:rPr lang="de-CH" dirty="0" err="1" smtClean="0"/>
              <a:t>pericellular</a:t>
            </a:r>
            <a:r>
              <a:rPr lang="de-CH" dirty="0" smtClean="0"/>
              <a:t> </a:t>
            </a:r>
            <a:r>
              <a:rPr lang="de-CH" dirty="0" err="1" smtClean="0"/>
              <a:t>fibrosis</a:t>
            </a:r>
            <a:r>
              <a:rPr lang="de-CH" dirty="0" smtClean="0"/>
              <a:t>; 2, </a:t>
            </a:r>
            <a:r>
              <a:rPr lang="de-CH" dirty="0" err="1" smtClean="0"/>
              <a:t>periportal</a:t>
            </a:r>
            <a:r>
              <a:rPr lang="de-CH" dirty="0" smtClean="0"/>
              <a:t> </a:t>
            </a:r>
            <a:r>
              <a:rPr lang="de-CH" dirty="0" err="1" smtClean="0"/>
              <a:t>fibrosis</a:t>
            </a:r>
            <a:r>
              <a:rPr lang="de-CH" dirty="0" smtClean="0"/>
              <a:t>; 3, </a:t>
            </a:r>
            <a:r>
              <a:rPr lang="de-CH" dirty="0" err="1" smtClean="0"/>
              <a:t>bridging</a:t>
            </a:r>
            <a:r>
              <a:rPr lang="de-CH" dirty="0" smtClean="0"/>
              <a:t> </a:t>
            </a:r>
            <a:r>
              <a:rPr lang="de-CH" dirty="0" err="1" smtClean="0"/>
              <a:t>fibrosis</a:t>
            </a:r>
            <a:r>
              <a:rPr lang="de-CH" dirty="0" smtClean="0"/>
              <a:t>; 4, </a:t>
            </a:r>
            <a:r>
              <a:rPr lang="de-CH" dirty="0" err="1" smtClean="0"/>
              <a:t>cirrhosis</a:t>
            </a:r>
            <a:r>
              <a:rPr lang="de-CH" dirty="0" smtClean="0"/>
              <a:t>). </a:t>
            </a:r>
            <a:r>
              <a:rPr lang="de-CH" b="1" dirty="0" err="1" smtClean="0"/>
              <a:t>Necroinflamation</a:t>
            </a:r>
            <a:r>
              <a:rPr lang="de-CH" b="1" dirty="0" smtClean="0"/>
              <a:t>: </a:t>
            </a:r>
            <a:r>
              <a:rPr lang="de-CH" dirty="0" err="1" smtClean="0"/>
              <a:t>graded</a:t>
            </a:r>
            <a:r>
              <a:rPr lang="de-CH" dirty="0" smtClean="0"/>
              <a:t> 0 (absent) </a:t>
            </a:r>
            <a:r>
              <a:rPr lang="de-CH" dirty="0" err="1" smtClean="0"/>
              <a:t>to</a:t>
            </a:r>
            <a:r>
              <a:rPr lang="de-CH" dirty="0" smtClean="0"/>
              <a:t> 3 (1, </a:t>
            </a:r>
            <a:r>
              <a:rPr lang="de-CH" dirty="0" err="1" smtClean="0"/>
              <a:t>occasional</a:t>
            </a:r>
            <a:r>
              <a:rPr lang="de-CH" dirty="0" smtClean="0"/>
              <a:t> </a:t>
            </a:r>
            <a:r>
              <a:rPr lang="de-CH" dirty="0" err="1" smtClean="0"/>
              <a:t>ballooned</a:t>
            </a:r>
            <a:r>
              <a:rPr lang="de-CH" dirty="0" smtClean="0"/>
              <a:t> </a:t>
            </a:r>
            <a:r>
              <a:rPr lang="de-CH" dirty="0" err="1" smtClean="0"/>
              <a:t>hepatocytes</a:t>
            </a:r>
            <a:r>
              <a:rPr lang="de-CH" dirty="0" smtClean="0"/>
              <a:t> </a:t>
            </a:r>
            <a:r>
              <a:rPr lang="de-CH" dirty="0" err="1" smtClean="0"/>
              <a:t>and</a:t>
            </a:r>
            <a:r>
              <a:rPr lang="de-CH" dirty="0" smtClean="0"/>
              <a:t> </a:t>
            </a:r>
            <a:r>
              <a:rPr lang="de-CH" dirty="0" err="1" smtClean="0"/>
              <a:t>no</a:t>
            </a:r>
            <a:r>
              <a:rPr lang="de-CH" dirty="0" smtClean="0"/>
              <a:t> </a:t>
            </a:r>
            <a:r>
              <a:rPr lang="de-CH" dirty="0" err="1" smtClean="0"/>
              <a:t>or</a:t>
            </a:r>
            <a:r>
              <a:rPr lang="de-CH" dirty="0" smtClean="0"/>
              <a:t> </a:t>
            </a:r>
            <a:r>
              <a:rPr lang="de-CH" dirty="0" err="1" smtClean="0"/>
              <a:t>very</a:t>
            </a:r>
            <a:r>
              <a:rPr lang="de-CH" dirty="0" smtClean="0"/>
              <a:t> mild </a:t>
            </a:r>
            <a:r>
              <a:rPr lang="de-CH" dirty="0" err="1" smtClean="0"/>
              <a:t>inflammation</a:t>
            </a:r>
            <a:r>
              <a:rPr lang="de-CH" dirty="0" smtClean="0"/>
              <a:t>; 2, </a:t>
            </a:r>
            <a:r>
              <a:rPr lang="de-CH" dirty="0" err="1" smtClean="0"/>
              <a:t>ballooning</a:t>
            </a:r>
            <a:r>
              <a:rPr lang="de-CH" dirty="0" smtClean="0"/>
              <a:t> </a:t>
            </a:r>
            <a:r>
              <a:rPr lang="de-CH" dirty="0" err="1" smtClean="0"/>
              <a:t>of</a:t>
            </a:r>
            <a:r>
              <a:rPr lang="de-CH" dirty="0" smtClean="0"/>
              <a:t> </a:t>
            </a:r>
            <a:r>
              <a:rPr lang="de-CH" dirty="0" err="1" smtClean="0"/>
              <a:t>hepatocytes</a:t>
            </a:r>
            <a:r>
              <a:rPr lang="de-CH" dirty="0" smtClean="0"/>
              <a:t> </a:t>
            </a:r>
            <a:r>
              <a:rPr lang="de-CH" dirty="0" err="1" smtClean="0"/>
              <a:t>and</a:t>
            </a:r>
            <a:r>
              <a:rPr lang="de-CH" dirty="0" smtClean="0"/>
              <a:t> mild </a:t>
            </a:r>
            <a:r>
              <a:rPr lang="de-CH" dirty="0" err="1" smtClean="0"/>
              <a:t>to</a:t>
            </a:r>
            <a:r>
              <a:rPr lang="de-CH" dirty="0" smtClean="0"/>
              <a:t> moderate </a:t>
            </a:r>
            <a:r>
              <a:rPr lang="de-CH" dirty="0" err="1" smtClean="0"/>
              <a:t>portal</a:t>
            </a:r>
            <a:r>
              <a:rPr lang="de-CH" dirty="0" smtClean="0"/>
              <a:t> </a:t>
            </a:r>
            <a:r>
              <a:rPr lang="de-CH" dirty="0" err="1" smtClean="0"/>
              <a:t>inflammation</a:t>
            </a:r>
            <a:r>
              <a:rPr lang="de-CH" dirty="0" smtClean="0"/>
              <a:t>; 3, intra-</a:t>
            </a:r>
            <a:r>
              <a:rPr lang="de-CH" dirty="0" err="1" smtClean="0"/>
              <a:t>acinar</a:t>
            </a:r>
            <a:r>
              <a:rPr lang="de-CH" dirty="0" smtClean="0"/>
              <a:t> </a:t>
            </a:r>
            <a:r>
              <a:rPr lang="de-CH" dirty="0" err="1" smtClean="0"/>
              <a:t>inflammation</a:t>
            </a:r>
            <a:r>
              <a:rPr lang="de-CH" dirty="0" smtClean="0"/>
              <a:t> </a:t>
            </a:r>
            <a:r>
              <a:rPr lang="de-CH" dirty="0" err="1" smtClean="0"/>
              <a:t>and</a:t>
            </a:r>
            <a:r>
              <a:rPr lang="de-CH" dirty="0" smtClean="0"/>
              <a:t> </a:t>
            </a:r>
            <a:r>
              <a:rPr lang="de-CH" dirty="0" err="1" smtClean="0"/>
              <a:t>portal</a:t>
            </a:r>
            <a:r>
              <a:rPr lang="de-CH" dirty="0" smtClean="0"/>
              <a:t> </a:t>
            </a:r>
            <a:r>
              <a:rPr lang="de-CH" dirty="0" err="1" smtClean="0"/>
              <a:t>inflammation</a:t>
            </a:r>
            <a:r>
              <a:rPr lang="de-CH" dirty="0" smtClean="0"/>
              <a:t>). </a:t>
            </a:r>
            <a:endParaRPr lang="de-CH" dirty="0"/>
          </a:p>
        </p:txBody>
      </p:sp>
      <p:sp>
        <p:nvSpPr>
          <p:cNvPr id="4" name="Foliennummernplatzhalter 3"/>
          <p:cNvSpPr>
            <a:spLocks noGrp="1"/>
          </p:cNvSpPr>
          <p:nvPr>
            <p:ph type="sldNum" sz="quarter" idx="10"/>
          </p:nvPr>
        </p:nvSpPr>
        <p:spPr/>
        <p:txBody>
          <a:bodyPr/>
          <a:lstStyle/>
          <a:p>
            <a:fld id="{77A6CEBC-A759-4B33-A4F0-27AED1C28E17}" type="slidenum">
              <a:rPr lang="de-CH" smtClean="0"/>
              <a:t>3</a:t>
            </a:fld>
            <a:endParaRPr lang="de-CH"/>
          </a:p>
        </p:txBody>
      </p:sp>
    </p:spTree>
    <p:extLst>
      <p:ext uri="{BB962C8B-B14F-4D97-AF65-F5344CB8AC3E}">
        <p14:creationId xmlns:p14="http://schemas.microsoft.com/office/powerpoint/2010/main" val="1736086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Multivariate </a:t>
            </a:r>
            <a:r>
              <a:rPr lang="en-US" sz="1200" b="0" i="0" u="none" strike="noStrike" kern="1200" baseline="0" dirty="0" smtClean="0">
                <a:solidFill>
                  <a:schemeClr val="tx1"/>
                </a:solidFill>
                <a:latin typeface="+mn-lt"/>
                <a:ea typeface="+mn-ea"/>
                <a:cs typeface="+mn-cs"/>
              </a:rPr>
              <a:t>model 1 was adjusted for age, gender, body mass index, smoking,</a:t>
            </a:r>
          </a:p>
          <a:p>
            <a:r>
              <a:rPr lang="de-CH" sz="1200" b="0" i="0" u="none" strike="noStrike" kern="1200" baseline="0" dirty="0" err="1" smtClean="0">
                <a:solidFill>
                  <a:schemeClr val="tx1"/>
                </a:solidFill>
                <a:latin typeface="+mn-lt"/>
                <a:ea typeface="+mn-ea"/>
                <a:cs typeface="+mn-cs"/>
              </a:rPr>
              <a:t>hypertension</a:t>
            </a:r>
            <a:r>
              <a:rPr lang="de-CH" sz="1200" b="0" i="0" u="none" strike="noStrike" kern="1200" baseline="0" dirty="0" smtClean="0">
                <a:solidFill>
                  <a:schemeClr val="tx1"/>
                </a:solidFill>
                <a:latin typeface="+mn-lt"/>
                <a:ea typeface="+mn-ea"/>
                <a:cs typeface="+mn-cs"/>
              </a:rPr>
              <a:t>, </a:t>
            </a:r>
            <a:r>
              <a:rPr lang="de-CH" sz="1200" b="0" i="0" u="none" strike="noStrike" kern="1200" baseline="0" dirty="0" err="1" smtClean="0">
                <a:solidFill>
                  <a:schemeClr val="tx1"/>
                </a:solidFill>
                <a:latin typeface="+mn-lt"/>
                <a:ea typeface="+mn-ea"/>
                <a:cs typeface="+mn-cs"/>
              </a:rPr>
              <a:t>and</a:t>
            </a:r>
            <a:r>
              <a:rPr lang="de-CH" sz="1200" b="0" i="0" u="none" strike="noStrike" kern="1200" baseline="0" dirty="0" smtClean="0">
                <a:solidFill>
                  <a:schemeClr val="tx1"/>
                </a:solidFill>
                <a:latin typeface="+mn-lt"/>
                <a:ea typeface="+mn-ea"/>
                <a:cs typeface="+mn-cs"/>
              </a:rPr>
              <a:t> </a:t>
            </a:r>
            <a:r>
              <a:rPr lang="de-CH" sz="1200" b="0" i="0" u="none" strike="noStrike" kern="1200" baseline="0" dirty="0" err="1" smtClean="0">
                <a:solidFill>
                  <a:schemeClr val="tx1"/>
                </a:solidFill>
                <a:latin typeface="+mn-lt"/>
                <a:ea typeface="+mn-ea"/>
                <a:cs typeface="+mn-cs"/>
              </a:rPr>
              <a:t>diabetes</a:t>
            </a:r>
            <a:r>
              <a:rPr lang="de-CH"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Multivariate model 2 was adjusted for the total cholesterol, triglyceride, </a:t>
            </a:r>
            <a:r>
              <a:rPr lang="en-US" sz="1200" b="0" i="0" u="none" strike="noStrike" kern="1200" baseline="0" dirty="0" err="1" smtClean="0">
                <a:solidFill>
                  <a:schemeClr val="tx1"/>
                </a:solidFill>
                <a:latin typeface="+mn-lt"/>
                <a:ea typeface="+mn-ea"/>
                <a:cs typeface="+mn-cs"/>
              </a:rPr>
              <a:t>HDLcholesterol</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and ALT levels in addition to the factors included in model 1.</a:t>
            </a:r>
          </a:p>
          <a:p>
            <a:r>
              <a:rPr lang="en-US" sz="1200" b="0" i="0" u="none" strike="noStrike" kern="1200" baseline="0" dirty="0" smtClean="0">
                <a:solidFill>
                  <a:schemeClr val="tx1"/>
                </a:solidFill>
                <a:latin typeface="+mn-lt"/>
                <a:ea typeface="+mn-ea"/>
                <a:cs typeface="+mn-cs"/>
              </a:rPr>
              <a:t>Multivariate model 3 was adjusted for </a:t>
            </a:r>
            <a:r>
              <a:rPr lang="en-US" sz="1200" b="0" i="0" u="none" strike="noStrike" kern="1200" baseline="0" dirty="0" err="1" smtClean="0">
                <a:solidFill>
                  <a:schemeClr val="tx1"/>
                </a:solidFill>
                <a:latin typeface="+mn-lt"/>
                <a:ea typeface="+mn-ea"/>
                <a:cs typeface="+mn-cs"/>
              </a:rPr>
              <a:t>hsCRP</a:t>
            </a:r>
            <a:r>
              <a:rPr lang="en-US" sz="1200" b="0" i="0" u="none" strike="noStrike" kern="1200" baseline="0" dirty="0" smtClean="0">
                <a:solidFill>
                  <a:schemeClr val="tx1"/>
                </a:solidFill>
                <a:latin typeface="+mn-lt"/>
                <a:ea typeface="+mn-ea"/>
                <a:cs typeface="+mn-cs"/>
              </a:rPr>
              <a:t> in addition to the factors included in</a:t>
            </a:r>
          </a:p>
          <a:p>
            <a:r>
              <a:rPr lang="de-CH" sz="1200" b="0" i="0" u="none" strike="noStrike" kern="1200" baseline="0" dirty="0" err="1" smtClean="0">
                <a:solidFill>
                  <a:schemeClr val="tx1"/>
                </a:solidFill>
                <a:latin typeface="+mn-lt"/>
                <a:ea typeface="+mn-ea"/>
                <a:cs typeface="+mn-cs"/>
              </a:rPr>
              <a:t>model</a:t>
            </a:r>
            <a:r>
              <a:rPr lang="de-CH" sz="1200" b="0" i="0" u="none" strike="noStrike" kern="1200" baseline="0" dirty="0" smtClean="0">
                <a:solidFill>
                  <a:schemeClr val="tx1"/>
                </a:solidFill>
                <a:latin typeface="+mn-lt"/>
                <a:ea typeface="+mn-ea"/>
                <a:cs typeface="+mn-cs"/>
              </a:rPr>
              <a:t> 2.</a:t>
            </a:r>
            <a:endParaRPr lang="en-US" altLang="de-DE" sz="3600" dirty="0" smtClean="0">
              <a:latin typeface="Arial" charset="0"/>
              <a:ea typeface="IPAMincho" charset="0"/>
              <a:cs typeface="IPAMincho" charset="0"/>
            </a:endParaRPr>
          </a:p>
          <a:p>
            <a:pPr marL="215900" indent="-214313" eaLnBrk="1">
              <a:lnSpc>
                <a:spcPct val="93000"/>
              </a:lnSpc>
              <a:spcBef>
                <a:spcPct val="0"/>
              </a:spcBef>
              <a:tabLst>
                <a:tab pos="723900" algn="l"/>
                <a:tab pos="1447800" algn="l"/>
                <a:tab pos="2171700" algn="l"/>
                <a:tab pos="2895600" algn="l"/>
                <a:tab pos="3619500" algn="l"/>
                <a:tab pos="4343400" algn="l"/>
                <a:tab pos="5067300" algn="l"/>
                <a:tab pos="5791200" algn="l"/>
              </a:tabLst>
            </a:pPr>
            <a:endParaRPr lang="en-US" altLang="de-DE" sz="1200" dirty="0" smtClean="0">
              <a:latin typeface="Arial" charset="0"/>
              <a:ea typeface="IPAMincho" charset="0"/>
              <a:cs typeface="IPAMincho" charset="0"/>
            </a:endParaRPr>
          </a:p>
          <a:p>
            <a:endParaRPr lang="en-US" altLang="de-DE"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de-DE" sz="1200" b="1" dirty="0" smtClean="0">
                <a:latin typeface="Arial" charset="0"/>
                <a:ea typeface="IPAMincho" charset="0"/>
                <a:cs typeface="IPAMincho" charset="0"/>
              </a:rPr>
              <a:t>Appendicular skeletal muscle mass relative to body weight (ASM%) and the prevalence of sarcopenia according to the histological classification of NAFLD.</a:t>
            </a:r>
            <a:r>
              <a:rPr lang="en-US" altLang="de-DE" sz="1200" dirty="0" smtClean="0">
                <a:latin typeface="Arial" charset="0"/>
                <a:ea typeface="IPAMincho" charset="0"/>
                <a:cs typeface="IPAMincho" charset="0"/>
              </a:rPr>
              <a:t> Mean ASM% significantly decreased as the histological severity of NAFLD increased (A). Subjects with NASH showed a significantly lower ASM% than subjects without NAFLD or with NAFL (</a:t>
            </a:r>
            <a:r>
              <a:rPr lang="en-US" altLang="de-DE" sz="1200" i="1" dirty="0" smtClean="0">
                <a:latin typeface="Arial" charset="0"/>
                <a:ea typeface="IPAMincho" charset="0"/>
                <a:cs typeface="IPAMincho" charset="0"/>
              </a:rPr>
              <a:t>p</a:t>
            </a:r>
            <a:r>
              <a:rPr lang="en-US" altLang="de-DE" sz="1200" dirty="0" smtClean="0">
                <a:latin typeface="Arial" charset="0"/>
                <a:ea typeface="IPAMincho" charset="0"/>
                <a:cs typeface="IPAMincho" charset="0"/>
              </a:rPr>
              <a:t>=0.001 and </a:t>
            </a:r>
            <a:r>
              <a:rPr lang="en-US" altLang="de-DE" sz="1200" i="1" dirty="0" smtClean="0">
                <a:latin typeface="Arial" charset="0"/>
                <a:ea typeface="IPAMincho" charset="0"/>
                <a:cs typeface="IPAMincho" charset="0"/>
              </a:rPr>
              <a:t>p</a:t>
            </a:r>
            <a:r>
              <a:rPr lang="en-US" altLang="de-DE" sz="1200" dirty="0" smtClean="0">
                <a:latin typeface="Arial" charset="0"/>
                <a:ea typeface="IPAMincho" charset="0"/>
                <a:cs typeface="IPAMincho" charset="0"/>
              </a:rPr>
              <a:t>=0.004, respectively from post hoc analysis for the ANOVA; </a:t>
            </a:r>
            <a:r>
              <a:rPr lang="en-US" altLang="de-DE" sz="1200" i="1" dirty="0" smtClean="0">
                <a:latin typeface="Arial" charset="0"/>
                <a:ea typeface="IPAMincho" charset="0"/>
                <a:cs typeface="IPAMincho" charset="0"/>
              </a:rPr>
              <a:t>p</a:t>
            </a:r>
            <a:r>
              <a:rPr lang="en-US" altLang="de-DE" sz="1200" dirty="0" smtClean="0">
                <a:latin typeface="Arial" charset="0"/>
                <a:ea typeface="IPAMincho" charset="0"/>
                <a:cs typeface="IPAMincho" charset="0"/>
              </a:rPr>
              <a:t>&lt;0.001 from the ANOVA). The prevalence of sarcopenia, defined according to a cut-off value obtained from Korean population data (B; </a:t>
            </a:r>
            <a:r>
              <a:rPr lang="en-US" altLang="de-DE" sz="1200" dirty="0" err="1" smtClean="0">
                <a:latin typeface="Arial" charset="0"/>
                <a:ea typeface="IPAMincho" charset="0"/>
                <a:cs typeface="IPAMincho" charset="0"/>
              </a:rPr>
              <a:t>sarcopenia_Wt</a:t>
            </a:r>
            <a:r>
              <a:rPr lang="en-US" altLang="de-DE" sz="1200" dirty="0" smtClean="0">
                <a:latin typeface="Arial" charset="0"/>
                <a:ea typeface="IPAMincho" charset="0"/>
                <a:cs typeface="IPAMincho" charset="0"/>
              </a:rPr>
              <a:t>) or from multi-ethnic population data (C; </a:t>
            </a:r>
            <a:r>
              <a:rPr lang="en-US" altLang="de-DE" sz="1200" dirty="0" err="1" smtClean="0">
                <a:latin typeface="Arial" charset="0"/>
                <a:ea typeface="IPAMincho" charset="0"/>
                <a:cs typeface="IPAMincho" charset="0"/>
              </a:rPr>
              <a:t>sarcopenia_BMI</a:t>
            </a:r>
            <a:r>
              <a:rPr lang="en-US" altLang="de-DE" sz="1200" dirty="0" smtClean="0">
                <a:latin typeface="Arial" charset="0"/>
                <a:ea typeface="IPAMincho" charset="0"/>
                <a:cs typeface="IPAMincho" charset="0"/>
              </a:rPr>
              <a:t>), increased as the histological severity of NAFLD increased. The bars represent standard deviations. ASM%, appendicular skeletal muscle mass/body weight; NAFLD, non-alcoholic fatty liver disease; NAFL, non-alcoholic fatty liver; NASH, non-alcoholic steatohepatitis.</a:t>
            </a:r>
          </a:p>
          <a:p>
            <a:endParaRPr lang="en-US" altLang="de-DE" sz="1200" dirty="0">
              <a:latin typeface="Arial" charset="0"/>
              <a:ea typeface="IPAMincho" charset="0"/>
              <a:cs typeface="IPAMincho" charset="0"/>
            </a:endParaRPr>
          </a:p>
        </p:txBody>
      </p:sp>
      <p:sp>
        <p:nvSpPr>
          <p:cNvPr id="4" name="Foliennummernplatzhalter 3"/>
          <p:cNvSpPr>
            <a:spLocks noGrp="1"/>
          </p:cNvSpPr>
          <p:nvPr>
            <p:ph type="sldNum" sz="quarter" idx="10"/>
          </p:nvPr>
        </p:nvSpPr>
        <p:spPr/>
        <p:txBody>
          <a:bodyPr/>
          <a:lstStyle/>
          <a:p>
            <a:fld id="{77A6CEBC-A759-4B33-A4F0-27AED1C28E17}" type="slidenum">
              <a:rPr lang="de-CH" smtClean="0"/>
              <a:t>4</a:t>
            </a:fld>
            <a:endParaRPr lang="de-CH"/>
          </a:p>
        </p:txBody>
      </p:sp>
    </p:spTree>
    <p:extLst>
      <p:ext uri="{BB962C8B-B14F-4D97-AF65-F5344CB8AC3E}">
        <p14:creationId xmlns:p14="http://schemas.microsoft.com/office/powerpoint/2010/main" val="737411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Multivariate model 1 was adjusted for age, gender, body mass index, smoking,</a:t>
            </a:r>
          </a:p>
          <a:p>
            <a:r>
              <a:rPr lang="de-CH" sz="1200" b="0" i="0" u="none" strike="noStrike" kern="1200" baseline="0" dirty="0" err="1" smtClean="0">
                <a:solidFill>
                  <a:schemeClr val="tx1"/>
                </a:solidFill>
                <a:latin typeface="+mn-lt"/>
                <a:ea typeface="+mn-ea"/>
                <a:cs typeface="+mn-cs"/>
              </a:rPr>
              <a:t>hypertension</a:t>
            </a:r>
            <a:r>
              <a:rPr lang="de-CH" sz="1200" b="0" i="0" u="none" strike="noStrike" kern="1200" baseline="0" dirty="0" smtClean="0">
                <a:solidFill>
                  <a:schemeClr val="tx1"/>
                </a:solidFill>
                <a:latin typeface="+mn-lt"/>
                <a:ea typeface="+mn-ea"/>
                <a:cs typeface="+mn-cs"/>
              </a:rPr>
              <a:t>, </a:t>
            </a:r>
            <a:r>
              <a:rPr lang="de-CH" sz="1200" b="0" i="0" u="none" strike="noStrike" kern="1200" baseline="0" dirty="0" err="1" smtClean="0">
                <a:solidFill>
                  <a:schemeClr val="tx1"/>
                </a:solidFill>
                <a:latin typeface="+mn-lt"/>
                <a:ea typeface="+mn-ea"/>
                <a:cs typeface="+mn-cs"/>
              </a:rPr>
              <a:t>and</a:t>
            </a:r>
            <a:r>
              <a:rPr lang="de-CH" sz="1200" b="0" i="0" u="none" strike="noStrike" kern="1200" baseline="0" dirty="0" smtClean="0">
                <a:solidFill>
                  <a:schemeClr val="tx1"/>
                </a:solidFill>
                <a:latin typeface="+mn-lt"/>
                <a:ea typeface="+mn-ea"/>
                <a:cs typeface="+mn-cs"/>
              </a:rPr>
              <a:t> </a:t>
            </a:r>
            <a:r>
              <a:rPr lang="de-CH" sz="1200" b="0" i="0" u="none" strike="noStrike" kern="1200" baseline="0" dirty="0" err="1" smtClean="0">
                <a:solidFill>
                  <a:schemeClr val="tx1"/>
                </a:solidFill>
                <a:latin typeface="+mn-lt"/>
                <a:ea typeface="+mn-ea"/>
                <a:cs typeface="+mn-cs"/>
              </a:rPr>
              <a:t>diabetes</a:t>
            </a:r>
            <a:r>
              <a:rPr lang="de-CH"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Multivariate model 2 was adjusted for the total cholesterol, triglyceride, </a:t>
            </a:r>
            <a:r>
              <a:rPr lang="en-US" sz="1200" b="0" i="0" u="none" strike="noStrike" kern="1200" baseline="0" dirty="0" err="1" smtClean="0">
                <a:solidFill>
                  <a:schemeClr val="tx1"/>
                </a:solidFill>
                <a:latin typeface="+mn-lt"/>
                <a:ea typeface="+mn-ea"/>
                <a:cs typeface="+mn-cs"/>
              </a:rPr>
              <a:t>HDLcholesterol</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and ALT levels in addition to the factors included in model 1.</a:t>
            </a:r>
          </a:p>
          <a:p>
            <a:r>
              <a:rPr lang="en-US" sz="1200" b="0" i="0" u="none" strike="noStrike" kern="1200" baseline="0" dirty="0" smtClean="0">
                <a:solidFill>
                  <a:schemeClr val="tx1"/>
                </a:solidFill>
                <a:latin typeface="+mn-lt"/>
                <a:ea typeface="+mn-ea"/>
                <a:cs typeface="+mn-cs"/>
              </a:rPr>
              <a:t>Multivariate model 3 was adjusted for </a:t>
            </a:r>
            <a:r>
              <a:rPr lang="en-US" sz="1200" b="0" i="0" u="none" strike="noStrike" kern="1200" baseline="0" dirty="0" err="1" smtClean="0">
                <a:solidFill>
                  <a:schemeClr val="tx1"/>
                </a:solidFill>
                <a:latin typeface="+mn-lt"/>
                <a:ea typeface="+mn-ea"/>
                <a:cs typeface="+mn-cs"/>
              </a:rPr>
              <a:t>hsCRP</a:t>
            </a:r>
            <a:r>
              <a:rPr lang="en-US" sz="1200" b="0" i="0" u="none" strike="noStrike" kern="1200" baseline="0" dirty="0" smtClean="0">
                <a:solidFill>
                  <a:schemeClr val="tx1"/>
                </a:solidFill>
                <a:latin typeface="+mn-lt"/>
                <a:ea typeface="+mn-ea"/>
                <a:cs typeface="+mn-cs"/>
              </a:rPr>
              <a:t> in addition to the factors included in</a:t>
            </a:r>
          </a:p>
          <a:p>
            <a:r>
              <a:rPr lang="de-CH" sz="1200" b="0" i="0" u="none" strike="noStrike" kern="1200" baseline="0" dirty="0" err="1" smtClean="0">
                <a:solidFill>
                  <a:schemeClr val="tx1"/>
                </a:solidFill>
                <a:latin typeface="+mn-lt"/>
                <a:ea typeface="+mn-ea"/>
                <a:cs typeface="+mn-cs"/>
              </a:rPr>
              <a:t>model</a:t>
            </a:r>
            <a:r>
              <a:rPr lang="de-CH" sz="1200" b="0" i="0" u="none" strike="noStrike" kern="1200" baseline="0" dirty="0" smtClean="0">
                <a:solidFill>
                  <a:schemeClr val="tx1"/>
                </a:solidFill>
                <a:latin typeface="+mn-lt"/>
                <a:ea typeface="+mn-ea"/>
                <a:cs typeface="+mn-cs"/>
              </a:rPr>
              <a:t> 2.</a:t>
            </a:r>
            <a:endParaRPr lang="en-US" altLang="de-DE" sz="3600" dirty="0" smtClean="0">
              <a:latin typeface="Arial" charset="0"/>
              <a:ea typeface="IPAMincho" charset="0"/>
              <a:cs typeface="IPAMincho" charset="0"/>
            </a:endParaRPr>
          </a:p>
          <a:p>
            <a:pPr marL="215900" indent="-214313" eaLnBrk="1">
              <a:lnSpc>
                <a:spcPct val="93000"/>
              </a:lnSpc>
              <a:spcBef>
                <a:spcPct val="0"/>
              </a:spcBef>
              <a:tabLst>
                <a:tab pos="723900" algn="l"/>
                <a:tab pos="1447800" algn="l"/>
                <a:tab pos="2171700" algn="l"/>
                <a:tab pos="2895600" algn="l"/>
                <a:tab pos="3619500" algn="l"/>
                <a:tab pos="4343400" algn="l"/>
                <a:tab pos="5067300" algn="l"/>
                <a:tab pos="5791200" algn="l"/>
              </a:tabLst>
            </a:pPr>
            <a:endParaRPr lang="en-US" altLang="de-DE" sz="1200" dirty="0" smtClean="0">
              <a:latin typeface="Arial" charset="0"/>
              <a:ea typeface="IPAMincho" charset="0"/>
              <a:cs typeface="IPAMincho" charset="0"/>
            </a:endParaRPr>
          </a:p>
          <a:p>
            <a:r>
              <a:rPr lang="de-CH" sz="1200" b="0" i="0" u="none" strike="noStrike" kern="1200" baseline="0" dirty="0" smtClean="0">
                <a:solidFill>
                  <a:schemeClr val="tx1"/>
                </a:solidFill>
                <a:latin typeface="+mn-lt"/>
                <a:ea typeface="+mn-ea"/>
                <a:cs typeface="+mn-cs"/>
              </a:rPr>
              <a:t>This </a:t>
            </a:r>
            <a:r>
              <a:rPr lang="de-CH" sz="1200" b="0" i="0" u="none" strike="noStrike" kern="1200" baseline="0" dirty="0" err="1" smtClean="0">
                <a:solidFill>
                  <a:schemeClr val="tx1"/>
                </a:solidFill>
                <a:latin typeface="+mn-lt"/>
                <a:ea typeface="+mn-ea"/>
                <a:cs typeface="+mn-cs"/>
              </a:rPr>
              <a:t>association</a:t>
            </a:r>
            <a:r>
              <a:rPr lang="de-CH"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persisted after adjustment for age, gender, BMI, hypertension, diabetes, and smoking status (Model 1). The addition of the total cholesterol, triglyceride, HDL-cholesterol, and ALT levels did not significantly reduce the OR for this association. </a:t>
            </a:r>
            <a:r>
              <a:rPr lang="de-CH" sz="1200" b="0" i="0" u="none" strike="noStrike" kern="1200" baseline="0" dirty="0" err="1" smtClean="0">
                <a:solidFill>
                  <a:schemeClr val="tx1"/>
                </a:solidFill>
                <a:latin typeface="+mn-lt"/>
                <a:ea typeface="+mn-ea"/>
                <a:cs typeface="+mn-cs"/>
              </a:rPr>
              <a:t>Because</a:t>
            </a:r>
            <a:r>
              <a:rPr lang="de-CH" sz="1200" b="0" i="0" u="none" strike="noStrike" kern="1200" baseline="0" dirty="0" smtClean="0">
                <a:solidFill>
                  <a:schemeClr val="tx1"/>
                </a:solidFill>
                <a:latin typeface="+mn-lt"/>
                <a:ea typeface="+mn-ea"/>
                <a:cs typeface="+mn-cs"/>
              </a:rPr>
              <a:t> </a:t>
            </a:r>
            <a:r>
              <a:rPr lang="de-CH" sz="1200" b="0" i="0" u="none" strike="noStrike" kern="1200" baseline="0" dirty="0" err="1" smtClean="0">
                <a:solidFill>
                  <a:schemeClr val="tx1"/>
                </a:solidFill>
                <a:latin typeface="+mn-lt"/>
                <a:ea typeface="+mn-ea"/>
                <a:cs typeface="+mn-cs"/>
              </a:rPr>
              <a:t>inflammation</a:t>
            </a:r>
            <a:r>
              <a:rPr lang="de-CH" sz="1200" b="0" i="0" u="none" strike="noStrike" kern="1200" baseline="0" dirty="0" smtClean="0">
                <a:solidFill>
                  <a:schemeClr val="tx1"/>
                </a:solidFill>
                <a:latin typeface="+mn-lt"/>
                <a:ea typeface="+mn-ea"/>
                <a:cs typeface="+mn-cs"/>
              </a:rPr>
              <a:t> was </a:t>
            </a:r>
            <a:r>
              <a:rPr lang="de-CH" sz="1200" b="0" i="0" u="none" strike="noStrike" kern="1200" baseline="0" dirty="0" err="1" smtClean="0">
                <a:solidFill>
                  <a:schemeClr val="tx1"/>
                </a:solidFill>
                <a:latin typeface="+mn-lt"/>
                <a:ea typeface="+mn-ea"/>
                <a:cs typeface="+mn-cs"/>
              </a:rPr>
              <a:t>closely</a:t>
            </a:r>
            <a:r>
              <a:rPr lang="de-CH"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associated with the </a:t>
            </a:r>
            <a:r>
              <a:rPr lang="en-US" sz="1200" b="0" i="0" u="none" strike="noStrike" kern="1200" baseline="0" dirty="0" err="1" smtClean="0">
                <a:solidFill>
                  <a:schemeClr val="tx1"/>
                </a:solidFill>
                <a:latin typeface="+mn-lt"/>
                <a:ea typeface="+mn-ea"/>
                <a:cs typeface="+mn-cs"/>
              </a:rPr>
              <a:t>sarcopenic</a:t>
            </a:r>
            <a:r>
              <a:rPr lang="en-US" sz="1200" b="0" i="0" u="none" strike="noStrike" kern="1200" baseline="0" dirty="0" smtClean="0">
                <a:solidFill>
                  <a:schemeClr val="tx1"/>
                </a:solidFill>
                <a:latin typeface="+mn-lt"/>
                <a:ea typeface="+mn-ea"/>
                <a:cs typeface="+mn-cs"/>
              </a:rPr>
              <a:t> index, a multivariate analysis adjusted for the </a:t>
            </a:r>
            <a:r>
              <a:rPr lang="en-US" sz="1200" b="0" i="0" u="none" strike="noStrike" kern="1200" baseline="0" dirty="0" err="1" smtClean="0">
                <a:solidFill>
                  <a:schemeClr val="tx1"/>
                </a:solidFill>
                <a:latin typeface="+mn-lt"/>
                <a:ea typeface="+mn-ea"/>
                <a:cs typeface="+mn-cs"/>
              </a:rPr>
              <a:t>hsCRP</a:t>
            </a:r>
            <a:r>
              <a:rPr lang="en-US" sz="1200" b="0" i="0" u="none" strike="noStrike" kern="1200" baseline="0" dirty="0" smtClean="0">
                <a:solidFill>
                  <a:schemeClr val="tx1"/>
                </a:solidFill>
                <a:latin typeface="+mn-lt"/>
                <a:ea typeface="+mn-ea"/>
                <a:cs typeface="+mn-cs"/>
              </a:rPr>
              <a:t> level showed that the significant association was slightly attenuated but remained.</a:t>
            </a:r>
          </a:p>
          <a:p>
            <a:endParaRPr lang="en-US" altLang="de-DE"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de-DE" sz="1200" b="1" dirty="0" smtClean="0">
                <a:latin typeface="Arial" charset="0"/>
                <a:ea typeface="IPAMincho" charset="0"/>
                <a:cs typeface="IPAMincho" charset="0"/>
              </a:rPr>
              <a:t>Appendicular skeletal muscle mass relative to body weight (ASM%) and the prevalence of sarcopenia according to the histological classification of NAFLD.</a:t>
            </a:r>
            <a:r>
              <a:rPr lang="en-US" altLang="de-DE" sz="1200" dirty="0" smtClean="0">
                <a:latin typeface="Arial" charset="0"/>
                <a:ea typeface="IPAMincho" charset="0"/>
                <a:cs typeface="IPAMincho" charset="0"/>
              </a:rPr>
              <a:t> Mean ASM% significantly decreased as the histological severity of NAFLD increased (A). Subjects with NASH showed a significantly lower ASM% than subjects without NAFLD or with NAFL (</a:t>
            </a:r>
            <a:r>
              <a:rPr lang="en-US" altLang="de-DE" sz="1200" i="1" dirty="0" smtClean="0">
                <a:latin typeface="Arial" charset="0"/>
                <a:ea typeface="IPAMincho" charset="0"/>
                <a:cs typeface="IPAMincho" charset="0"/>
              </a:rPr>
              <a:t>p</a:t>
            </a:r>
            <a:r>
              <a:rPr lang="en-US" altLang="de-DE" sz="1200" dirty="0" smtClean="0">
                <a:latin typeface="Arial" charset="0"/>
                <a:ea typeface="IPAMincho" charset="0"/>
                <a:cs typeface="IPAMincho" charset="0"/>
              </a:rPr>
              <a:t>=0.001 and </a:t>
            </a:r>
            <a:r>
              <a:rPr lang="en-US" altLang="de-DE" sz="1200" i="1" dirty="0" smtClean="0">
                <a:latin typeface="Arial" charset="0"/>
                <a:ea typeface="IPAMincho" charset="0"/>
                <a:cs typeface="IPAMincho" charset="0"/>
              </a:rPr>
              <a:t>p</a:t>
            </a:r>
            <a:r>
              <a:rPr lang="en-US" altLang="de-DE" sz="1200" dirty="0" smtClean="0">
                <a:latin typeface="Arial" charset="0"/>
                <a:ea typeface="IPAMincho" charset="0"/>
                <a:cs typeface="IPAMincho" charset="0"/>
              </a:rPr>
              <a:t>=0.004, respectively from post hoc analysis for the ANOVA; </a:t>
            </a:r>
            <a:r>
              <a:rPr lang="en-US" altLang="de-DE" sz="1200" i="1" dirty="0" smtClean="0">
                <a:latin typeface="Arial" charset="0"/>
                <a:ea typeface="IPAMincho" charset="0"/>
                <a:cs typeface="IPAMincho" charset="0"/>
              </a:rPr>
              <a:t>p</a:t>
            </a:r>
            <a:r>
              <a:rPr lang="en-US" altLang="de-DE" sz="1200" dirty="0" smtClean="0">
                <a:latin typeface="Arial" charset="0"/>
                <a:ea typeface="IPAMincho" charset="0"/>
                <a:cs typeface="IPAMincho" charset="0"/>
              </a:rPr>
              <a:t>&lt;0.001 from the ANOVA). The prevalence of sarcopenia, defined according to a cut-off value obtained from Korean population data (B; </a:t>
            </a:r>
            <a:r>
              <a:rPr lang="en-US" altLang="de-DE" sz="1200" dirty="0" err="1" smtClean="0">
                <a:latin typeface="Arial" charset="0"/>
                <a:ea typeface="IPAMincho" charset="0"/>
                <a:cs typeface="IPAMincho" charset="0"/>
              </a:rPr>
              <a:t>sarcopenia_Wt</a:t>
            </a:r>
            <a:r>
              <a:rPr lang="en-US" altLang="de-DE" sz="1200" dirty="0" smtClean="0">
                <a:latin typeface="Arial" charset="0"/>
                <a:ea typeface="IPAMincho" charset="0"/>
                <a:cs typeface="IPAMincho" charset="0"/>
              </a:rPr>
              <a:t>) or from multi-ethnic population data (C; </a:t>
            </a:r>
            <a:r>
              <a:rPr lang="en-US" altLang="de-DE" sz="1200" dirty="0" err="1" smtClean="0">
                <a:latin typeface="Arial" charset="0"/>
                <a:ea typeface="IPAMincho" charset="0"/>
                <a:cs typeface="IPAMincho" charset="0"/>
              </a:rPr>
              <a:t>sarcopenia_BMI</a:t>
            </a:r>
            <a:r>
              <a:rPr lang="en-US" altLang="de-DE" sz="1200" dirty="0" smtClean="0">
                <a:latin typeface="Arial" charset="0"/>
                <a:ea typeface="IPAMincho" charset="0"/>
                <a:cs typeface="IPAMincho" charset="0"/>
              </a:rPr>
              <a:t>), increased as the histological severity of NAFLD increased. The bars represent standard deviations. ASM%, appendicular skeletal muscle mass/body weight; NAFLD, non-alcoholic fatty liver disease; NAFL, non-alcoholic fatty liver; NASH, non-alcoholic steatohepatitis.</a:t>
            </a:r>
          </a:p>
          <a:p>
            <a:endParaRPr lang="en-US" altLang="de-DE" sz="1200" dirty="0">
              <a:latin typeface="Arial" charset="0"/>
              <a:ea typeface="IPAMincho" charset="0"/>
              <a:cs typeface="IPAMincho" charset="0"/>
            </a:endParaRPr>
          </a:p>
        </p:txBody>
      </p:sp>
      <p:sp>
        <p:nvSpPr>
          <p:cNvPr id="4" name="Foliennummernplatzhalter 3"/>
          <p:cNvSpPr>
            <a:spLocks noGrp="1"/>
          </p:cNvSpPr>
          <p:nvPr>
            <p:ph type="sldNum" sz="quarter" idx="10"/>
          </p:nvPr>
        </p:nvSpPr>
        <p:spPr/>
        <p:txBody>
          <a:bodyPr/>
          <a:lstStyle/>
          <a:p>
            <a:fld id="{77A6CEBC-A759-4B33-A4F0-27AED1C28E17}" type="slidenum">
              <a:rPr lang="de-CH" smtClean="0"/>
              <a:t>5</a:t>
            </a:fld>
            <a:endParaRPr lang="de-CH"/>
          </a:p>
        </p:txBody>
      </p:sp>
    </p:spTree>
    <p:extLst>
      <p:ext uri="{BB962C8B-B14F-4D97-AF65-F5344CB8AC3E}">
        <p14:creationId xmlns:p14="http://schemas.microsoft.com/office/powerpoint/2010/main" val="789711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z="1200" b="0" i="0" u="none" strike="noStrike" kern="1200" baseline="0" dirty="0" smtClean="0">
                <a:solidFill>
                  <a:schemeClr val="tx1"/>
                </a:solidFill>
                <a:latin typeface="+mn-lt"/>
                <a:ea typeface="+mn-ea"/>
                <a:cs typeface="+mn-cs"/>
              </a:rPr>
              <a:t>1. </a:t>
            </a:r>
            <a:r>
              <a:rPr lang="de-CH" sz="1200" b="0" i="0" u="none" strike="noStrike" kern="1200" baseline="0" dirty="0" err="1" smtClean="0">
                <a:solidFill>
                  <a:schemeClr val="tx1"/>
                </a:solidFill>
                <a:latin typeface="+mn-lt"/>
                <a:ea typeface="+mn-ea"/>
                <a:cs typeface="+mn-cs"/>
              </a:rPr>
              <a:t>Skeletal</a:t>
            </a:r>
            <a:r>
              <a:rPr lang="de-CH"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muscle mass was associated with not only the histological grades of steatosis and hepatocellular ballooning but also the stage of</a:t>
            </a:r>
          </a:p>
          <a:p>
            <a:r>
              <a:rPr lang="de-CH" sz="1200" b="0" i="0" u="none" strike="noStrike" kern="1200" baseline="0" dirty="0" err="1" smtClean="0">
                <a:solidFill>
                  <a:schemeClr val="tx1"/>
                </a:solidFill>
                <a:latin typeface="+mn-lt"/>
                <a:ea typeface="+mn-ea"/>
                <a:cs typeface="+mn-cs"/>
              </a:rPr>
              <a:t>fibrosis</a:t>
            </a:r>
            <a:r>
              <a:rPr lang="de-CH" sz="1200" b="0" i="0" u="none" strike="noStrike" kern="1200" baseline="0" dirty="0" smtClean="0">
                <a:solidFill>
                  <a:schemeClr val="tx1"/>
                </a:solidFill>
                <a:latin typeface="+mn-lt"/>
                <a:ea typeface="+mn-ea"/>
                <a:cs typeface="+mn-cs"/>
              </a:rPr>
              <a:t>. Non </a:t>
            </a:r>
            <a:r>
              <a:rPr lang="de-CH" sz="1200" b="0" i="0" u="none" strike="noStrike" kern="1200" baseline="0" dirty="0" err="1" smtClean="0">
                <a:solidFill>
                  <a:schemeClr val="tx1"/>
                </a:solidFill>
                <a:latin typeface="+mn-lt"/>
                <a:ea typeface="+mn-ea"/>
                <a:cs typeface="+mn-cs"/>
              </a:rPr>
              <a:t>invasif</a:t>
            </a:r>
            <a:r>
              <a:rPr lang="de-CH" sz="1200" b="0" i="0" u="none" strike="noStrike" kern="1200" baseline="0" dirty="0" smtClean="0">
                <a:solidFill>
                  <a:schemeClr val="tx1"/>
                </a:solidFill>
                <a:latin typeface="+mn-lt"/>
                <a:ea typeface="+mn-ea"/>
                <a:cs typeface="+mn-cs"/>
              </a:rPr>
              <a:t> </a:t>
            </a:r>
            <a:r>
              <a:rPr lang="de-CH" sz="1200" b="0" i="0" u="none" strike="noStrike" kern="1200" baseline="0" dirty="0" err="1" smtClean="0">
                <a:solidFill>
                  <a:schemeClr val="tx1"/>
                </a:solidFill>
                <a:latin typeface="+mn-lt"/>
                <a:ea typeface="+mn-ea"/>
                <a:cs typeface="+mn-cs"/>
              </a:rPr>
              <a:t>markers</a:t>
            </a:r>
            <a:r>
              <a:rPr lang="de-CH" sz="1200" b="0" i="0" u="none" strike="noStrike" kern="1200" baseline="0" dirty="0" smtClean="0">
                <a:solidFill>
                  <a:schemeClr val="tx1"/>
                </a:solidFill>
                <a:latin typeface="+mn-lt"/>
                <a:ea typeface="+mn-ea"/>
                <a:cs typeface="+mn-cs"/>
              </a:rPr>
              <a:t> = </a:t>
            </a:r>
            <a:r>
              <a:rPr lang="de-CH" sz="1200" b="0" i="0" u="none" strike="noStrike" kern="1200" baseline="0" dirty="0" err="1" smtClean="0">
                <a:solidFill>
                  <a:schemeClr val="tx1"/>
                </a:solidFill>
                <a:latin typeface="+mn-lt"/>
                <a:ea typeface="+mn-ea"/>
                <a:cs typeface="+mn-cs"/>
              </a:rPr>
              <a:t>risk</a:t>
            </a:r>
            <a:r>
              <a:rPr lang="de-CH" sz="1200" b="0" i="0" u="none" strike="noStrike" kern="1200" baseline="0" dirty="0" smtClean="0">
                <a:solidFill>
                  <a:schemeClr val="tx1"/>
                </a:solidFill>
                <a:latin typeface="+mn-lt"/>
                <a:ea typeface="+mn-ea"/>
                <a:cs typeface="+mn-cs"/>
              </a:rPr>
              <a:t> </a:t>
            </a:r>
            <a:r>
              <a:rPr lang="de-CH" sz="1200" b="0" i="0" u="none" strike="noStrike" kern="1200" baseline="0" dirty="0" err="1" smtClean="0">
                <a:solidFill>
                  <a:schemeClr val="tx1"/>
                </a:solidFill>
                <a:latin typeface="+mn-lt"/>
                <a:ea typeface="+mn-ea"/>
                <a:cs typeface="+mn-cs"/>
              </a:rPr>
              <a:t>of</a:t>
            </a:r>
            <a:r>
              <a:rPr lang="de-CH" sz="1200" b="0" i="0" u="none" strike="noStrike" kern="1200" baseline="0" dirty="0" smtClean="0">
                <a:solidFill>
                  <a:schemeClr val="tx1"/>
                </a:solidFill>
                <a:latin typeface="+mn-lt"/>
                <a:ea typeface="+mn-ea"/>
                <a:cs typeface="+mn-cs"/>
              </a:rPr>
              <a:t> </a:t>
            </a:r>
            <a:r>
              <a:rPr lang="de-CH" sz="1200" b="0" i="0" u="none" strike="noStrike" kern="1200" baseline="0" dirty="0" err="1" smtClean="0">
                <a:solidFill>
                  <a:schemeClr val="tx1"/>
                </a:solidFill>
                <a:latin typeface="+mn-lt"/>
                <a:ea typeface="+mn-ea"/>
                <a:cs typeface="+mn-cs"/>
              </a:rPr>
              <a:t>misclassification</a:t>
            </a:r>
            <a:r>
              <a:rPr lang="de-CH" sz="1200" b="0" i="0" u="none" strike="noStrike" kern="1200" baseline="0" dirty="0" smtClean="0">
                <a:solidFill>
                  <a:schemeClr val="tx1"/>
                </a:solidFill>
                <a:latin typeface="+mn-lt"/>
                <a:ea typeface="+mn-ea"/>
                <a:cs typeface="+mn-cs"/>
              </a:rPr>
              <a:t> </a:t>
            </a:r>
            <a:r>
              <a:rPr lang="de-CH" sz="1200" b="0" i="0" u="none" strike="noStrike" kern="1200" baseline="0" dirty="0" err="1" smtClean="0">
                <a:solidFill>
                  <a:schemeClr val="tx1"/>
                </a:solidFill>
                <a:latin typeface="+mn-lt"/>
                <a:ea typeface="+mn-ea"/>
                <a:cs typeface="+mn-cs"/>
              </a:rPr>
              <a:t>of</a:t>
            </a:r>
            <a:r>
              <a:rPr lang="de-CH" sz="1200" b="0" i="0" u="none" strike="noStrike" kern="1200" baseline="0" dirty="0" smtClean="0">
                <a:solidFill>
                  <a:schemeClr val="tx1"/>
                </a:solidFill>
                <a:latin typeface="+mn-lt"/>
                <a:ea typeface="+mn-ea"/>
                <a:cs typeface="+mn-cs"/>
              </a:rPr>
              <a:t> NASH/</a:t>
            </a:r>
            <a:r>
              <a:rPr lang="de-CH" sz="1200" b="0" i="0" u="none" strike="noStrike" kern="1200" baseline="0" dirty="0" err="1" smtClean="0">
                <a:solidFill>
                  <a:schemeClr val="tx1"/>
                </a:solidFill>
                <a:latin typeface="+mn-lt"/>
                <a:ea typeface="+mn-ea"/>
                <a:cs typeface="+mn-cs"/>
              </a:rPr>
              <a:t>fibrosis</a:t>
            </a:r>
            <a:r>
              <a:rPr lang="de-CH" sz="1200" b="0" i="0" u="none" strike="noStrike" kern="1200" baseline="0" dirty="0" smtClean="0">
                <a:solidFill>
                  <a:schemeClr val="tx1"/>
                </a:solidFill>
                <a:latin typeface="+mn-lt"/>
                <a:ea typeface="+mn-ea"/>
                <a:cs typeface="+mn-cs"/>
              </a:rPr>
              <a:t>.</a:t>
            </a:r>
            <a:endParaRPr lang="de-CH" dirty="0"/>
          </a:p>
        </p:txBody>
      </p:sp>
      <p:sp>
        <p:nvSpPr>
          <p:cNvPr id="4" name="Foliennummernplatzhalter 3"/>
          <p:cNvSpPr>
            <a:spLocks noGrp="1"/>
          </p:cNvSpPr>
          <p:nvPr>
            <p:ph type="sldNum" sz="quarter" idx="10"/>
          </p:nvPr>
        </p:nvSpPr>
        <p:spPr/>
        <p:txBody>
          <a:bodyPr/>
          <a:lstStyle/>
          <a:p>
            <a:fld id="{77A6CEBC-A759-4B33-A4F0-27AED1C28E17}" type="slidenum">
              <a:rPr lang="de-CH" smtClean="0"/>
              <a:t>6</a:t>
            </a:fld>
            <a:endParaRPr lang="de-CH"/>
          </a:p>
        </p:txBody>
      </p:sp>
    </p:spTree>
    <p:extLst>
      <p:ext uri="{BB962C8B-B14F-4D97-AF65-F5344CB8AC3E}">
        <p14:creationId xmlns:p14="http://schemas.microsoft.com/office/powerpoint/2010/main" val="2022418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z="1200" b="0" i="0" u="none" strike="noStrike" kern="1200" baseline="0" dirty="0" err="1" smtClean="0">
                <a:solidFill>
                  <a:schemeClr val="tx1"/>
                </a:solidFill>
                <a:latin typeface="+mn-lt"/>
                <a:ea typeface="+mn-ea"/>
                <a:cs typeface="+mn-cs"/>
              </a:rPr>
              <a:t>Because</a:t>
            </a:r>
            <a:r>
              <a:rPr lang="de-CH" sz="1200" b="0" i="0" u="none" strike="noStrike" kern="1200" baseline="0" dirty="0" smtClean="0">
                <a:solidFill>
                  <a:schemeClr val="tx1"/>
                </a:solidFill>
                <a:latin typeface="+mn-lt"/>
                <a:ea typeface="+mn-ea"/>
                <a:cs typeface="+mn-cs"/>
              </a:rPr>
              <a:t> </a:t>
            </a:r>
            <a:r>
              <a:rPr lang="de-CH" sz="1200" b="0" i="0" u="none" strike="noStrike" kern="1200" baseline="0" dirty="0" err="1" smtClean="0">
                <a:solidFill>
                  <a:schemeClr val="tx1"/>
                </a:solidFill>
                <a:latin typeface="+mn-lt"/>
                <a:ea typeface="+mn-ea"/>
                <a:cs typeface="+mn-cs"/>
              </a:rPr>
              <a:t>the</a:t>
            </a:r>
            <a:r>
              <a:rPr lang="de-CH"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skeletal muscle is the primary tissue responsible for insulin mediated</a:t>
            </a:r>
          </a:p>
          <a:p>
            <a:r>
              <a:rPr lang="de-CH" sz="1200" b="0" i="0" u="none" strike="noStrike" kern="1200" baseline="0" dirty="0" err="1" smtClean="0">
                <a:solidFill>
                  <a:schemeClr val="tx1"/>
                </a:solidFill>
                <a:latin typeface="+mn-lt"/>
                <a:ea typeface="+mn-ea"/>
                <a:cs typeface="+mn-cs"/>
              </a:rPr>
              <a:t>glucose</a:t>
            </a:r>
            <a:r>
              <a:rPr lang="de-CH" sz="1200" b="0" i="0" u="none" strike="noStrike" kern="1200" baseline="0" dirty="0" smtClean="0">
                <a:solidFill>
                  <a:schemeClr val="tx1"/>
                </a:solidFill>
                <a:latin typeface="+mn-lt"/>
                <a:ea typeface="+mn-ea"/>
                <a:cs typeface="+mn-cs"/>
              </a:rPr>
              <a:t> </a:t>
            </a:r>
            <a:r>
              <a:rPr lang="de-CH" sz="1200" b="0" i="0" u="none" strike="noStrike" kern="1200" baseline="0" dirty="0" err="1" smtClean="0">
                <a:solidFill>
                  <a:schemeClr val="tx1"/>
                </a:solidFill>
                <a:latin typeface="+mn-lt"/>
                <a:ea typeface="+mn-ea"/>
                <a:cs typeface="+mn-cs"/>
              </a:rPr>
              <a:t>disposal</a:t>
            </a:r>
            <a:r>
              <a:rPr lang="de-CH" sz="1200" b="0" i="0" u="none" strike="noStrike" kern="1200" baseline="0" dirty="0" smtClean="0">
                <a:solidFill>
                  <a:schemeClr val="tx1"/>
                </a:solidFill>
                <a:latin typeface="+mn-lt"/>
                <a:ea typeface="+mn-ea"/>
                <a:cs typeface="+mn-cs"/>
              </a:rPr>
              <a:t> [9–11] </a:t>
            </a:r>
            <a:r>
              <a:rPr lang="de-CH" sz="1200" b="0" i="0" u="none" strike="noStrike" kern="1200" baseline="0" dirty="0" err="1" smtClean="0">
                <a:solidFill>
                  <a:schemeClr val="tx1"/>
                </a:solidFill>
                <a:latin typeface="+mn-lt"/>
                <a:ea typeface="+mn-ea"/>
                <a:cs typeface="+mn-cs"/>
              </a:rPr>
              <a:t>low</a:t>
            </a:r>
            <a:r>
              <a:rPr lang="de-CH" sz="1200" b="0" i="0" u="none" strike="noStrike" kern="1200" baseline="0" dirty="0" smtClean="0">
                <a:solidFill>
                  <a:schemeClr val="tx1"/>
                </a:solidFill>
                <a:latin typeface="+mn-lt"/>
                <a:ea typeface="+mn-ea"/>
                <a:cs typeface="+mn-cs"/>
              </a:rPr>
              <a:t> </a:t>
            </a:r>
            <a:r>
              <a:rPr lang="de-CH" sz="1200" b="0" i="0" u="none" strike="noStrike" kern="1200" baseline="0" dirty="0" err="1" smtClean="0">
                <a:solidFill>
                  <a:schemeClr val="tx1"/>
                </a:solidFill>
                <a:latin typeface="+mn-lt"/>
                <a:ea typeface="+mn-ea"/>
                <a:cs typeface="+mn-cs"/>
              </a:rPr>
              <a:t>skeletal</a:t>
            </a:r>
            <a:r>
              <a:rPr lang="de-CH" sz="1200" b="0" i="0" u="none" strike="noStrike" kern="1200" baseline="0" dirty="0" smtClean="0">
                <a:solidFill>
                  <a:schemeClr val="tx1"/>
                </a:solidFill>
                <a:latin typeface="+mn-lt"/>
                <a:ea typeface="+mn-ea"/>
                <a:cs typeface="+mn-cs"/>
              </a:rPr>
              <a:t> </a:t>
            </a:r>
            <a:r>
              <a:rPr lang="de-CH" sz="1200" b="0" i="0" u="none" strike="noStrike" kern="1200" baseline="0" dirty="0" err="1" smtClean="0">
                <a:solidFill>
                  <a:schemeClr val="tx1"/>
                </a:solidFill>
                <a:latin typeface="+mn-lt"/>
                <a:ea typeface="+mn-ea"/>
                <a:cs typeface="+mn-cs"/>
              </a:rPr>
              <a:t>muscle</a:t>
            </a:r>
            <a:r>
              <a:rPr lang="de-CH" sz="1200" b="0" i="0" u="none" strike="noStrike" kern="1200" baseline="0" dirty="0" smtClean="0">
                <a:solidFill>
                  <a:schemeClr val="tx1"/>
                </a:solidFill>
                <a:latin typeface="+mn-lt"/>
                <a:ea typeface="+mn-ea"/>
                <a:cs typeface="+mn-cs"/>
              </a:rPr>
              <a:t> mass</a:t>
            </a:r>
          </a:p>
          <a:p>
            <a:r>
              <a:rPr lang="en-US" sz="1200" b="0" i="0" u="none" strike="noStrike" kern="1200" baseline="0" dirty="0" smtClean="0">
                <a:solidFill>
                  <a:schemeClr val="tx1"/>
                </a:solidFill>
                <a:latin typeface="+mn-lt"/>
                <a:ea typeface="+mn-ea"/>
                <a:cs typeface="+mn-cs"/>
              </a:rPr>
              <a:t>reduces insulin-mediated glucose disposal, independent of obesity,</a:t>
            </a:r>
          </a:p>
          <a:p>
            <a:r>
              <a:rPr lang="en-US" sz="1200" b="0" i="0" u="none" strike="noStrike" kern="1200" baseline="0" dirty="0" smtClean="0">
                <a:solidFill>
                  <a:schemeClr val="tx1"/>
                </a:solidFill>
                <a:latin typeface="+mn-lt"/>
                <a:ea typeface="+mn-ea"/>
                <a:cs typeface="+mn-cs"/>
              </a:rPr>
              <a:t>and might explain the association between NAFLD and insulin</a:t>
            </a:r>
          </a:p>
          <a:p>
            <a:r>
              <a:rPr lang="en-US" sz="1200" b="0" i="0" u="none" strike="noStrike" kern="1200" baseline="0" dirty="0" smtClean="0">
                <a:solidFill>
                  <a:schemeClr val="tx1"/>
                </a:solidFill>
                <a:latin typeface="+mn-lt"/>
                <a:ea typeface="+mn-ea"/>
                <a:cs typeface="+mn-cs"/>
              </a:rPr>
              <a:t>resistance, which cannot be explained by fat mass. confirmed by</a:t>
            </a:r>
          </a:p>
          <a:p>
            <a:r>
              <a:rPr lang="en-US" sz="1200" b="0" i="0" u="none" strike="noStrike" kern="1200" baseline="0" dirty="0" smtClean="0">
                <a:solidFill>
                  <a:schemeClr val="tx1"/>
                </a:solidFill>
                <a:latin typeface="+mn-lt"/>
                <a:ea typeface="+mn-ea"/>
                <a:cs typeface="+mn-cs"/>
              </a:rPr>
              <a:t>epidemiological [9,10] and experimental [11] studies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Inflammation not strongly significant associated with NASH/Fibrosis</a:t>
            </a:r>
          </a:p>
        </p:txBody>
      </p:sp>
      <p:sp>
        <p:nvSpPr>
          <p:cNvPr id="4" name="Foliennummernplatzhalter 3"/>
          <p:cNvSpPr>
            <a:spLocks noGrp="1"/>
          </p:cNvSpPr>
          <p:nvPr>
            <p:ph type="sldNum" sz="quarter" idx="10"/>
          </p:nvPr>
        </p:nvSpPr>
        <p:spPr/>
        <p:txBody>
          <a:bodyPr/>
          <a:lstStyle/>
          <a:p>
            <a:fld id="{77A6CEBC-A759-4B33-A4F0-27AED1C28E17}" type="slidenum">
              <a:rPr lang="de-CH" smtClean="0"/>
              <a:t>7</a:t>
            </a:fld>
            <a:endParaRPr lang="de-CH"/>
          </a:p>
        </p:txBody>
      </p:sp>
    </p:spTree>
    <p:extLst>
      <p:ext uri="{BB962C8B-B14F-4D97-AF65-F5344CB8AC3E}">
        <p14:creationId xmlns:p14="http://schemas.microsoft.com/office/powerpoint/2010/main" val="1763169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main limitation of this study is that the results regarding the causality of the observed relationships should be interpreted with caution due to the </a:t>
            </a:r>
            <a:r>
              <a:rPr lang="en-US" sz="1200" b="1" i="0" u="none" strike="noStrike" kern="1200" baseline="0" dirty="0" smtClean="0">
                <a:solidFill>
                  <a:schemeClr val="tx1"/>
                </a:solidFill>
                <a:latin typeface="+mn-lt"/>
                <a:ea typeface="+mn-ea"/>
                <a:cs typeface="+mn-cs"/>
              </a:rPr>
              <a:t>cross-sectional nature of the study design</a:t>
            </a:r>
            <a:r>
              <a:rPr lang="en-US" sz="1200" b="0" i="0" u="none" strike="noStrike" kern="1200" baseline="0" dirty="0" smtClean="0">
                <a:solidFill>
                  <a:schemeClr val="tx1"/>
                </a:solidFill>
                <a:latin typeface="+mn-lt"/>
                <a:ea typeface="+mn-ea"/>
                <a:cs typeface="+mn-cs"/>
              </a:rPr>
              <a:t>. Second, we estimated the </a:t>
            </a:r>
            <a:r>
              <a:rPr lang="en-US" sz="1200" b="1" i="0" u="none" strike="noStrike" kern="1200" baseline="0" dirty="0" smtClean="0">
                <a:solidFill>
                  <a:schemeClr val="tx1"/>
                </a:solidFill>
                <a:latin typeface="+mn-lt"/>
                <a:ea typeface="+mn-ea"/>
                <a:cs typeface="+mn-cs"/>
              </a:rPr>
              <a:t>skeletal muscle mass using BIA</a:t>
            </a:r>
            <a:r>
              <a:rPr lang="en-US" sz="1200" b="0" i="0" u="none" strike="noStrike" kern="1200" baseline="0" dirty="0" smtClean="0">
                <a:solidFill>
                  <a:schemeClr val="tx1"/>
                </a:solidFill>
                <a:latin typeface="+mn-lt"/>
                <a:ea typeface="+mn-ea"/>
                <a:cs typeface="+mn-cs"/>
              </a:rPr>
              <a:t>. Imaging using CT, magnetic resonance imaging and dual energy X-ray absorptiometry (DXA) have been used for in vivo measurements of the skeletal muscle mass in humans. Although BIA has been reported to provide an accurate estimate of DXA derived ASM in a population with various clinical disorders [24,57], there might be a difference between fat-free mass measured by BIA and muscle mass according to the body water content </a:t>
            </a:r>
            <a:r>
              <a:rPr lang="de-CH" sz="1200" b="0" i="0" u="none" strike="noStrike" kern="1200" baseline="0" dirty="0" smtClean="0">
                <a:solidFill>
                  <a:schemeClr val="tx1"/>
                </a:solidFill>
                <a:latin typeface="+mn-lt"/>
                <a:ea typeface="+mn-ea"/>
                <a:cs typeface="+mn-cs"/>
              </a:rPr>
              <a:t>[58]. </a:t>
            </a:r>
            <a:r>
              <a:rPr lang="en-US" sz="1200" b="0" i="0" u="none" strike="noStrike" kern="1200" baseline="0" dirty="0" smtClean="0">
                <a:solidFill>
                  <a:schemeClr val="tx1"/>
                </a:solidFill>
                <a:latin typeface="+mn-lt"/>
                <a:ea typeface="+mn-ea"/>
                <a:cs typeface="+mn-cs"/>
              </a:rPr>
              <a:t>Furthermore, </a:t>
            </a:r>
            <a:r>
              <a:rPr lang="en-US" sz="1200" b="1" i="0" u="none" strike="noStrike" kern="1200" baseline="0" dirty="0" smtClean="0">
                <a:solidFill>
                  <a:schemeClr val="tx1"/>
                </a:solidFill>
                <a:latin typeface="+mn-lt"/>
                <a:ea typeface="+mn-ea"/>
                <a:cs typeface="+mn-cs"/>
              </a:rPr>
              <a:t>BIA cannot provide information on muscle quality. </a:t>
            </a:r>
            <a:r>
              <a:rPr lang="en-US" sz="1200" b="0" i="0" u="none" strike="noStrike" kern="1200" baseline="0" dirty="0" smtClean="0">
                <a:solidFill>
                  <a:schemeClr val="tx1"/>
                </a:solidFill>
                <a:latin typeface="+mn-lt"/>
                <a:ea typeface="+mn-ea"/>
                <a:cs typeface="+mn-cs"/>
              </a:rPr>
              <a:t>Third, </a:t>
            </a:r>
            <a:r>
              <a:rPr lang="en-US" sz="1200" b="1" i="0" u="none" strike="noStrike" kern="1200" baseline="0" dirty="0" smtClean="0">
                <a:solidFill>
                  <a:schemeClr val="tx1"/>
                </a:solidFill>
                <a:latin typeface="+mn-lt"/>
                <a:ea typeface="+mn-ea"/>
                <a:cs typeface="+mn-cs"/>
              </a:rPr>
              <a:t>HOMA-IR</a:t>
            </a:r>
            <a:r>
              <a:rPr lang="en-US" sz="1200" b="0" i="0" u="none" strike="noStrike" kern="1200" baseline="0" dirty="0" smtClean="0">
                <a:solidFill>
                  <a:schemeClr val="tx1"/>
                </a:solidFill>
                <a:latin typeface="+mn-lt"/>
                <a:ea typeface="+mn-ea"/>
                <a:cs typeface="+mn-cs"/>
              </a:rPr>
              <a:t> was used to determine insulin resistance in the current study. Although HOMA-IR is an indirect measure of insulin resistance, this index has been validated using the </a:t>
            </a:r>
            <a:r>
              <a:rPr lang="en-US" sz="1200" b="0" i="0" u="none" strike="noStrike" kern="1200" baseline="0" dirty="0" err="1" smtClean="0">
                <a:solidFill>
                  <a:schemeClr val="tx1"/>
                </a:solidFill>
                <a:latin typeface="+mn-lt"/>
                <a:ea typeface="+mn-ea"/>
                <a:cs typeface="+mn-cs"/>
              </a:rPr>
              <a:t>hyperinsulinemic-euglycemic</a:t>
            </a:r>
            <a:r>
              <a:rPr lang="en-US" sz="1200" b="0" i="0" u="none" strike="noStrike" kern="1200" baseline="0" dirty="0" smtClean="0">
                <a:solidFill>
                  <a:schemeClr val="tx1"/>
                </a:solidFill>
                <a:latin typeface="+mn-lt"/>
                <a:ea typeface="+mn-ea"/>
                <a:cs typeface="+mn-cs"/>
              </a:rPr>
              <a:t> clamp technique [59,60] and is thus currently used in various epidemiologic studies. Finally, because this study included only </a:t>
            </a:r>
            <a:r>
              <a:rPr lang="en-US" sz="1200" b="1" i="0" u="none" strike="noStrike" kern="1200" baseline="0" dirty="0" smtClean="0">
                <a:solidFill>
                  <a:schemeClr val="tx1"/>
                </a:solidFill>
                <a:latin typeface="+mn-lt"/>
                <a:ea typeface="+mn-ea"/>
                <a:cs typeface="+mn-cs"/>
              </a:rPr>
              <a:t>subjects of East Asian ethnicity</a:t>
            </a:r>
            <a:r>
              <a:rPr lang="en-US" sz="1200" b="0" i="0" u="none" strike="noStrike" kern="1200" baseline="0" dirty="0" smtClean="0">
                <a:solidFill>
                  <a:schemeClr val="tx1"/>
                </a:solidFill>
                <a:latin typeface="+mn-lt"/>
                <a:ea typeface="+mn-ea"/>
                <a:cs typeface="+mn-cs"/>
              </a:rPr>
              <a:t>, the conclusions might not be generalizable to other ethnic </a:t>
            </a:r>
            <a:r>
              <a:rPr lang="de-CH" sz="1200" b="0" i="0" u="none" strike="noStrike" kern="1200" baseline="0" dirty="0" err="1" smtClean="0">
                <a:solidFill>
                  <a:schemeClr val="tx1"/>
                </a:solidFill>
                <a:latin typeface="+mn-lt"/>
                <a:ea typeface="+mn-ea"/>
                <a:cs typeface="+mn-cs"/>
              </a:rPr>
              <a:t>populations</a:t>
            </a:r>
            <a:r>
              <a:rPr lang="de-CH" sz="1200" b="0" i="0" u="none" strike="noStrike" kern="1200" baseline="0" dirty="0" smtClean="0">
                <a:solidFill>
                  <a:schemeClr val="tx1"/>
                </a:solidFill>
                <a:latin typeface="+mn-lt"/>
                <a:ea typeface="+mn-ea"/>
                <a:cs typeface="+mn-cs"/>
              </a:rPr>
              <a:t>.</a:t>
            </a:r>
            <a:endParaRPr lang="en-US" sz="1200" b="0" i="0" u="none" strike="noStrike" kern="1200" baseline="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77A6CEBC-A759-4B33-A4F0-27AED1C28E17}" type="slidenum">
              <a:rPr lang="de-CH" smtClean="0"/>
              <a:t>8</a:t>
            </a:fld>
            <a:endParaRPr lang="de-CH"/>
          </a:p>
        </p:txBody>
      </p:sp>
    </p:spTree>
    <p:extLst>
      <p:ext uri="{BB962C8B-B14F-4D97-AF65-F5344CB8AC3E}">
        <p14:creationId xmlns:p14="http://schemas.microsoft.com/office/powerpoint/2010/main" val="2436223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15900" indent="-214313" eaLnBrk="1">
              <a:lnSpc>
                <a:spcPct val="93000"/>
              </a:lnSpc>
              <a:spcBef>
                <a:spcPct val="0"/>
              </a:spcBef>
              <a:tabLst>
                <a:tab pos="723900" algn="l"/>
                <a:tab pos="1447800" algn="l"/>
                <a:tab pos="2171700" algn="l"/>
                <a:tab pos="2895600" algn="l"/>
                <a:tab pos="3619500" algn="l"/>
                <a:tab pos="4343400" algn="l"/>
                <a:tab pos="5067300" algn="l"/>
                <a:tab pos="5791200" algn="l"/>
              </a:tabLst>
            </a:pPr>
            <a:r>
              <a:rPr lang="en-US" altLang="de-DE" sz="1200" b="1" dirty="0" smtClean="0">
                <a:latin typeface="Arial" charset="0"/>
                <a:ea typeface="IPAMincho" charset="0"/>
                <a:cs typeface="IPAMincho" charset="0"/>
              </a:rPr>
              <a:t>Appendicular skeletal muscle mass relative to body weight (ASM%) according to histological grade (A, B, and C) and fibrosis stage (D and F).</a:t>
            </a:r>
            <a:r>
              <a:rPr lang="en-US" altLang="de-DE" sz="1200" dirty="0" smtClean="0">
                <a:latin typeface="Arial" charset="0"/>
                <a:ea typeface="IPAMincho" charset="0"/>
                <a:cs typeface="IPAMincho" charset="0"/>
              </a:rPr>
              <a:t> Bars represent mean values of ASM% for each histological category. ASM%, appendicular skeletal muscle mass/body weight.</a:t>
            </a:r>
          </a:p>
          <a:p>
            <a:pPr marL="215900" indent="-214313" eaLnBrk="1">
              <a:lnSpc>
                <a:spcPct val="93000"/>
              </a:lnSpc>
              <a:spcBef>
                <a:spcPct val="0"/>
              </a:spcBef>
              <a:tabLst>
                <a:tab pos="723900" algn="l"/>
                <a:tab pos="1447800" algn="l"/>
                <a:tab pos="2171700" algn="l"/>
                <a:tab pos="2895600" algn="l"/>
                <a:tab pos="3619500" algn="l"/>
                <a:tab pos="4343400" algn="l"/>
                <a:tab pos="5067300" algn="l"/>
                <a:tab pos="5791200" algn="l"/>
              </a:tabLst>
            </a:pPr>
            <a:endParaRPr lang="en-US" altLang="de-DE" sz="3600" dirty="0" smtClean="0">
              <a:latin typeface="Arial" charset="0"/>
              <a:ea typeface="IPAMincho" charset="0"/>
              <a:cs typeface="IPAMincho" charset="0"/>
            </a:endParaRPr>
          </a:p>
          <a:p>
            <a:pPr marL="215900" indent="-214313" eaLnBrk="1">
              <a:lnSpc>
                <a:spcPct val="93000"/>
              </a:lnSpc>
              <a:spcBef>
                <a:spcPct val="0"/>
              </a:spcBef>
              <a:tabLst>
                <a:tab pos="723900" algn="l"/>
                <a:tab pos="1447800" algn="l"/>
                <a:tab pos="2171700" algn="l"/>
                <a:tab pos="2895600" algn="l"/>
                <a:tab pos="3619500" algn="l"/>
                <a:tab pos="4343400" algn="l"/>
                <a:tab pos="5067300" algn="l"/>
                <a:tab pos="5791200" algn="l"/>
              </a:tabLst>
            </a:pPr>
            <a:endParaRPr lang="en-US" altLang="de-DE" sz="3600" dirty="0">
              <a:latin typeface="Arial" charset="0"/>
              <a:ea typeface="IPAMincho" charset="0"/>
              <a:cs typeface="IPAMincho" charset="0"/>
            </a:endParaRPr>
          </a:p>
        </p:txBody>
      </p:sp>
      <p:sp>
        <p:nvSpPr>
          <p:cNvPr id="4" name="Foliennummernplatzhalter 3"/>
          <p:cNvSpPr>
            <a:spLocks noGrp="1"/>
          </p:cNvSpPr>
          <p:nvPr>
            <p:ph type="sldNum" sz="quarter" idx="10"/>
          </p:nvPr>
        </p:nvSpPr>
        <p:spPr/>
        <p:txBody>
          <a:bodyPr/>
          <a:lstStyle/>
          <a:p>
            <a:fld id="{77A6CEBC-A759-4B33-A4F0-27AED1C28E17}" type="slidenum">
              <a:rPr lang="de-CH" smtClean="0"/>
              <a:t>11</a:t>
            </a:fld>
            <a:endParaRPr lang="de-CH"/>
          </a:p>
        </p:txBody>
      </p:sp>
    </p:spTree>
    <p:extLst>
      <p:ext uri="{BB962C8B-B14F-4D97-AF65-F5344CB8AC3E}">
        <p14:creationId xmlns:p14="http://schemas.microsoft.com/office/powerpoint/2010/main" val="2340351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BB411893-C0BF-4DBE-AB8A-D3945A4E00E7}" type="datetime1">
              <a:rPr lang="de-CH" smtClean="0"/>
              <a:t>08.11.2016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EC31071-B329-4EDE-84CE-CC6CB7AAB2C5}" type="slidenum">
              <a:rPr lang="de-CH" smtClean="0"/>
              <a:t>‹Nr.›</a:t>
            </a:fld>
            <a:endParaRPr lang="de-CH"/>
          </a:p>
        </p:txBody>
      </p:sp>
    </p:spTree>
    <p:extLst>
      <p:ext uri="{BB962C8B-B14F-4D97-AF65-F5344CB8AC3E}">
        <p14:creationId xmlns:p14="http://schemas.microsoft.com/office/powerpoint/2010/main" val="2833737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3058D015-41CD-4C0C-8584-A13069C52F11}" type="datetime1">
              <a:rPr lang="de-CH" smtClean="0"/>
              <a:t>08.11.2016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EC31071-B329-4EDE-84CE-CC6CB7AAB2C5}" type="slidenum">
              <a:rPr lang="de-CH" smtClean="0"/>
              <a:t>‹Nr.›</a:t>
            </a:fld>
            <a:endParaRPr lang="de-CH"/>
          </a:p>
        </p:txBody>
      </p:sp>
    </p:spTree>
    <p:extLst>
      <p:ext uri="{BB962C8B-B14F-4D97-AF65-F5344CB8AC3E}">
        <p14:creationId xmlns:p14="http://schemas.microsoft.com/office/powerpoint/2010/main" val="3684164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2373CD2A-E147-4B05-98A0-8B73F993A3A3}" type="datetime1">
              <a:rPr lang="de-CH" smtClean="0"/>
              <a:t>08.11.2016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EC31071-B329-4EDE-84CE-CC6CB7AAB2C5}" type="slidenum">
              <a:rPr lang="de-CH" smtClean="0"/>
              <a:t>‹Nr.›</a:t>
            </a:fld>
            <a:endParaRPr lang="de-CH"/>
          </a:p>
        </p:txBody>
      </p:sp>
    </p:spTree>
    <p:extLst>
      <p:ext uri="{BB962C8B-B14F-4D97-AF65-F5344CB8AC3E}">
        <p14:creationId xmlns:p14="http://schemas.microsoft.com/office/powerpoint/2010/main" val="35560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8AE8B0C-1312-43D2-B908-995D23798475}" type="datetime1">
              <a:rPr lang="de-CH" smtClean="0"/>
              <a:t>08.11.2016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EC31071-B329-4EDE-84CE-CC6CB7AAB2C5}" type="slidenum">
              <a:rPr lang="de-CH" smtClean="0"/>
              <a:t>‹Nr.›</a:t>
            </a:fld>
            <a:endParaRPr lang="de-CH"/>
          </a:p>
        </p:txBody>
      </p:sp>
    </p:spTree>
    <p:extLst>
      <p:ext uri="{BB962C8B-B14F-4D97-AF65-F5344CB8AC3E}">
        <p14:creationId xmlns:p14="http://schemas.microsoft.com/office/powerpoint/2010/main" val="3466585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A185C90A-4BCA-41C6-BE4E-890D4100CF22}" type="datetime1">
              <a:rPr lang="de-CH" smtClean="0"/>
              <a:t>08.11.2016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EC31071-B329-4EDE-84CE-CC6CB7AAB2C5}" type="slidenum">
              <a:rPr lang="de-CH" smtClean="0"/>
              <a:t>‹Nr.›</a:t>
            </a:fld>
            <a:endParaRPr lang="de-CH"/>
          </a:p>
        </p:txBody>
      </p:sp>
    </p:spTree>
    <p:extLst>
      <p:ext uri="{BB962C8B-B14F-4D97-AF65-F5344CB8AC3E}">
        <p14:creationId xmlns:p14="http://schemas.microsoft.com/office/powerpoint/2010/main" val="290527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BE40333C-9D8B-42B2-B81F-9B024C4309F1}" type="datetime1">
              <a:rPr lang="de-CH" smtClean="0"/>
              <a:t>08.11.2016</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5EC31071-B329-4EDE-84CE-CC6CB7AAB2C5}" type="slidenum">
              <a:rPr lang="de-CH" smtClean="0"/>
              <a:t>‹Nr.›</a:t>
            </a:fld>
            <a:endParaRPr lang="de-CH"/>
          </a:p>
        </p:txBody>
      </p:sp>
    </p:spTree>
    <p:extLst>
      <p:ext uri="{BB962C8B-B14F-4D97-AF65-F5344CB8AC3E}">
        <p14:creationId xmlns:p14="http://schemas.microsoft.com/office/powerpoint/2010/main" val="138197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21405A0E-D081-403A-8CD5-C7312DFA5F3E}" type="datetime1">
              <a:rPr lang="de-CH" smtClean="0"/>
              <a:t>08.11.2016</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5EC31071-B329-4EDE-84CE-CC6CB7AAB2C5}" type="slidenum">
              <a:rPr lang="de-CH" smtClean="0"/>
              <a:t>‹Nr.›</a:t>
            </a:fld>
            <a:endParaRPr lang="de-CH"/>
          </a:p>
        </p:txBody>
      </p:sp>
    </p:spTree>
    <p:extLst>
      <p:ext uri="{BB962C8B-B14F-4D97-AF65-F5344CB8AC3E}">
        <p14:creationId xmlns:p14="http://schemas.microsoft.com/office/powerpoint/2010/main" val="1082581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2FDB8F1A-F52C-46A6-9362-E414C9A10C75}" type="datetime1">
              <a:rPr lang="de-CH" smtClean="0"/>
              <a:t>08.11.2016</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5EC31071-B329-4EDE-84CE-CC6CB7AAB2C5}" type="slidenum">
              <a:rPr lang="de-CH" smtClean="0"/>
              <a:t>‹Nr.›</a:t>
            </a:fld>
            <a:endParaRPr lang="de-CH"/>
          </a:p>
        </p:txBody>
      </p:sp>
    </p:spTree>
    <p:extLst>
      <p:ext uri="{BB962C8B-B14F-4D97-AF65-F5344CB8AC3E}">
        <p14:creationId xmlns:p14="http://schemas.microsoft.com/office/powerpoint/2010/main" val="29220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1D013F3-451E-4C50-8742-467C03922C5B}" type="datetime1">
              <a:rPr lang="de-CH" smtClean="0"/>
              <a:t>08.11.2016</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5EC31071-B329-4EDE-84CE-CC6CB7AAB2C5}" type="slidenum">
              <a:rPr lang="de-CH" smtClean="0"/>
              <a:t>‹Nr.›</a:t>
            </a:fld>
            <a:endParaRPr lang="de-CH"/>
          </a:p>
        </p:txBody>
      </p:sp>
    </p:spTree>
    <p:extLst>
      <p:ext uri="{BB962C8B-B14F-4D97-AF65-F5344CB8AC3E}">
        <p14:creationId xmlns:p14="http://schemas.microsoft.com/office/powerpoint/2010/main" val="1887127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66AADDC-DFB1-48F1-935C-42FC12446B1B}" type="datetime1">
              <a:rPr lang="de-CH" smtClean="0"/>
              <a:t>08.11.2016</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5EC31071-B329-4EDE-84CE-CC6CB7AAB2C5}" type="slidenum">
              <a:rPr lang="de-CH" smtClean="0"/>
              <a:t>‹Nr.›</a:t>
            </a:fld>
            <a:endParaRPr lang="de-CH"/>
          </a:p>
        </p:txBody>
      </p:sp>
    </p:spTree>
    <p:extLst>
      <p:ext uri="{BB962C8B-B14F-4D97-AF65-F5344CB8AC3E}">
        <p14:creationId xmlns:p14="http://schemas.microsoft.com/office/powerpoint/2010/main" val="2435867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987C4B0-B9D8-45E6-A674-4FBE2D0508A6}" type="datetime1">
              <a:rPr lang="de-CH" smtClean="0"/>
              <a:t>08.11.2016</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5EC31071-B329-4EDE-84CE-CC6CB7AAB2C5}" type="slidenum">
              <a:rPr lang="de-CH" smtClean="0"/>
              <a:t>‹Nr.›</a:t>
            </a:fld>
            <a:endParaRPr lang="de-CH"/>
          </a:p>
        </p:txBody>
      </p:sp>
    </p:spTree>
    <p:extLst>
      <p:ext uri="{BB962C8B-B14F-4D97-AF65-F5344CB8AC3E}">
        <p14:creationId xmlns:p14="http://schemas.microsoft.com/office/powerpoint/2010/main" val="152770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AF0BB-5D46-4268-B2F2-09F148DF8850}" type="datetime1">
              <a:rPr lang="de-CH" smtClean="0"/>
              <a:t>08.11.2016</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C31071-B329-4EDE-84CE-CC6CB7AAB2C5}" type="slidenum">
              <a:rPr lang="de-CH" smtClean="0"/>
              <a:t>‹Nr.›</a:t>
            </a:fld>
            <a:endParaRPr lang="de-CH"/>
          </a:p>
        </p:txBody>
      </p:sp>
    </p:spTree>
    <p:extLst>
      <p:ext uri="{BB962C8B-B14F-4D97-AF65-F5344CB8AC3E}">
        <p14:creationId xmlns:p14="http://schemas.microsoft.com/office/powerpoint/2010/main" val="2090397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en-US" dirty="0"/>
              <a:t>Sarcopenia is an independent risk factor for</a:t>
            </a:r>
            <a:br>
              <a:rPr lang="en-US" dirty="0"/>
            </a:br>
            <a:r>
              <a:rPr lang="de-CH" dirty="0"/>
              <a:t>non-</a:t>
            </a:r>
            <a:r>
              <a:rPr lang="de-CH" dirty="0" err="1"/>
              <a:t>alcoholic</a:t>
            </a:r>
            <a:r>
              <a:rPr lang="de-CH" dirty="0"/>
              <a:t> </a:t>
            </a:r>
            <a:r>
              <a:rPr lang="de-CH" dirty="0" err="1"/>
              <a:t>steatohepatitis</a:t>
            </a:r>
            <a:r>
              <a:rPr lang="de-CH" dirty="0"/>
              <a:t> </a:t>
            </a:r>
            <a:r>
              <a:rPr lang="de-CH" dirty="0" err="1"/>
              <a:t>and</a:t>
            </a:r>
            <a:r>
              <a:rPr lang="de-CH" dirty="0"/>
              <a:t> </a:t>
            </a:r>
            <a:r>
              <a:rPr lang="de-CH" dirty="0" err="1"/>
              <a:t>significant</a:t>
            </a:r>
            <a:r>
              <a:rPr lang="de-CH" dirty="0"/>
              <a:t> </a:t>
            </a:r>
            <a:r>
              <a:rPr lang="de-CH" dirty="0" err="1" smtClean="0"/>
              <a:t>fibrosis</a:t>
            </a:r>
            <a:r>
              <a:rPr lang="de-CH" dirty="0" smtClean="0"/>
              <a:t> (Journal </a:t>
            </a:r>
            <a:r>
              <a:rPr lang="de-CH" dirty="0" err="1" smtClean="0"/>
              <a:t>of</a:t>
            </a:r>
            <a:r>
              <a:rPr lang="de-CH" dirty="0" smtClean="0"/>
              <a:t> </a:t>
            </a:r>
            <a:r>
              <a:rPr lang="de-CH" dirty="0" err="1" smtClean="0"/>
              <a:t>Hepatology</a:t>
            </a:r>
            <a:r>
              <a:rPr lang="de-CH" dirty="0" smtClean="0"/>
              <a:t>, </a:t>
            </a:r>
            <a:r>
              <a:rPr lang="de-CH" dirty="0" err="1" smtClean="0"/>
              <a:t>article</a:t>
            </a:r>
            <a:r>
              <a:rPr lang="de-CH" dirty="0" smtClean="0"/>
              <a:t> in Press 2016)</a:t>
            </a:r>
            <a:endParaRPr lang="de-CH" dirty="0"/>
          </a:p>
        </p:txBody>
      </p:sp>
      <p:sp>
        <p:nvSpPr>
          <p:cNvPr id="3" name="Untertitel 2"/>
          <p:cNvSpPr>
            <a:spLocks noGrp="1"/>
          </p:cNvSpPr>
          <p:nvPr>
            <p:ph type="subTitle" idx="1"/>
          </p:nvPr>
        </p:nvSpPr>
        <p:spPr>
          <a:xfrm>
            <a:off x="1331640" y="4797152"/>
            <a:ext cx="6400800" cy="1752600"/>
          </a:xfrm>
        </p:spPr>
        <p:txBody>
          <a:bodyPr/>
          <a:lstStyle/>
          <a:p>
            <a:r>
              <a:rPr lang="de-CH" dirty="0" smtClean="0"/>
              <a:t>Journal-Club </a:t>
            </a:r>
            <a:r>
              <a:rPr lang="de-CH" dirty="0" smtClean="0"/>
              <a:t>09.11.2016</a:t>
            </a:r>
            <a:endParaRPr lang="de-CH" dirty="0" smtClean="0"/>
          </a:p>
          <a:p>
            <a:r>
              <a:rPr lang="de-CH" dirty="0" smtClean="0"/>
              <a:t>Natalie </a:t>
            </a:r>
            <a:r>
              <a:rPr lang="de-CH" dirty="0" err="1" smtClean="0"/>
              <a:t>Geider</a:t>
            </a:r>
            <a:endParaRPr lang="de-CH" dirty="0"/>
          </a:p>
        </p:txBody>
      </p:sp>
    </p:spTree>
    <p:extLst>
      <p:ext uri="{BB962C8B-B14F-4D97-AF65-F5344CB8AC3E}">
        <p14:creationId xmlns:p14="http://schemas.microsoft.com/office/powerpoint/2010/main" val="1828454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References</a:t>
            </a:r>
            <a:endParaRPr lang="de-CH" dirty="0"/>
          </a:p>
        </p:txBody>
      </p:sp>
      <p:sp>
        <p:nvSpPr>
          <p:cNvPr id="3" name="Inhaltsplatzhalter 2"/>
          <p:cNvSpPr>
            <a:spLocks noGrp="1"/>
          </p:cNvSpPr>
          <p:nvPr>
            <p:ph idx="1"/>
          </p:nvPr>
        </p:nvSpPr>
        <p:spPr/>
        <p:txBody>
          <a:bodyPr>
            <a:normAutofit/>
          </a:bodyPr>
          <a:lstStyle/>
          <a:p>
            <a:r>
              <a:rPr lang="de-CH" b="1" dirty="0" err="1" smtClean="0"/>
              <a:t>Sarcopenia</a:t>
            </a:r>
            <a:r>
              <a:rPr lang="de-CH" b="1" dirty="0" smtClean="0"/>
              <a:t> </a:t>
            </a:r>
            <a:r>
              <a:rPr lang="de-CH" b="1" dirty="0" err="1" smtClean="0"/>
              <a:t>is</a:t>
            </a:r>
            <a:r>
              <a:rPr lang="de-CH" b="1" dirty="0" smtClean="0"/>
              <a:t> an </a:t>
            </a:r>
            <a:r>
              <a:rPr lang="de-CH" b="1" dirty="0" err="1" smtClean="0"/>
              <a:t>independent</a:t>
            </a:r>
            <a:r>
              <a:rPr lang="de-CH" b="1" dirty="0" smtClean="0"/>
              <a:t> </a:t>
            </a:r>
            <a:r>
              <a:rPr lang="de-CH" b="1" dirty="0" err="1" smtClean="0"/>
              <a:t>risk</a:t>
            </a:r>
            <a:r>
              <a:rPr lang="de-CH" b="1" dirty="0" smtClean="0"/>
              <a:t> </a:t>
            </a:r>
            <a:r>
              <a:rPr lang="de-CH" b="1" dirty="0" err="1" smtClean="0"/>
              <a:t>factor</a:t>
            </a:r>
            <a:r>
              <a:rPr lang="de-CH" b="1" dirty="0" smtClean="0"/>
              <a:t> </a:t>
            </a:r>
            <a:r>
              <a:rPr lang="de-CH" b="1" dirty="0" err="1" smtClean="0"/>
              <a:t>for</a:t>
            </a:r>
            <a:r>
              <a:rPr lang="de-CH" b="1" dirty="0" smtClean="0"/>
              <a:t> non-</a:t>
            </a:r>
            <a:r>
              <a:rPr lang="de-CH" b="1" dirty="0" err="1" smtClean="0"/>
              <a:t>alcoholic</a:t>
            </a:r>
            <a:r>
              <a:rPr lang="de-CH" b="1" dirty="0" smtClean="0"/>
              <a:t> </a:t>
            </a:r>
            <a:r>
              <a:rPr lang="de-CH" b="1" dirty="0" err="1" smtClean="0"/>
              <a:t>steatohepatitis</a:t>
            </a:r>
            <a:r>
              <a:rPr lang="de-CH" b="1" dirty="0" smtClean="0"/>
              <a:t> </a:t>
            </a:r>
            <a:r>
              <a:rPr lang="de-CH" b="1" dirty="0" err="1" smtClean="0"/>
              <a:t>and</a:t>
            </a:r>
            <a:r>
              <a:rPr lang="de-CH" b="1" dirty="0" smtClean="0"/>
              <a:t> </a:t>
            </a:r>
            <a:r>
              <a:rPr lang="de-CH" b="1" dirty="0" err="1" smtClean="0"/>
              <a:t>significant</a:t>
            </a:r>
            <a:r>
              <a:rPr lang="de-CH" b="1" dirty="0" smtClean="0"/>
              <a:t> </a:t>
            </a:r>
            <a:r>
              <a:rPr lang="de-CH" b="1" dirty="0" err="1" smtClean="0"/>
              <a:t>fibrosis</a:t>
            </a:r>
            <a:r>
              <a:rPr lang="de-CH" b="1" dirty="0"/>
              <a:t> </a:t>
            </a:r>
            <a:r>
              <a:rPr lang="de-CH" dirty="0" smtClean="0"/>
              <a:t>Koo, Bo </a:t>
            </a:r>
            <a:r>
              <a:rPr lang="de-CH" dirty="0" err="1" smtClean="0"/>
              <a:t>Kyung</a:t>
            </a:r>
            <a:r>
              <a:rPr lang="de-CH" dirty="0" smtClean="0"/>
              <a:t> et al. Journal </a:t>
            </a:r>
            <a:r>
              <a:rPr lang="de-CH" dirty="0" err="1" smtClean="0"/>
              <a:t>of</a:t>
            </a:r>
            <a:r>
              <a:rPr lang="de-CH" dirty="0" smtClean="0"/>
              <a:t> </a:t>
            </a:r>
            <a:r>
              <a:rPr lang="de-CH" dirty="0" err="1" smtClean="0"/>
              <a:t>Hepatology</a:t>
            </a:r>
            <a:r>
              <a:rPr lang="de-CH" dirty="0" smtClean="0"/>
              <a:t> , </a:t>
            </a:r>
            <a:r>
              <a:rPr lang="de-CH" dirty="0" err="1" smtClean="0"/>
              <a:t>article</a:t>
            </a:r>
            <a:r>
              <a:rPr lang="de-CH" dirty="0" smtClean="0"/>
              <a:t> in press</a:t>
            </a:r>
          </a:p>
          <a:p>
            <a:endParaRPr lang="de-CH" dirty="0" smtClean="0"/>
          </a:p>
        </p:txBody>
      </p:sp>
      <p:sp>
        <p:nvSpPr>
          <p:cNvPr id="4" name="Datumsplatzhalter 3"/>
          <p:cNvSpPr>
            <a:spLocks noGrp="1"/>
          </p:cNvSpPr>
          <p:nvPr>
            <p:ph type="dt" sz="half" idx="10"/>
          </p:nvPr>
        </p:nvSpPr>
        <p:spPr/>
        <p:txBody>
          <a:bodyPr/>
          <a:lstStyle/>
          <a:p>
            <a:fld id="{68AE8B0C-1312-43D2-B908-995D23798475}" type="datetime1">
              <a:rPr lang="de-CH" smtClean="0"/>
              <a:t>08.11.2016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EC31071-B329-4EDE-84CE-CC6CB7AAB2C5}" type="slidenum">
              <a:rPr lang="de-CH" smtClean="0"/>
              <a:t>10</a:t>
            </a:fld>
            <a:endParaRPr lang="de-CH"/>
          </a:p>
        </p:txBody>
      </p:sp>
    </p:spTree>
    <p:extLst>
      <p:ext uri="{BB962C8B-B14F-4D97-AF65-F5344CB8AC3E}">
        <p14:creationId xmlns:p14="http://schemas.microsoft.com/office/powerpoint/2010/main" val="3883642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Appendix 1</a:t>
            </a:r>
            <a:endParaRPr lang="de-CH" dirty="0"/>
          </a:p>
        </p:txBody>
      </p:sp>
      <p:sp>
        <p:nvSpPr>
          <p:cNvPr id="4" name="Datumsplatzhalter 3"/>
          <p:cNvSpPr>
            <a:spLocks noGrp="1"/>
          </p:cNvSpPr>
          <p:nvPr>
            <p:ph type="dt" sz="half" idx="10"/>
          </p:nvPr>
        </p:nvSpPr>
        <p:spPr/>
        <p:txBody>
          <a:bodyPr/>
          <a:lstStyle/>
          <a:p>
            <a:fld id="{68AE8B0C-1312-43D2-B908-995D23798475}" type="datetime1">
              <a:rPr lang="de-CH" smtClean="0"/>
              <a:t>08.11.2016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EC31071-B329-4EDE-84CE-CC6CB7AAB2C5}" type="slidenum">
              <a:rPr lang="de-CH" smtClean="0"/>
              <a:t>11</a:t>
            </a:fld>
            <a:endParaRPr lang="de-CH"/>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398029"/>
            <a:ext cx="8892480" cy="430396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735857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3356992"/>
            <a:ext cx="8229600" cy="1143000"/>
          </a:xfrm>
        </p:spPr>
        <p:txBody>
          <a:bodyPr/>
          <a:lstStyle/>
          <a:p>
            <a:r>
              <a:rPr lang="de-CH" dirty="0" smtClean="0"/>
              <a:t>Background</a:t>
            </a:r>
            <a:endParaRPr lang="de-CH" dirty="0"/>
          </a:p>
        </p:txBody>
      </p:sp>
      <p:sp>
        <p:nvSpPr>
          <p:cNvPr id="3" name="Inhaltsplatzhalter 2"/>
          <p:cNvSpPr>
            <a:spLocks noGrp="1"/>
          </p:cNvSpPr>
          <p:nvPr>
            <p:ph idx="1"/>
          </p:nvPr>
        </p:nvSpPr>
        <p:spPr>
          <a:xfrm>
            <a:off x="390340" y="1052736"/>
            <a:ext cx="8229600" cy="2620888"/>
          </a:xfrm>
        </p:spPr>
        <p:txBody>
          <a:bodyPr/>
          <a:lstStyle/>
          <a:p>
            <a:pPr marL="0" indent="0">
              <a:buNone/>
            </a:pPr>
            <a:r>
              <a:rPr lang="en-US" dirty="0" smtClean="0"/>
              <a:t>To explore whether </a:t>
            </a:r>
            <a:r>
              <a:rPr lang="en-US" dirty="0"/>
              <a:t>sarcopenia is </a:t>
            </a:r>
            <a:r>
              <a:rPr lang="en-US" dirty="0" smtClean="0"/>
              <a:t>associated with </a:t>
            </a:r>
            <a:r>
              <a:rPr lang="en-US" dirty="0"/>
              <a:t>the histological severity of non-alcoholic fatty liver </a:t>
            </a:r>
            <a:r>
              <a:rPr lang="en-US" dirty="0" smtClean="0"/>
              <a:t>disease (NAFLD</a:t>
            </a:r>
            <a:r>
              <a:rPr lang="en-US" dirty="0"/>
              <a:t>), especially non-alcoholic steatohepatitis (</a:t>
            </a:r>
            <a:r>
              <a:rPr lang="en-US" dirty="0" smtClean="0"/>
              <a:t>NASH) </a:t>
            </a:r>
            <a:r>
              <a:rPr lang="de-CH" dirty="0" err="1" smtClean="0"/>
              <a:t>and</a:t>
            </a:r>
            <a:r>
              <a:rPr lang="de-CH" dirty="0" smtClean="0"/>
              <a:t> </a:t>
            </a:r>
            <a:r>
              <a:rPr lang="de-CH" dirty="0" err="1"/>
              <a:t>significant</a:t>
            </a:r>
            <a:r>
              <a:rPr lang="de-CH" dirty="0"/>
              <a:t> </a:t>
            </a:r>
            <a:r>
              <a:rPr lang="de-CH" dirty="0" err="1" smtClean="0"/>
              <a:t>fibrosis</a:t>
            </a:r>
            <a:r>
              <a:rPr lang="de-CH" dirty="0"/>
              <a:t> </a:t>
            </a:r>
            <a:r>
              <a:rPr lang="de-CH" dirty="0" smtClean="0"/>
              <a:t>in a </a:t>
            </a:r>
            <a:r>
              <a:rPr lang="de-CH" dirty="0" err="1" smtClean="0"/>
              <a:t>prospective</a:t>
            </a:r>
            <a:r>
              <a:rPr lang="de-CH" dirty="0" smtClean="0"/>
              <a:t> </a:t>
            </a:r>
            <a:r>
              <a:rPr lang="de-CH" dirty="0" err="1" smtClean="0"/>
              <a:t>cohort</a:t>
            </a:r>
            <a:r>
              <a:rPr lang="de-CH" dirty="0" smtClean="0"/>
              <a:t> </a:t>
            </a:r>
            <a:r>
              <a:rPr lang="de-CH" dirty="0" err="1" smtClean="0"/>
              <a:t>study</a:t>
            </a:r>
            <a:r>
              <a:rPr lang="de-CH" dirty="0" smtClean="0"/>
              <a:t>. </a:t>
            </a:r>
          </a:p>
          <a:p>
            <a:pPr marL="0" indent="0">
              <a:buNone/>
            </a:pPr>
            <a:endParaRPr lang="de-CH" dirty="0"/>
          </a:p>
        </p:txBody>
      </p:sp>
      <p:sp>
        <p:nvSpPr>
          <p:cNvPr id="5" name="Titel 1"/>
          <p:cNvSpPr txBox="1">
            <a:spLocks/>
          </p:cNvSpPr>
          <p:nvPr/>
        </p:nvSpPr>
        <p:spPr>
          <a:xfrm>
            <a:off x="395536" y="18864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CH" dirty="0" err="1" smtClean="0"/>
              <a:t>Objective</a:t>
            </a:r>
            <a:endParaRPr lang="de-CH" dirty="0"/>
          </a:p>
        </p:txBody>
      </p:sp>
      <p:sp>
        <p:nvSpPr>
          <p:cNvPr id="7" name="Inhaltsplatzhalter 2"/>
          <p:cNvSpPr txBox="1">
            <a:spLocks/>
          </p:cNvSpPr>
          <p:nvPr/>
        </p:nvSpPr>
        <p:spPr>
          <a:xfrm>
            <a:off x="395536" y="4725144"/>
            <a:ext cx="8229600" cy="135212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de-CH" dirty="0"/>
          </a:p>
        </p:txBody>
      </p:sp>
      <p:sp>
        <p:nvSpPr>
          <p:cNvPr id="8" name="Inhaltsplatzhalter 2"/>
          <p:cNvSpPr txBox="1">
            <a:spLocks/>
          </p:cNvSpPr>
          <p:nvPr/>
        </p:nvSpPr>
        <p:spPr>
          <a:xfrm>
            <a:off x="390340" y="4235315"/>
            <a:ext cx="8229600" cy="1841957"/>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e-CH" dirty="0" err="1" smtClean="0"/>
              <a:t>Previous</a:t>
            </a:r>
            <a:r>
              <a:rPr lang="de-CH" dirty="0" smtClean="0"/>
              <a:t> </a:t>
            </a:r>
            <a:r>
              <a:rPr lang="de-CH" dirty="0" err="1" smtClean="0"/>
              <a:t>studies</a:t>
            </a:r>
            <a:r>
              <a:rPr lang="de-CH" dirty="0" smtClean="0"/>
              <a:t> </a:t>
            </a:r>
            <a:r>
              <a:rPr lang="de-CH" dirty="0" err="1" smtClean="0"/>
              <a:t>suggested</a:t>
            </a:r>
            <a:r>
              <a:rPr lang="de-CH" dirty="0" smtClean="0"/>
              <a:t> an </a:t>
            </a:r>
            <a:r>
              <a:rPr lang="de-CH" dirty="0" err="1" smtClean="0"/>
              <a:t>association</a:t>
            </a:r>
            <a:r>
              <a:rPr lang="de-CH" dirty="0" smtClean="0"/>
              <a:t> </a:t>
            </a:r>
            <a:r>
              <a:rPr lang="de-CH" dirty="0" err="1" smtClean="0"/>
              <a:t>between</a:t>
            </a:r>
            <a:r>
              <a:rPr lang="de-CH" dirty="0" smtClean="0"/>
              <a:t> </a:t>
            </a:r>
            <a:r>
              <a:rPr lang="de-CH" dirty="0" err="1" smtClean="0"/>
              <a:t>sarcopenia</a:t>
            </a:r>
            <a:r>
              <a:rPr lang="de-CH" dirty="0" smtClean="0"/>
              <a:t> </a:t>
            </a:r>
            <a:r>
              <a:rPr lang="de-CH" dirty="0" err="1" smtClean="0"/>
              <a:t>and</a:t>
            </a:r>
            <a:r>
              <a:rPr lang="de-CH" dirty="0" smtClean="0"/>
              <a:t> NAFLD. </a:t>
            </a:r>
          </a:p>
          <a:p>
            <a:pPr marL="0" indent="0">
              <a:buFont typeface="Arial" panose="020B0604020202020204" pitchFamily="34" charset="0"/>
              <a:buNone/>
            </a:pPr>
            <a:r>
              <a:rPr lang="de-CH" dirty="0" smtClean="0"/>
              <a:t>None </a:t>
            </a:r>
            <a:r>
              <a:rPr lang="de-CH" dirty="0" err="1" smtClean="0"/>
              <a:t>however</a:t>
            </a:r>
            <a:r>
              <a:rPr lang="de-CH" dirty="0" smtClean="0"/>
              <a:t> </a:t>
            </a:r>
            <a:r>
              <a:rPr lang="de-CH" dirty="0" err="1" smtClean="0"/>
              <a:t>used</a:t>
            </a:r>
            <a:r>
              <a:rPr lang="de-CH" dirty="0" smtClean="0"/>
              <a:t> </a:t>
            </a:r>
            <a:r>
              <a:rPr lang="de-CH" dirty="0" err="1" smtClean="0"/>
              <a:t>biopsies</a:t>
            </a:r>
            <a:r>
              <a:rPr lang="de-CH" dirty="0" smtClean="0"/>
              <a:t> </a:t>
            </a:r>
            <a:r>
              <a:rPr lang="de-CH" dirty="0" err="1" smtClean="0"/>
              <a:t>to</a:t>
            </a:r>
            <a:r>
              <a:rPr lang="de-CH" dirty="0" smtClean="0"/>
              <a:t> </a:t>
            </a:r>
            <a:r>
              <a:rPr lang="de-CH" dirty="0" err="1" smtClean="0"/>
              <a:t>define</a:t>
            </a:r>
            <a:r>
              <a:rPr lang="de-CH" dirty="0" smtClean="0"/>
              <a:t> </a:t>
            </a:r>
            <a:r>
              <a:rPr lang="de-CH" dirty="0" err="1" smtClean="0"/>
              <a:t>the</a:t>
            </a:r>
            <a:r>
              <a:rPr lang="de-CH" dirty="0"/>
              <a:t> </a:t>
            </a:r>
            <a:r>
              <a:rPr lang="de-CH" dirty="0" smtClean="0"/>
              <a:t>NAFLD. </a:t>
            </a:r>
            <a:endParaRPr lang="de-CH" dirty="0"/>
          </a:p>
        </p:txBody>
      </p:sp>
      <p:sp>
        <p:nvSpPr>
          <p:cNvPr id="9" name="Datumsplatzhalter 8"/>
          <p:cNvSpPr>
            <a:spLocks noGrp="1"/>
          </p:cNvSpPr>
          <p:nvPr>
            <p:ph type="dt" sz="half" idx="10"/>
          </p:nvPr>
        </p:nvSpPr>
        <p:spPr/>
        <p:txBody>
          <a:bodyPr/>
          <a:lstStyle/>
          <a:p>
            <a:fld id="{BC90308E-EEE5-46FC-9DB0-E3A21131A7E4}" type="datetime1">
              <a:rPr lang="de-CH" smtClean="0"/>
              <a:t>08.11.2016</a:t>
            </a:fld>
            <a:endParaRPr lang="de-CH"/>
          </a:p>
        </p:txBody>
      </p:sp>
      <p:sp>
        <p:nvSpPr>
          <p:cNvPr id="10" name="Fußzeilenplatzhalter 9"/>
          <p:cNvSpPr>
            <a:spLocks noGrp="1"/>
          </p:cNvSpPr>
          <p:nvPr>
            <p:ph type="ftr" sz="quarter" idx="11"/>
          </p:nvPr>
        </p:nvSpPr>
        <p:spPr/>
        <p:txBody>
          <a:bodyPr/>
          <a:lstStyle/>
          <a:p>
            <a:r>
              <a:rPr lang="de-CH" dirty="0" smtClean="0"/>
              <a:t>Journal-Club </a:t>
            </a:r>
            <a:r>
              <a:rPr lang="de-CH" dirty="0" smtClean="0"/>
              <a:t>09.11.2016</a:t>
            </a:r>
            <a:endParaRPr lang="de-CH" dirty="0"/>
          </a:p>
        </p:txBody>
      </p:sp>
      <p:sp>
        <p:nvSpPr>
          <p:cNvPr id="11" name="Foliennummernplatzhalter 10"/>
          <p:cNvSpPr>
            <a:spLocks noGrp="1"/>
          </p:cNvSpPr>
          <p:nvPr>
            <p:ph type="sldNum" sz="quarter" idx="12"/>
          </p:nvPr>
        </p:nvSpPr>
        <p:spPr/>
        <p:txBody>
          <a:bodyPr/>
          <a:lstStyle/>
          <a:p>
            <a:fld id="{5EC31071-B329-4EDE-84CE-CC6CB7AAB2C5}" type="slidenum">
              <a:rPr lang="de-CH" smtClean="0"/>
              <a:t>2</a:t>
            </a:fld>
            <a:endParaRPr lang="de-CH"/>
          </a:p>
        </p:txBody>
      </p:sp>
    </p:spTree>
    <p:extLst>
      <p:ext uri="{BB962C8B-B14F-4D97-AF65-F5344CB8AC3E}">
        <p14:creationId xmlns:p14="http://schemas.microsoft.com/office/powerpoint/2010/main" val="888036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smtClean="0"/>
              <a:t>Patients</a:t>
            </a:r>
            <a:r>
              <a:rPr lang="de-CH" dirty="0" smtClean="0"/>
              <a:t> </a:t>
            </a:r>
            <a:r>
              <a:rPr lang="de-CH" dirty="0" err="1" smtClean="0"/>
              <a:t>and</a:t>
            </a:r>
            <a:r>
              <a:rPr lang="de-CH" dirty="0" smtClean="0"/>
              <a:t> </a:t>
            </a:r>
            <a:r>
              <a:rPr lang="de-CH" dirty="0" err="1" smtClean="0"/>
              <a:t>Methods</a:t>
            </a:r>
            <a:endParaRPr lang="de-CH" dirty="0"/>
          </a:p>
        </p:txBody>
      </p:sp>
      <mc:AlternateContent xmlns:mc="http://schemas.openxmlformats.org/markup-compatibility/2006">
        <mc:Choice xmlns:a14="http://schemas.microsoft.com/office/drawing/2010/main" Requires="a14">
          <p:sp>
            <p:nvSpPr>
              <p:cNvPr id="3" name="Inhaltsplatzhalter 2"/>
              <p:cNvSpPr>
                <a:spLocks noGrp="1"/>
              </p:cNvSpPr>
              <p:nvPr>
                <p:ph idx="1"/>
              </p:nvPr>
            </p:nvSpPr>
            <p:spPr/>
            <p:txBody>
              <a:bodyPr>
                <a:normAutofit fontScale="85000" lnSpcReduction="10000"/>
              </a:bodyPr>
              <a:lstStyle/>
              <a:p>
                <a:r>
                  <a:rPr lang="de-CH" dirty="0" smtClean="0"/>
                  <a:t>Cross-</a:t>
                </a:r>
                <a:r>
                  <a:rPr lang="de-CH" dirty="0" err="1" smtClean="0"/>
                  <a:t>sectional</a:t>
                </a:r>
                <a:r>
                  <a:rPr lang="de-CH" dirty="0" smtClean="0"/>
                  <a:t> </a:t>
                </a:r>
                <a:r>
                  <a:rPr lang="de-CH" dirty="0" err="1" smtClean="0"/>
                  <a:t>cohort</a:t>
                </a:r>
                <a:r>
                  <a:rPr lang="de-CH" dirty="0" smtClean="0"/>
                  <a:t> </a:t>
                </a:r>
                <a:r>
                  <a:rPr lang="de-CH" dirty="0" err="1" smtClean="0"/>
                  <a:t>derived</a:t>
                </a:r>
                <a:r>
                  <a:rPr lang="de-CH" dirty="0" smtClean="0"/>
                  <a:t> </a:t>
                </a:r>
                <a:r>
                  <a:rPr lang="de-CH" dirty="0" err="1" smtClean="0"/>
                  <a:t>from</a:t>
                </a:r>
                <a:r>
                  <a:rPr lang="de-CH" dirty="0" smtClean="0"/>
                  <a:t> </a:t>
                </a:r>
                <a:r>
                  <a:rPr lang="de-CH" dirty="0" err="1" smtClean="0"/>
                  <a:t>existing</a:t>
                </a:r>
                <a:r>
                  <a:rPr lang="de-CH" dirty="0" smtClean="0"/>
                  <a:t> </a:t>
                </a:r>
                <a:r>
                  <a:rPr lang="de-CH" dirty="0" err="1" smtClean="0"/>
                  <a:t>cohort</a:t>
                </a:r>
                <a:r>
                  <a:rPr lang="de-CH" dirty="0" smtClean="0"/>
                  <a:t> (</a:t>
                </a:r>
                <a:r>
                  <a:rPr lang="de-CH" dirty="0" err="1" smtClean="0"/>
                  <a:t>Boramae</a:t>
                </a:r>
                <a:r>
                  <a:rPr lang="de-CH" dirty="0" smtClean="0"/>
                  <a:t> NAFLD </a:t>
                </a:r>
                <a:r>
                  <a:rPr lang="de-CH" dirty="0" err="1" smtClean="0"/>
                  <a:t>registry</a:t>
                </a:r>
                <a:r>
                  <a:rPr lang="de-CH" dirty="0" smtClean="0"/>
                  <a:t>, Seoul), 309 </a:t>
                </a:r>
                <a:r>
                  <a:rPr lang="de-CH" dirty="0" err="1" smtClean="0"/>
                  <a:t>subjects</a:t>
                </a:r>
                <a:r>
                  <a:rPr lang="de-CH" dirty="0" smtClean="0"/>
                  <a:t> </a:t>
                </a:r>
                <a:r>
                  <a:rPr lang="de-CH" dirty="0" err="1" smtClean="0"/>
                  <a:t>with</a:t>
                </a:r>
                <a:r>
                  <a:rPr lang="de-CH" dirty="0" smtClean="0"/>
                  <a:t> </a:t>
                </a:r>
                <a:r>
                  <a:rPr lang="de-CH" dirty="0" err="1" smtClean="0"/>
                  <a:t>radiologic</a:t>
                </a:r>
                <a:r>
                  <a:rPr lang="de-CH" dirty="0" smtClean="0"/>
                  <a:t> </a:t>
                </a:r>
                <a:r>
                  <a:rPr lang="de-CH" dirty="0" err="1" smtClean="0"/>
                  <a:t>evidence</a:t>
                </a:r>
                <a:r>
                  <a:rPr lang="de-CH" dirty="0" smtClean="0"/>
                  <a:t> </a:t>
                </a:r>
                <a:r>
                  <a:rPr lang="de-CH" dirty="0" err="1" smtClean="0"/>
                  <a:t>of</a:t>
                </a:r>
                <a:r>
                  <a:rPr lang="de-CH" dirty="0" smtClean="0"/>
                  <a:t> </a:t>
                </a:r>
                <a:r>
                  <a:rPr lang="de-CH" dirty="0" err="1" smtClean="0"/>
                  <a:t>hepatic</a:t>
                </a:r>
                <a:r>
                  <a:rPr lang="de-CH" dirty="0" smtClean="0"/>
                  <a:t> </a:t>
                </a:r>
                <a:r>
                  <a:rPr lang="de-CH" dirty="0" err="1" smtClean="0"/>
                  <a:t>steatosis</a:t>
                </a:r>
                <a:r>
                  <a:rPr lang="de-CH" dirty="0" smtClean="0"/>
                  <a:t> </a:t>
                </a:r>
              </a:p>
              <a:p>
                <a:r>
                  <a:rPr lang="de-CH" dirty="0" err="1" smtClean="0"/>
                  <a:t>Sarcopenia</a:t>
                </a:r>
                <a:r>
                  <a:rPr lang="de-CH" dirty="0" smtClean="0"/>
                  <a:t>: </a:t>
                </a:r>
                <a:r>
                  <a:rPr lang="de-CH" dirty="0" err="1" smtClean="0"/>
                  <a:t>appendicular</a:t>
                </a:r>
                <a:r>
                  <a:rPr lang="de-CH" dirty="0" smtClean="0"/>
                  <a:t> </a:t>
                </a:r>
                <a:r>
                  <a:rPr lang="de-CH" dirty="0" err="1" smtClean="0"/>
                  <a:t>skeletal</a:t>
                </a:r>
                <a:r>
                  <a:rPr lang="de-CH" dirty="0" smtClean="0"/>
                  <a:t> </a:t>
                </a:r>
                <a:r>
                  <a:rPr lang="de-CH" dirty="0" err="1" smtClean="0"/>
                  <a:t>muscle</a:t>
                </a:r>
                <a:r>
                  <a:rPr lang="de-CH" dirty="0" smtClean="0"/>
                  <a:t> mass(ASM) / </a:t>
                </a:r>
                <a:r>
                  <a:rPr lang="de-CH" dirty="0" err="1" smtClean="0"/>
                  <a:t>Weight</a:t>
                </a:r>
                <a:r>
                  <a:rPr lang="de-CH" dirty="0" smtClean="0"/>
                  <a:t> (Kg) [ASM(%)] </a:t>
                </a:r>
                <a:r>
                  <a:rPr lang="de-CH" dirty="0" err="1" smtClean="0"/>
                  <a:t>beyond</a:t>
                </a:r>
                <a:r>
                  <a:rPr lang="de-CH" dirty="0"/>
                  <a:t> </a:t>
                </a:r>
                <a:r>
                  <a:rPr lang="de-CH" dirty="0" smtClean="0"/>
                  <a:t>2SD </a:t>
                </a:r>
                <a:r>
                  <a:rPr lang="de-CH" dirty="0" err="1" smtClean="0"/>
                  <a:t>below</a:t>
                </a:r>
                <a:r>
                  <a:rPr lang="de-CH" dirty="0" smtClean="0"/>
                  <a:t> gender-</a:t>
                </a:r>
                <a:r>
                  <a:rPr lang="de-CH" dirty="0" err="1" smtClean="0"/>
                  <a:t>specific</a:t>
                </a:r>
                <a:r>
                  <a:rPr lang="de-CH" dirty="0" smtClean="0"/>
                  <a:t> </a:t>
                </a:r>
                <a:r>
                  <a:rPr lang="de-CH" dirty="0" err="1" smtClean="0"/>
                  <a:t>mean</a:t>
                </a:r>
                <a:r>
                  <a:rPr lang="de-CH" dirty="0" smtClean="0"/>
                  <a:t> </a:t>
                </a:r>
                <a:r>
                  <a:rPr lang="de-CH" dirty="0" err="1" smtClean="0"/>
                  <a:t>for</a:t>
                </a:r>
                <a:r>
                  <a:rPr lang="de-CH" dirty="0" smtClean="0"/>
                  <a:t> </a:t>
                </a:r>
                <a:r>
                  <a:rPr lang="de-CH" dirty="0" err="1" smtClean="0"/>
                  <a:t>healhy</a:t>
                </a:r>
                <a:r>
                  <a:rPr lang="de-CH" dirty="0" smtClean="0"/>
                  <a:t> </a:t>
                </a:r>
                <a:r>
                  <a:rPr lang="de-CH" dirty="0" err="1" smtClean="0"/>
                  <a:t>young</a:t>
                </a:r>
                <a:r>
                  <a:rPr lang="de-CH" dirty="0" smtClean="0"/>
                  <a:t> </a:t>
                </a:r>
                <a:r>
                  <a:rPr lang="de-CH" dirty="0" err="1" smtClean="0"/>
                  <a:t>adults</a:t>
                </a:r>
                <a:r>
                  <a:rPr lang="de-CH" dirty="0" smtClean="0"/>
                  <a:t> (</a:t>
                </a:r>
                <a:r>
                  <a:rPr lang="de-CH" dirty="0" err="1" smtClean="0"/>
                  <a:t>for</a:t>
                </a:r>
                <a:r>
                  <a:rPr lang="de-CH" dirty="0" smtClean="0"/>
                  <a:t> Korea) </a:t>
                </a:r>
              </a:p>
              <a:p>
                <a:pPr marL="0" indent="0">
                  <a:buNone/>
                </a:pPr>
                <a:r>
                  <a:rPr lang="de-CH" dirty="0"/>
                  <a:t> </a:t>
                </a:r>
                <a:r>
                  <a:rPr lang="de-CH" dirty="0" smtClean="0"/>
                  <a:t>   ASM </a:t>
                </a:r>
                <a:r>
                  <a:rPr lang="de-CH" dirty="0" err="1" smtClean="0"/>
                  <a:t>assessed</a:t>
                </a:r>
                <a:r>
                  <a:rPr lang="de-CH" dirty="0" smtClean="0"/>
                  <a:t> </a:t>
                </a:r>
                <a:r>
                  <a:rPr lang="de-CH" dirty="0" err="1" smtClean="0"/>
                  <a:t>by</a:t>
                </a:r>
                <a:r>
                  <a:rPr lang="de-CH" dirty="0" smtClean="0"/>
                  <a:t> </a:t>
                </a:r>
                <a:r>
                  <a:rPr lang="de-CH" dirty="0" err="1" smtClean="0"/>
                  <a:t>bioelectrical</a:t>
                </a:r>
                <a:r>
                  <a:rPr lang="de-CH" dirty="0" smtClean="0"/>
                  <a:t> </a:t>
                </a:r>
                <a:r>
                  <a:rPr lang="de-CH" dirty="0" err="1" smtClean="0"/>
                  <a:t>impedance</a:t>
                </a:r>
                <a:r>
                  <a:rPr lang="de-CH" dirty="0" smtClean="0"/>
                  <a:t> </a:t>
                </a:r>
                <a:r>
                  <a:rPr lang="de-CH" dirty="0" err="1" smtClean="0"/>
                  <a:t>analysis</a:t>
                </a:r>
                <a:endParaRPr lang="de-CH" dirty="0" smtClean="0"/>
              </a:p>
              <a:p>
                <a:r>
                  <a:rPr lang="de-CH" dirty="0" err="1" smtClean="0"/>
                  <a:t>Histology</a:t>
                </a:r>
                <a:r>
                  <a:rPr lang="de-CH" dirty="0" smtClean="0"/>
                  <a:t>: NAFLD </a:t>
                </a:r>
                <a14:m>
                  <m:oMath xmlns:m="http://schemas.openxmlformats.org/officeDocument/2006/math">
                    <m:r>
                      <a:rPr lang="de-CH" b="0" i="0" smtClean="0">
                        <a:latin typeface="Cambria Math"/>
                        <a:ea typeface="Cambria Math"/>
                      </a:rPr>
                      <m:t>(</m:t>
                    </m:r>
                    <m:r>
                      <a:rPr lang="de-CH" i="1">
                        <a:latin typeface="Cambria Math"/>
                        <a:ea typeface="Cambria Math"/>
                      </a:rPr>
                      <m:t>≥</m:t>
                    </m:r>
                  </m:oMath>
                </a14:m>
                <a:r>
                  <a:rPr lang="de-CH" dirty="0" smtClean="0"/>
                  <a:t> 5% </a:t>
                </a:r>
                <a:r>
                  <a:rPr lang="de-CH" dirty="0" err="1" smtClean="0"/>
                  <a:t>macrovesicular</a:t>
                </a:r>
                <a:r>
                  <a:rPr lang="de-CH" dirty="0" smtClean="0"/>
                  <a:t> </a:t>
                </a:r>
                <a:r>
                  <a:rPr lang="de-CH" dirty="0" err="1" smtClean="0"/>
                  <a:t>steatosis</a:t>
                </a:r>
                <a:r>
                  <a:rPr lang="de-CH" dirty="0" smtClean="0"/>
                  <a:t>); NASH (</a:t>
                </a:r>
                <a:r>
                  <a:rPr lang="de-CH" dirty="0" err="1" smtClean="0"/>
                  <a:t>Brunt’s</a:t>
                </a:r>
                <a:r>
                  <a:rPr lang="de-CH" dirty="0" smtClean="0"/>
                  <a:t> </a:t>
                </a:r>
                <a:r>
                  <a:rPr lang="de-CH" dirty="0" err="1" smtClean="0"/>
                  <a:t>criteria</a:t>
                </a:r>
                <a:r>
                  <a:rPr lang="de-CH" dirty="0" smtClean="0"/>
                  <a:t>); NAFLD </a:t>
                </a:r>
                <a:r>
                  <a:rPr lang="de-CH" dirty="0" err="1" smtClean="0"/>
                  <a:t>activity</a:t>
                </a:r>
                <a:r>
                  <a:rPr lang="de-CH" dirty="0" smtClean="0"/>
                  <a:t> score; </a:t>
                </a:r>
                <a:r>
                  <a:rPr lang="de-CH" dirty="0" err="1" smtClean="0"/>
                  <a:t>Fibrosis</a:t>
                </a:r>
                <a:r>
                  <a:rPr lang="de-CH" dirty="0" smtClean="0"/>
                  <a:t> F0-F4 (</a:t>
                </a:r>
                <a:r>
                  <a:rPr lang="de-CH" dirty="0" err="1" smtClean="0"/>
                  <a:t>Brunt</a:t>
                </a:r>
                <a:r>
                  <a:rPr lang="de-CH" dirty="0" smtClean="0"/>
                  <a:t> </a:t>
                </a:r>
                <a:r>
                  <a:rPr lang="de-CH" dirty="0" err="1" smtClean="0"/>
                  <a:t>scale</a:t>
                </a:r>
                <a:r>
                  <a:rPr lang="de-CH" dirty="0" smtClean="0"/>
                  <a:t>),</a:t>
                </a:r>
                <a:r>
                  <a:rPr lang="de-CH" dirty="0" err="1" smtClean="0"/>
                  <a:t>significant</a:t>
                </a:r>
                <a:r>
                  <a:rPr lang="de-CH" dirty="0" smtClean="0"/>
                  <a:t> </a:t>
                </a:r>
                <a:r>
                  <a:rPr lang="de-CH" dirty="0" smtClean="0"/>
                  <a:t>= F2-F4</a:t>
                </a:r>
              </a:p>
              <a:p>
                <a:r>
                  <a:rPr lang="de-CH" dirty="0" smtClean="0"/>
                  <a:t>Transient </a:t>
                </a:r>
                <a:r>
                  <a:rPr lang="de-CH" dirty="0" err="1" smtClean="0"/>
                  <a:t>Elastography</a:t>
                </a:r>
                <a:r>
                  <a:rPr lang="de-CH" dirty="0" smtClean="0"/>
                  <a:t> </a:t>
                </a:r>
                <a:r>
                  <a:rPr lang="de-CH" dirty="0" err="1" smtClean="0"/>
                  <a:t>by</a:t>
                </a:r>
                <a:r>
                  <a:rPr lang="de-CH" dirty="0" smtClean="0"/>
                  <a:t> </a:t>
                </a:r>
                <a:r>
                  <a:rPr lang="de-CH" dirty="0" err="1" smtClean="0"/>
                  <a:t>Fibroscan</a:t>
                </a:r>
                <a:endParaRPr lang="de-CH" dirty="0" smtClean="0"/>
              </a:p>
              <a:p>
                <a:endParaRPr lang="de-CH" dirty="0" smtClean="0"/>
              </a:p>
            </p:txBody>
          </p:sp>
        </mc:Choice>
        <mc:Fallback>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3"/>
                <a:stretch>
                  <a:fillRect l="-1185" t="-2022" r="-444" b="-2695"/>
                </a:stretch>
              </a:blipFill>
            </p:spPr>
            <p:txBody>
              <a:bodyPr/>
              <a:lstStyle/>
              <a:p>
                <a:r>
                  <a:rPr lang="de-CH">
                    <a:noFill/>
                  </a:rPr>
                  <a:t> </a:t>
                </a:r>
              </a:p>
            </p:txBody>
          </p:sp>
        </mc:Fallback>
      </mc:AlternateContent>
      <p:sp>
        <p:nvSpPr>
          <p:cNvPr id="4" name="Datumsplatzhalter 3"/>
          <p:cNvSpPr>
            <a:spLocks noGrp="1"/>
          </p:cNvSpPr>
          <p:nvPr>
            <p:ph type="dt" sz="half" idx="10"/>
          </p:nvPr>
        </p:nvSpPr>
        <p:spPr/>
        <p:txBody>
          <a:bodyPr/>
          <a:lstStyle/>
          <a:p>
            <a:fld id="{68AE8B0C-1312-43D2-B908-995D23798475}" type="datetime1">
              <a:rPr lang="de-CH" smtClean="0"/>
              <a:t>08.11.2016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EC31071-B329-4EDE-84CE-CC6CB7AAB2C5}" type="slidenum">
              <a:rPr lang="de-CH" smtClean="0"/>
              <a:t>3</a:t>
            </a:fld>
            <a:endParaRPr lang="de-CH"/>
          </a:p>
        </p:txBody>
      </p:sp>
    </p:spTree>
    <p:extLst>
      <p:ext uri="{BB962C8B-B14F-4D97-AF65-F5344CB8AC3E}">
        <p14:creationId xmlns:p14="http://schemas.microsoft.com/office/powerpoint/2010/main" val="2399098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smtClean="0"/>
              <a:t>Results</a:t>
            </a:r>
            <a:endParaRPr lang="de-CH" dirty="0"/>
          </a:p>
        </p:txBody>
      </p:sp>
      <p:sp>
        <p:nvSpPr>
          <p:cNvPr id="4" name="Datumsplatzhalter 3"/>
          <p:cNvSpPr>
            <a:spLocks noGrp="1"/>
          </p:cNvSpPr>
          <p:nvPr>
            <p:ph type="dt" sz="half" idx="10"/>
          </p:nvPr>
        </p:nvSpPr>
        <p:spPr/>
        <p:txBody>
          <a:bodyPr/>
          <a:lstStyle/>
          <a:p>
            <a:fld id="{68AE8B0C-1312-43D2-B908-995D23798475}" type="datetime1">
              <a:rPr lang="de-CH" smtClean="0"/>
              <a:t>08.11.2016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EC31071-B329-4EDE-84CE-CC6CB7AAB2C5}" type="slidenum">
              <a:rPr lang="de-CH" smtClean="0"/>
              <a:t>4</a:t>
            </a:fld>
            <a:endParaRPr lang="de-CH"/>
          </a:p>
        </p:txBody>
      </p:sp>
      <p:pic>
        <p:nvPicPr>
          <p:cNvPr id="7"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259632" y="1556792"/>
            <a:ext cx="2710282" cy="426110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 name="Textfeld 8"/>
          <p:cNvSpPr txBox="1"/>
          <p:nvPr/>
        </p:nvSpPr>
        <p:spPr>
          <a:xfrm>
            <a:off x="4283968" y="1618922"/>
            <a:ext cx="4464496" cy="3970318"/>
          </a:xfrm>
          <a:prstGeom prst="rect">
            <a:avLst/>
          </a:prstGeom>
          <a:noFill/>
        </p:spPr>
        <p:txBody>
          <a:bodyPr wrap="square" rtlCol="0">
            <a:spAutoFit/>
          </a:bodyPr>
          <a:lstStyle/>
          <a:p>
            <a:pPr marL="285750" indent="-285750">
              <a:buFont typeface="Arial" panose="020B0604020202020204" pitchFamily="34" charset="0"/>
              <a:buChar char="•"/>
            </a:pPr>
            <a:r>
              <a:rPr lang="de-CH" dirty="0" smtClean="0"/>
              <a:t>309 </a:t>
            </a:r>
            <a:r>
              <a:rPr lang="de-CH" dirty="0" err="1" smtClean="0"/>
              <a:t>subjects</a:t>
            </a:r>
            <a:r>
              <a:rPr lang="de-CH" dirty="0" smtClean="0"/>
              <a:t> </a:t>
            </a:r>
            <a:r>
              <a:rPr lang="de-CH" dirty="0" err="1" smtClean="0"/>
              <a:t>were</a:t>
            </a:r>
            <a:r>
              <a:rPr lang="de-CH" dirty="0" smtClean="0"/>
              <a:t>  </a:t>
            </a:r>
            <a:r>
              <a:rPr lang="de-CH" dirty="0" err="1" smtClean="0"/>
              <a:t>histologically</a:t>
            </a:r>
            <a:r>
              <a:rPr lang="de-CH" dirty="0" smtClean="0"/>
              <a:t> </a:t>
            </a:r>
            <a:r>
              <a:rPr lang="de-CH" dirty="0" err="1" smtClean="0"/>
              <a:t>classified</a:t>
            </a:r>
            <a:r>
              <a:rPr lang="de-CH" dirty="0" smtClean="0"/>
              <a:t> </a:t>
            </a:r>
            <a:r>
              <a:rPr lang="de-CH" dirty="0" err="1" smtClean="0"/>
              <a:t>as</a:t>
            </a:r>
            <a:r>
              <a:rPr lang="de-CH" dirty="0" smtClean="0"/>
              <a:t>: 69 </a:t>
            </a:r>
            <a:r>
              <a:rPr lang="de-CH" dirty="0" err="1" smtClean="0"/>
              <a:t>no</a:t>
            </a:r>
            <a:r>
              <a:rPr lang="de-CH" dirty="0" smtClean="0"/>
              <a:t> NAFLD, 117 NAFLD, 123 NASH</a:t>
            </a:r>
          </a:p>
          <a:p>
            <a:pPr marL="285750" indent="-285750">
              <a:buFont typeface="Arial" panose="020B0604020202020204" pitchFamily="34" charset="0"/>
              <a:buChar char="•"/>
            </a:pPr>
            <a:r>
              <a:rPr lang="de-CH" dirty="0" err="1" smtClean="0"/>
              <a:t>Subjects</a:t>
            </a:r>
            <a:r>
              <a:rPr lang="de-CH" dirty="0" smtClean="0"/>
              <a:t> </a:t>
            </a:r>
            <a:r>
              <a:rPr lang="de-CH" dirty="0" err="1" smtClean="0"/>
              <a:t>with</a:t>
            </a:r>
            <a:r>
              <a:rPr lang="de-CH" dirty="0" smtClean="0"/>
              <a:t> NASH </a:t>
            </a:r>
            <a:r>
              <a:rPr lang="de-CH" dirty="0" err="1" smtClean="0"/>
              <a:t>show</a:t>
            </a:r>
            <a:r>
              <a:rPr lang="de-CH" dirty="0" smtClean="0"/>
              <a:t> </a:t>
            </a:r>
            <a:r>
              <a:rPr lang="de-CH" dirty="0" err="1" smtClean="0"/>
              <a:t>significantly</a:t>
            </a:r>
            <a:r>
              <a:rPr lang="de-CH" dirty="0" smtClean="0"/>
              <a:t> </a:t>
            </a:r>
            <a:r>
              <a:rPr lang="de-CH" dirty="0" err="1" smtClean="0"/>
              <a:t>lower</a:t>
            </a:r>
            <a:r>
              <a:rPr lang="de-CH" dirty="0" smtClean="0"/>
              <a:t> ASM% </a:t>
            </a:r>
            <a:r>
              <a:rPr lang="de-CH" dirty="0" err="1" smtClean="0"/>
              <a:t>compared</a:t>
            </a:r>
            <a:r>
              <a:rPr lang="de-CH" dirty="0" smtClean="0"/>
              <a:t> </a:t>
            </a:r>
            <a:r>
              <a:rPr lang="de-CH" dirty="0" err="1" smtClean="0"/>
              <a:t>to</a:t>
            </a:r>
            <a:r>
              <a:rPr lang="de-CH" dirty="0" smtClean="0"/>
              <a:t> </a:t>
            </a:r>
            <a:r>
              <a:rPr lang="de-CH" dirty="0" err="1" smtClean="0"/>
              <a:t>those</a:t>
            </a:r>
            <a:r>
              <a:rPr lang="de-CH" dirty="0" smtClean="0"/>
              <a:t> </a:t>
            </a:r>
            <a:r>
              <a:rPr lang="de-CH" dirty="0" err="1" smtClean="0"/>
              <a:t>with</a:t>
            </a:r>
            <a:r>
              <a:rPr lang="de-CH" dirty="0" smtClean="0"/>
              <a:t> </a:t>
            </a:r>
            <a:r>
              <a:rPr lang="de-CH" dirty="0" err="1" smtClean="0"/>
              <a:t>no</a:t>
            </a:r>
            <a:r>
              <a:rPr lang="de-CH" dirty="0" smtClean="0"/>
              <a:t> NAFLD </a:t>
            </a:r>
            <a:r>
              <a:rPr lang="de-CH" dirty="0" err="1" smtClean="0"/>
              <a:t>or</a:t>
            </a:r>
            <a:r>
              <a:rPr lang="de-CH" dirty="0" smtClean="0"/>
              <a:t> NAFL</a:t>
            </a:r>
          </a:p>
          <a:p>
            <a:pPr marL="285750" indent="-285750">
              <a:buFont typeface="Arial" panose="020B0604020202020204" pitchFamily="34" charset="0"/>
              <a:buChar char="•"/>
            </a:pPr>
            <a:r>
              <a:rPr lang="de-CH" dirty="0" err="1" smtClean="0"/>
              <a:t>Patients</a:t>
            </a:r>
            <a:r>
              <a:rPr lang="de-CH" dirty="0" smtClean="0"/>
              <a:t> </a:t>
            </a:r>
            <a:r>
              <a:rPr lang="de-CH" dirty="0" err="1" smtClean="0"/>
              <a:t>with</a:t>
            </a:r>
            <a:r>
              <a:rPr lang="de-CH" dirty="0" smtClean="0"/>
              <a:t> </a:t>
            </a:r>
            <a:r>
              <a:rPr lang="de-CH" dirty="0" err="1" smtClean="0"/>
              <a:t>sarcopenia</a:t>
            </a:r>
            <a:r>
              <a:rPr lang="de-CH" dirty="0" smtClean="0"/>
              <a:t> </a:t>
            </a:r>
            <a:r>
              <a:rPr lang="de-CH" dirty="0" err="1" smtClean="0"/>
              <a:t>were</a:t>
            </a:r>
            <a:r>
              <a:rPr lang="de-CH" dirty="0" smtClean="0"/>
              <a:t> </a:t>
            </a:r>
            <a:r>
              <a:rPr lang="de-CH" dirty="0" err="1" smtClean="0"/>
              <a:t>more</a:t>
            </a:r>
            <a:r>
              <a:rPr lang="de-CH" dirty="0" smtClean="0"/>
              <a:t> </a:t>
            </a:r>
            <a:r>
              <a:rPr lang="de-CH" dirty="0" err="1" smtClean="0"/>
              <a:t>metabolically</a:t>
            </a:r>
            <a:r>
              <a:rPr lang="de-CH" dirty="0" smtClean="0"/>
              <a:t> </a:t>
            </a:r>
            <a:r>
              <a:rPr lang="de-CH" dirty="0" err="1" smtClean="0"/>
              <a:t>unfavorable</a:t>
            </a:r>
            <a:r>
              <a:rPr lang="de-CH" dirty="0" smtClean="0"/>
              <a:t> (BMI, </a:t>
            </a:r>
            <a:r>
              <a:rPr lang="de-CH" dirty="0" err="1" smtClean="0"/>
              <a:t>Waist</a:t>
            </a:r>
            <a:r>
              <a:rPr lang="de-CH" dirty="0" smtClean="0"/>
              <a:t> </a:t>
            </a:r>
            <a:r>
              <a:rPr lang="de-CH" dirty="0" err="1" smtClean="0"/>
              <a:t>Cirucumf</a:t>
            </a:r>
            <a:r>
              <a:rPr lang="de-CH" dirty="0" smtClean="0"/>
              <a:t>., ASAT, GGT, CRP </a:t>
            </a:r>
            <a:r>
              <a:rPr lang="de-CH" dirty="0" err="1" smtClean="0"/>
              <a:t>and</a:t>
            </a:r>
            <a:r>
              <a:rPr lang="de-CH" dirty="0" smtClean="0"/>
              <a:t> HOMA-IR)</a:t>
            </a:r>
          </a:p>
          <a:p>
            <a:pPr marL="285750" lvl="1" indent="-285750">
              <a:buFont typeface="Arial" panose="020B0604020202020204" pitchFamily="34" charset="0"/>
              <a:buChar char="•"/>
            </a:pPr>
            <a:r>
              <a:rPr lang="de-CH" dirty="0" err="1"/>
              <a:t>Sarcopenic</a:t>
            </a:r>
            <a:r>
              <a:rPr lang="de-CH" dirty="0"/>
              <a:t> </a:t>
            </a:r>
            <a:r>
              <a:rPr lang="de-CH" dirty="0" err="1"/>
              <a:t>patients</a:t>
            </a:r>
            <a:r>
              <a:rPr lang="de-CH" dirty="0"/>
              <a:t> </a:t>
            </a:r>
            <a:r>
              <a:rPr lang="de-CH" dirty="0" err="1"/>
              <a:t>had</a:t>
            </a:r>
            <a:r>
              <a:rPr lang="de-CH" dirty="0"/>
              <a:t> </a:t>
            </a:r>
            <a:r>
              <a:rPr lang="de-CH" dirty="0" err="1"/>
              <a:t>more</a:t>
            </a:r>
            <a:r>
              <a:rPr lang="de-CH" dirty="0"/>
              <a:t> </a:t>
            </a:r>
            <a:r>
              <a:rPr lang="de-CH" dirty="0" err="1"/>
              <a:t>severe</a:t>
            </a:r>
            <a:r>
              <a:rPr lang="de-CH" dirty="0"/>
              <a:t> </a:t>
            </a:r>
            <a:r>
              <a:rPr lang="de-CH" dirty="0" err="1"/>
              <a:t>histological</a:t>
            </a:r>
            <a:r>
              <a:rPr lang="de-CH" dirty="0"/>
              <a:t> grades </a:t>
            </a:r>
            <a:r>
              <a:rPr lang="de-CH" dirty="0" err="1"/>
              <a:t>of</a:t>
            </a:r>
            <a:r>
              <a:rPr lang="de-CH" dirty="0"/>
              <a:t> </a:t>
            </a:r>
            <a:r>
              <a:rPr lang="de-CH" dirty="0" err="1"/>
              <a:t>steatosis</a:t>
            </a:r>
            <a:r>
              <a:rPr lang="de-CH" dirty="0"/>
              <a:t> </a:t>
            </a:r>
            <a:r>
              <a:rPr lang="de-CH" dirty="0" err="1"/>
              <a:t>and</a:t>
            </a:r>
            <a:r>
              <a:rPr lang="de-CH" dirty="0"/>
              <a:t> </a:t>
            </a:r>
            <a:r>
              <a:rPr lang="de-CH" dirty="0" err="1"/>
              <a:t>hepatocellular</a:t>
            </a:r>
            <a:r>
              <a:rPr lang="de-CH" dirty="0"/>
              <a:t> </a:t>
            </a:r>
            <a:r>
              <a:rPr lang="de-CH" dirty="0" err="1"/>
              <a:t>ballooning</a:t>
            </a:r>
            <a:r>
              <a:rPr lang="de-CH" dirty="0"/>
              <a:t> </a:t>
            </a:r>
            <a:r>
              <a:rPr lang="de-CH" dirty="0" err="1"/>
              <a:t>and</a:t>
            </a:r>
            <a:r>
              <a:rPr lang="de-CH" dirty="0"/>
              <a:t> a </a:t>
            </a:r>
            <a:r>
              <a:rPr lang="de-CH" dirty="0" err="1"/>
              <a:t>higher</a:t>
            </a:r>
            <a:r>
              <a:rPr lang="de-CH" dirty="0"/>
              <a:t> </a:t>
            </a:r>
            <a:r>
              <a:rPr lang="de-CH" dirty="0" err="1"/>
              <a:t>fibrosis</a:t>
            </a:r>
            <a:r>
              <a:rPr lang="de-CH" dirty="0"/>
              <a:t> </a:t>
            </a:r>
            <a:r>
              <a:rPr lang="de-CH" dirty="0" err="1"/>
              <a:t>stage</a:t>
            </a:r>
            <a:r>
              <a:rPr lang="de-CH" dirty="0"/>
              <a:t> on </a:t>
            </a:r>
            <a:r>
              <a:rPr lang="de-CH" dirty="0" err="1" smtClean="0"/>
              <a:t>histology</a:t>
            </a:r>
            <a:endParaRPr lang="de-CH" dirty="0" smtClean="0"/>
          </a:p>
          <a:p>
            <a:pPr marL="285750" lvl="1" indent="-285750">
              <a:buFont typeface="Arial" panose="020B0604020202020204" pitchFamily="34" charset="0"/>
              <a:buChar char="•"/>
            </a:pPr>
            <a:r>
              <a:rPr lang="de-CH" dirty="0" smtClean="0"/>
              <a:t>ASM% was </a:t>
            </a:r>
            <a:r>
              <a:rPr lang="de-CH" dirty="0" err="1" smtClean="0"/>
              <a:t>significantly</a:t>
            </a:r>
            <a:r>
              <a:rPr lang="de-CH" dirty="0" smtClean="0"/>
              <a:t> </a:t>
            </a:r>
            <a:r>
              <a:rPr lang="de-CH" dirty="0" err="1" smtClean="0"/>
              <a:t>inversely</a:t>
            </a:r>
            <a:r>
              <a:rPr lang="de-CH" dirty="0" smtClean="0"/>
              <a:t> </a:t>
            </a:r>
            <a:r>
              <a:rPr lang="de-CH" dirty="0" err="1" smtClean="0"/>
              <a:t>correlated</a:t>
            </a:r>
            <a:r>
              <a:rPr lang="de-CH" dirty="0" smtClean="0"/>
              <a:t> </a:t>
            </a:r>
            <a:r>
              <a:rPr lang="de-CH" dirty="0" err="1" smtClean="0"/>
              <a:t>with</a:t>
            </a:r>
            <a:r>
              <a:rPr lang="de-CH" dirty="0" smtClean="0"/>
              <a:t> </a:t>
            </a:r>
            <a:r>
              <a:rPr lang="de-CH" dirty="0" err="1" smtClean="0"/>
              <a:t>liver</a:t>
            </a:r>
            <a:r>
              <a:rPr lang="de-CH" dirty="0" smtClean="0"/>
              <a:t> </a:t>
            </a:r>
            <a:r>
              <a:rPr lang="de-CH" dirty="0" err="1" smtClean="0"/>
              <a:t>stiffness</a:t>
            </a:r>
            <a:endParaRPr lang="de-CH" dirty="0"/>
          </a:p>
        </p:txBody>
      </p:sp>
    </p:spTree>
    <p:extLst>
      <p:ext uri="{BB962C8B-B14F-4D97-AF65-F5344CB8AC3E}">
        <p14:creationId xmlns:p14="http://schemas.microsoft.com/office/powerpoint/2010/main" val="3096942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smtClean="0"/>
              <a:t>Results</a:t>
            </a:r>
            <a:endParaRPr lang="de-CH" dirty="0"/>
          </a:p>
        </p:txBody>
      </p:sp>
      <p:sp>
        <p:nvSpPr>
          <p:cNvPr id="3" name="Inhaltsplatzhalter 2"/>
          <p:cNvSpPr>
            <a:spLocks noGrp="1"/>
          </p:cNvSpPr>
          <p:nvPr>
            <p:ph idx="1"/>
          </p:nvPr>
        </p:nvSpPr>
        <p:spPr>
          <a:xfrm>
            <a:off x="4283968" y="1600200"/>
            <a:ext cx="3970784" cy="4525963"/>
          </a:xfrm>
        </p:spPr>
        <p:txBody>
          <a:bodyPr>
            <a:normAutofit/>
          </a:bodyPr>
          <a:lstStyle/>
          <a:p>
            <a:pPr marL="285750" indent="-285750"/>
            <a:r>
              <a:rPr lang="de-CH" sz="2000" dirty="0" err="1"/>
              <a:t>Among</a:t>
            </a:r>
            <a:r>
              <a:rPr lang="de-CH" sz="2000" dirty="0"/>
              <a:t> </a:t>
            </a:r>
            <a:r>
              <a:rPr lang="de-CH" sz="2000" dirty="0" err="1"/>
              <a:t>pt</a:t>
            </a:r>
            <a:r>
              <a:rPr lang="de-CH" sz="2000" dirty="0"/>
              <a:t> </a:t>
            </a:r>
            <a:r>
              <a:rPr lang="de-CH" sz="2000" dirty="0" err="1"/>
              <a:t>with</a:t>
            </a:r>
            <a:r>
              <a:rPr lang="de-CH" sz="2000" dirty="0"/>
              <a:t> NAFLD : </a:t>
            </a:r>
            <a:r>
              <a:rPr lang="de-CH" sz="2000" dirty="0" err="1"/>
              <a:t>sarcopenia</a:t>
            </a:r>
            <a:r>
              <a:rPr lang="de-CH" sz="2000" dirty="0"/>
              <a:t> was </a:t>
            </a:r>
            <a:r>
              <a:rPr lang="de-CH" sz="2000" dirty="0" err="1"/>
              <a:t>associated</a:t>
            </a:r>
            <a:r>
              <a:rPr lang="de-CH" sz="2000" dirty="0"/>
              <a:t> </a:t>
            </a:r>
            <a:r>
              <a:rPr lang="de-CH" sz="2000" dirty="0" err="1"/>
              <a:t>with</a:t>
            </a:r>
            <a:r>
              <a:rPr lang="de-CH" sz="2000" dirty="0"/>
              <a:t> an </a:t>
            </a:r>
            <a:r>
              <a:rPr lang="de-CH" sz="2000" dirty="0" err="1"/>
              <a:t>increased</a:t>
            </a:r>
            <a:r>
              <a:rPr lang="de-CH" sz="2000" dirty="0"/>
              <a:t> </a:t>
            </a:r>
            <a:r>
              <a:rPr lang="de-CH" sz="2000" dirty="0" err="1"/>
              <a:t>risk</a:t>
            </a:r>
            <a:r>
              <a:rPr lang="de-CH" sz="2000" dirty="0"/>
              <a:t> </a:t>
            </a:r>
            <a:r>
              <a:rPr lang="de-CH" sz="2000" dirty="0" err="1"/>
              <a:t>of</a:t>
            </a:r>
            <a:r>
              <a:rPr lang="de-CH" sz="2000" dirty="0"/>
              <a:t> NASH </a:t>
            </a:r>
            <a:r>
              <a:rPr lang="de-CH" sz="2000" dirty="0" err="1"/>
              <a:t>and</a:t>
            </a:r>
            <a:r>
              <a:rPr lang="de-CH" sz="2000" dirty="0"/>
              <a:t> </a:t>
            </a:r>
            <a:r>
              <a:rPr lang="de-CH" sz="2000" dirty="0" err="1"/>
              <a:t>significant</a:t>
            </a:r>
            <a:r>
              <a:rPr lang="de-CH" sz="2000" dirty="0"/>
              <a:t> </a:t>
            </a:r>
            <a:r>
              <a:rPr lang="de-CH" sz="2000" dirty="0" err="1" smtClean="0"/>
              <a:t>fibrosis</a:t>
            </a:r>
            <a:r>
              <a:rPr lang="de-CH" sz="2000" dirty="0" smtClean="0"/>
              <a:t> (F2-F4)</a:t>
            </a:r>
            <a:endParaRPr lang="de-CH" sz="2000" dirty="0"/>
          </a:p>
          <a:p>
            <a:pPr marL="285750" indent="-285750"/>
            <a:endParaRPr lang="de-CH" sz="2000" dirty="0" smtClean="0"/>
          </a:p>
          <a:p>
            <a:pPr marL="285750" indent="-285750"/>
            <a:r>
              <a:rPr lang="de-CH" sz="2000" dirty="0" smtClean="0"/>
              <a:t>After </a:t>
            </a:r>
            <a:r>
              <a:rPr lang="de-CH" sz="2000" dirty="0"/>
              <a:t>multivariate </a:t>
            </a:r>
            <a:r>
              <a:rPr lang="de-CH" sz="2000" dirty="0" err="1"/>
              <a:t>analysis</a:t>
            </a:r>
            <a:r>
              <a:rPr lang="de-CH" sz="2000" dirty="0"/>
              <a:t>, </a:t>
            </a:r>
            <a:r>
              <a:rPr lang="de-CH" sz="2000" dirty="0" err="1"/>
              <a:t>the</a:t>
            </a:r>
            <a:r>
              <a:rPr lang="de-CH" sz="2000" dirty="0"/>
              <a:t> </a:t>
            </a:r>
            <a:r>
              <a:rPr lang="de-CH" sz="2000" dirty="0" err="1"/>
              <a:t>association</a:t>
            </a:r>
            <a:r>
              <a:rPr lang="de-CH" sz="2000" dirty="0"/>
              <a:t> </a:t>
            </a:r>
            <a:r>
              <a:rPr lang="de-CH" sz="2000" dirty="0" err="1"/>
              <a:t>between</a:t>
            </a:r>
            <a:r>
              <a:rPr lang="de-CH" sz="2000" dirty="0"/>
              <a:t> </a:t>
            </a:r>
            <a:r>
              <a:rPr lang="de-CH" sz="2000" dirty="0" err="1"/>
              <a:t>sarcopenia</a:t>
            </a:r>
            <a:r>
              <a:rPr lang="de-CH" sz="2000" dirty="0"/>
              <a:t> </a:t>
            </a:r>
            <a:r>
              <a:rPr lang="de-CH" sz="2000" dirty="0" smtClean="0"/>
              <a:t>NASH </a:t>
            </a:r>
            <a:r>
              <a:rPr lang="de-CH" sz="2000" dirty="0" err="1"/>
              <a:t>and</a:t>
            </a:r>
            <a:r>
              <a:rPr lang="de-CH" sz="2000" dirty="0"/>
              <a:t> </a:t>
            </a:r>
            <a:r>
              <a:rPr lang="de-CH" sz="2000" dirty="0" err="1"/>
              <a:t>Fibrosis</a:t>
            </a:r>
            <a:r>
              <a:rPr lang="de-CH" sz="2000" dirty="0"/>
              <a:t> </a:t>
            </a:r>
            <a:r>
              <a:rPr lang="de-CH" sz="2000" dirty="0" err="1"/>
              <a:t>is</a:t>
            </a:r>
            <a:r>
              <a:rPr lang="de-CH" sz="2000" dirty="0"/>
              <a:t> </a:t>
            </a:r>
            <a:r>
              <a:rPr lang="de-CH" sz="2000" dirty="0" err="1" smtClean="0"/>
              <a:t>confirmed</a:t>
            </a:r>
            <a:endParaRPr lang="de-CH" sz="2000" dirty="0"/>
          </a:p>
        </p:txBody>
      </p:sp>
      <p:sp>
        <p:nvSpPr>
          <p:cNvPr id="4" name="Datumsplatzhalter 3"/>
          <p:cNvSpPr>
            <a:spLocks noGrp="1"/>
          </p:cNvSpPr>
          <p:nvPr>
            <p:ph type="dt" sz="half" idx="10"/>
          </p:nvPr>
        </p:nvSpPr>
        <p:spPr/>
        <p:txBody>
          <a:bodyPr/>
          <a:lstStyle/>
          <a:p>
            <a:fld id="{68AE8B0C-1312-43D2-B908-995D23798475}" type="datetime1">
              <a:rPr lang="de-CH" smtClean="0"/>
              <a:t>08.11.2016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EC31071-B329-4EDE-84CE-CC6CB7AAB2C5}" type="slidenum">
              <a:rPr lang="de-CH" smtClean="0"/>
              <a:t>5</a:t>
            </a:fld>
            <a:endParaRPr lang="de-CH"/>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340768"/>
            <a:ext cx="3384376" cy="596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534" y="2204864"/>
            <a:ext cx="3381369" cy="14841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448" y="4005064"/>
            <a:ext cx="3398456" cy="2160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feld 6"/>
          <p:cNvSpPr txBox="1"/>
          <p:nvPr/>
        </p:nvSpPr>
        <p:spPr>
          <a:xfrm>
            <a:off x="326534" y="1937248"/>
            <a:ext cx="3381370" cy="369332"/>
          </a:xfrm>
          <a:prstGeom prst="rect">
            <a:avLst/>
          </a:prstGeom>
          <a:noFill/>
        </p:spPr>
        <p:txBody>
          <a:bodyPr wrap="square" rtlCol="0">
            <a:spAutoFit/>
          </a:bodyPr>
          <a:lstStyle/>
          <a:p>
            <a:r>
              <a:rPr lang="de-CH" dirty="0" err="1" smtClean="0"/>
              <a:t>Among</a:t>
            </a:r>
            <a:r>
              <a:rPr lang="de-CH" dirty="0" smtClean="0"/>
              <a:t> NAFLD, OR </a:t>
            </a:r>
            <a:r>
              <a:rPr lang="de-CH" dirty="0" err="1" smtClean="0"/>
              <a:t>for</a:t>
            </a:r>
            <a:r>
              <a:rPr lang="de-CH" dirty="0" smtClean="0"/>
              <a:t> NASH</a:t>
            </a:r>
            <a:endParaRPr lang="de-CH" dirty="0"/>
          </a:p>
        </p:txBody>
      </p:sp>
      <p:sp>
        <p:nvSpPr>
          <p:cNvPr id="13" name="Textfeld 12"/>
          <p:cNvSpPr txBox="1"/>
          <p:nvPr/>
        </p:nvSpPr>
        <p:spPr>
          <a:xfrm>
            <a:off x="323528" y="3635732"/>
            <a:ext cx="3528392" cy="369332"/>
          </a:xfrm>
          <a:prstGeom prst="rect">
            <a:avLst/>
          </a:prstGeom>
          <a:noFill/>
        </p:spPr>
        <p:txBody>
          <a:bodyPr wrap="square" rtlCol="0">
            <a:spAutoFit/>
          </a:bodyPr>
          <a:lstStyle/>
          <a:p>
            <a:r>
              <a:rPr lang="de-CH" dirty="0" err="1" smtClean="0"/>
              <a:t>Among</a:t>
            </a:r>
            <a:r>
              <a:rPr lang="de-CH" dirty="0" smtClean="0"/>
              <a:t> NAFLD, OR </a:t>
            </a:r>
            <a:r>
              <a:rPr lang="de-CH" dirty="0" err="1" smtClean="0"/>
              <a:t>for</a:t>
            </a:r>
            <a:r>
              <a:rPr lang="de-CH" dirty="0" smtClean="0"/>
              <a:t> sign. </a:t>
            </a:r>
            <a:r>
              <a:rPr lang="de-CH" dirty="0" err="1" smtClean="0"/>
              <a:t>fibrosis</a:t>
            </a:r>
            <a:endParaRPr lang="de-CH" dirty="0"/>
          </a:p>
        </p:txBody>
      </p:sp>
    </p:spTree>
    <p:extLst>
      <p:ext uri="{BB962C8B-B14F-4D97-AF65-F5344CB8AC3E}">
        <p14:creationId xmlns:p14="http://schemas.microsoft.com/office/powerpoint/2010/main" val="3334195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smtClean="0"/>
              <a:t>Discussion</a:t>
            </a:r>
            <a:endParaRPr lang="de-CH" dirty="0"/>
          </a:p>
        </p:txBody>
      </p:sp>
      <p:sp>
        <p:nvSpPr>
          <p:cNvPr id="3" name="Inhaltsplatzhalter 2"/>
          <p:cNvSpPr>
            <a:spLocks noGrp="1"/>
          </p:cNvSpPr>
          <p:nvPr>
            <p:ph idx="1"/>
          </p:nvPr>
        </p:nvSpPr>
        <p:spPr/>
        <p:txBody>
          <a:bodyPr>
            <a:normAutofit/>
          </a:bodyPr>
          <a:lstStyle/>
          <a:p>
            <a:r>
              <a:rPr lang="de-CH" dirty="0" smtClean="0"/>
              <a:t>Superior </a:t>
            </a:r>
            <a:r>
              <a:rPr lang="de-CH" dirty="0" err="1" smtClean="0"/>
              <a:t>to</a:t>
            </a:r>
            <a:r>
              <a:rPr lang="de-CH" dirty="0" smtClean="0"/>
              <a:t> </a:t>
            </a:r>
            <a:r>
              <a:rPr lang="de-CH" dirty="0" err="1" smtClean="0"/>
              <a:t>previous</a:t>
            </a:r>
            <a:r>
              <a:rPr lang="de-CH" dirty="0" smtClean="0"/>
              <a:t> </a:t>
            </a:r>
            <a:r>
              <a:rPr lang="de-CH" dirty="0" err="1" smtClean="0"/>
              <a:t>studies</a:t>
            </a:r>
            <a:r>
              <a:rPr lang="de-CH" dirty="0" smtClean="0"/>
              <a:t> </a:t>
            </a:r>
            <a:r>
              <a:rPr lang="de-CH" dirty="0" err="1" smtClean="0"/>
              <a:t>because</a:t>
            </a:r>
            <a:r>
              <a:rPr lang="de-CH" dirty="0" smtClean="0"/>
              <a:t> </a:t>
            </a:r>
            <a:r>
              <a:rPr lang="de-CH" dirty="0" err="1" smtClean="0"/>
              <a:t>of</a:t>
            </a:r>
            <a:r>
              <a:rPr lang="de-CH" dirty="0" smtClean="0"/>
              <a:t> </a:t>
            </a:r>
            <a:r>
              <a:rPr lang="de-CH" dirty="0" err="1" smtClean="0"/>
              <a:t>liver</a:t>
            </a:r>
            <a:r>
              <a:rPr lang="de-CH" dirty="0" smtClean="0"/>
              <a:t> </a:t>
            </a:r>
            <a:r>
              <a:rPr lang="de-CH" dirty="0" err="1" smtClean="0"/>
              <a:t>biopsy</a:t>
            </a:r>
            <a:endParaRPr lang="de-CH" dirty="0"/>
          </a:p>
          <a:p>
            <a:r>
              <a:rPr lang="de-CH" dirty="0" smtClean="0"/>
              <a:t>The </a:t>
            </a:r>
            <a:r>
              <a:rPr lang="de-CH" dirty="0" err="1" smtClean="0"/>
              <a:t>importance</a:t>
            </a:r>
            <a:r>
              <a:rPr lang="de-CH" dirty="0" smtClean="0"/>
              <a:t> </a:t>
            </a:r>
            <a:r>
              <a:rPr lang="de-CH" dirty="0" err="1" smtClean="0"/>
              <a:t>of</a:t>
            </a:r>
            <a:r>
              <a:rPr lang="de-CH" dirty="0" smtClean="0"/>
              <a:t> </a:t>
            </a:r>
            <a:r>
              <a:rPr lang="de-CH" dirty="0" err="1" smtClean="0"/>
              <a:t>visceral</a:t>
            </a:r>
            <a:r>
              <a:rPr lang="de-CH" dirty="0" smtClean="0"/>
              <a:t> </a:t>
            </a:r>
            <a:r>
              <a:rPr lang="de-CH" dirty="0" err="1" smtClean="0"/>
              <a:t>obesity</a:t>
            </a:r>
            <a:r>
              <a:rPr lang="de-CH" dirty="0" smtClean="0"/>
              <a:t> </a:t>
            </a:r>
            <a:r>
              <a:rPr lang="de-CH" dirty="0" err="1" smtClean="0"/>
              <a:t>has</a:t>
            </a:r>
            <a:r>
              <a:rPr lang="de-CH" dirty="0" smtClean="0"/>
              <a:t> </a:t>
            </a:r>
            <a:r>
              <a:rPr lang="de-CH" dirty="0" err="1" smtClean="0"/>
              <a:t>been</a:t>
            </a:r>
            <a:r>
              <a:rPr lang="de-CH" dirty="0" smtClean="0"/>
              <a:t> </a:t>
            </a:r>
            <a:r>
              <a:rPr lang="de-CH" dirty="0" err="1" smtClean="0"/>
              <a:t>implicated</a:t>
            </a:r>
            <a:r>
              <a:rPr lang="de-CH" dirty="0" smtClean="0"/>
              <a:t> in </a:t>
            </a:r>
            <a:r>
              <a:rPr lang="de-CH" dirty="0" err="1" smtClean="0"/>
              <a:t>the</a:t>
            </a:r>
            <a:r>
              <a:rPr lang="de-CH" dirty="0" smtClean="0"/>
              <a:t> </a:t>
            </a:r>
            <a:r>
              <a:rPr lang="de-CH" dirty="0" err="1" smtClean="0"/>
              <a:t>pathogenesis</a:t>
            </a:r>
            <a:r>
              <a:rPr lang="de-CH" dirty="0" smtClean="0"/>
              <a:t> </a:t>
            </a:r>
            <a:r>
              <a:rPr lang="de-CH" dirty="0" err="1" smtClean="0"/>
              <a:t>of</a:t>
            </a:r>
            <a:r>
              <a:rPr lang="de-CH" dirty="0" smtClean="0"/>
              <a:t> NAFLD </a:t>
            </a:r>
            <a:r>
              <a:rPr lang="de-CH" dirty="0" err="1" smtClean="0"/>
              <a:t>and</a:t>
            </a:r>
            <a:r>
              <a:rPr lang="de-CH" dirty="0" smtClean="0"/>
              <a:t> NASH. </a:t>
            </a:r>
          </a:p>
          <a:p>
            <a:r>
              <a:rPr lang="de-CH" dirty="0" smtClean="0"/>
              <a:t>Other </a:t>
            </a:r>
            <a:r>
              <a:rPr lang="de-CH" dirty="0" err="1" smtClean="0"/>
              <a:t>mechanism</a:t>
            </a:r>
            <a:r>
              <a:rPr lang="de-CH" dirty="0" smtClean="0"/>
              <a:t> </a:t>
            </a:r>
            <a:r>
              <a:rPr lang="de-CH" dirty="0" err="1" smtClean="0"/>
              <a:t>beyond</a:t>
            </a:r>
            <a:r>
              <a:rPr lang="de-CH" dirty="0" smtClean="0"/>
              <a:t> </a:t>
            </a:r>
            <a:r>
              <a:rPr lang="de-CH" dirty="0" err="1" smtClean="0"/>
              <a:t>visceral</a:t>
            </a:r>
            <a:r>
              <a:rPr lang="de-CH" dirty="0" smtClean="0"/>
              <a:t> </a:t>
            </a:r>
            <a:r>
              <a:rPr lang="de-CH" dirty="0" err="1" smtClean="0"/>
              <a:t>obesity</a:t>
            </a:r>
            <a:r>
              <a:rPr lang="de-CH" dirty="0" smtClean="0"/>
              <a:t> </a:t>
            </a:r>
            <a:r>
              <a:rPr lang="de-CH" dirty="0" err="1" smtClean="0"/>
              <a:t>might</a:t>
            </a:r>
            <a:r>
              <a:rPr lang="de-CH" dirty="0" smtClean="0"/>
              <a:t> </a:t>
            </a:r>
            <a:r>
              <a:rPr lang="de-CH" dirty="0" err="1" smtClean="0"/>
              <a:t>account</a:t>
            </a:r>
            <a:r>
              <a:rPr lang="de-CH" dirty="0" smtClean="0"/>
              <a:t> </a:t>
            </a:r>
            <a:r>
              <a:rPr lang="de-CH" dirty="0" err="1" smtClean="0"/>
              <a:t>for</a:t>
            </a:r>
            <a:r>
              <a:rPr lang="de-CH" dirty="0" smtClean="0"/>
              <a:t> </a:t>
            </a:r>
            <a:r>
              <a:rPr lang="de-CH" dirty="0" err="1" smtClean="0"/>
              <a:t>advanced</a:t>
            </a:r>
            <a:r>
              <a:rPr lang="de-CH" dirty="0" smtClean="0"/>
              <a:t> </a:t>
            </a:r>
            <a:r>
              <a:rPr lang="de-CH" dirty="0" err="1" smtClean="0"/>
              <a:t>liver</a:t>
            </a:r>
            <a:r>
              <a:rPr lang="de-CH" dirty="0" smtClean="0"/>
              <a:t> </a:t>
            </a:r>
            <a:r>
              <a:rPr lang="de-CH" dirty="0" err="1" smtClean="0"/>
              <a:t>damage</a:t>
            </a:r>
            <a:r>
              <a:rPr lang="de-CH" dirty="0" smtClean="0"/>
              <a:t>.</a:t>
            </a:r>
          </a:p>
          <a:p>
            <a:endParaRPr lang="de-CH" dirty="0" smtClean="0"/>
          </a:p>
        </p:txBody>
      </p:sp>
      <p:sp>
        <p:nvSpPr>
          <p:cNvPr id="4" name="Datumsplatzhalter 3"/>
          <p:cNvSpPr>
            <a:spLocks noGrp="1"/>
          </p:cNvSpPr>
          <p:nvPr>
            <p:ph type="dt" sz="half" idx="10"/>
          </p:nvPr>
        </p:nvSpPr>
        <p:spPr/>
        <p:txBody>
          <a:bodyPr/>
          <a:lstStyle/>
          <a:p>
            <a:fld id="{68AE8B0C-1312-43D2-B908-995D23798475}" type="datetime1">
              <a:rPr lang="de-CH" smtClean="0"/>
              <a:t>08.11.2016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EC31071-B329-4EDE-84CE-CC6CB7AAB2C5}" type="slidenum">
              <a:rPr lang="de-CH" smtClean="0"/>
              <a:t>6</a:t>
            </a:fld>
            <a:endParaRPr lang="de-CH"/>
          </a:p>
        </p:txBody>
      </p:sp>
    </p:spTree>
    <p:extLst>
      <p:ext uri="{BB962C8B-B14F-4D97-AF65-F5344CB8AC3E}">
        <p14:creationId xmlns:p14="http://schemas.microsoft.com/office/powerpoint/2010/main" val="1079985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8AE8B0C-1312-43D2-B908-995D23798475}" type="datetime1">
              <a:rPr lang="de-CH" smtClean="0"/>
              <a:t>08.11.2016</a:t>
            </a:fld>
            <a:endParaRPr lang="de-CH"/>
          </a:p>
        </p:txBody>
      </p:sp>
      <p:sp>
        <p:nvSpPr>
          <p:cNvPr id="6" name="Foliennummernplatzhalter 5"/>
          <p:cNvSpPr>
            <a:spLocks noGrp="1"/>
          </p:cNvSpPr>
          <p:nvPr>
            <p:ph type="sldNum" sz="quarter" idx="12"/>
          </p:nvPr>
        </p:nvSpPr>
        <p:spPr/>
        <p:txBody>
          <a:bodyPr/>
          <a:lstStyle/>
          <a:p>
            <a:fld id="{5EC31071-B329-4EDE-84CE-CC6CB7AAB2C5}" type="slidenum">
              <a:rPr lang="de-CH" smtClean="0"/>
              <a:t>7</a:t>
            </a:fld>
            <a:endParaRPr lang="de-CH"/>
          </a:p>
        </p:txBody>
      </p:sp>
      <p:pic>
        <p:nvPicPr>
          <p:cNvPr id="7"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9106" y="620688"/>
            <a:ext cx="8951876" cy="479816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 name="Text Box 3"/>
          <p:cNvSpPr txBox="1">
            <a:spLocks noChangeArrowheads="1"/>
          </p:cNvSpPr>
          <p:nvPr/>
        </p:nvSpPr>
        <p:spPr bwMode="auto">
          <a:xfrm>
            <a:off x="251520" y="5517231"/>
            <a:ext cx="2861120" cy="648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defPPr>
              <a:defRPr lang="en-GB"/>
            </a:defPPr>
            <a:lvl1pPr algn="l" defTabSz="457200" rtl="0" fontAlgn="base">
              <a:spcBef>
                <a:spcPct val="0"/>
              </a:spcBef>
              <a:spcAft>
                <a:spcPct val="0"/>
              </a:spcAft>
              <a:buClr>
                <a:srgbClr val="000000"/>
              </a:buClr>
              <a:buSzPct val="100000"/>
              <a:buFont typeface="Times New Roman" pitchFamily="16" charset="0"/>
              <a:defRPr sz="1400" kern="1200">
                <a:solidFill>
                  <a:schemeClr val="bg1"/>
                </a:solidFill>
                <a:latin typeface="Arial" charset="0"/>
                <a:ea typeface="ＭＳ Ｐゴシック" charset="-128"/>
                <a:cs typeface="+mn-cs"/>
              </a:defRPr>
            </a:lvl1pPr>
            <a:lvl2pPr marL="742950" indent="-285750" algn="l" defTabSz="457200" rtl="0" fontAlgn="base">
              <a:spcBef>
                <a:spcPct val="0"/>
              </a:spcBef>
              <a:spcAft>
                <a:spcPct val="0"/>
              </a:spcAft>
              <a:buClr>
                <a:srgbClr val="000000"/>
              </a:buClr>
              <a:buSzPct val="100000"/>
              <a:buFont typeface="Times New Roman" pitchFamily="16" charset="0"/>
              <a:defRPr sz="1400" kern="1200">
                <a:solidFill>
                  <a:schemeClr val="bg1"/>
                </a:solidFill>
                <a:latin typeface="Arial" charset="0"/>
                <a:ea typeface="ＭＳ Ｐゴシック" charset="-128"/>
                <a:cs typeface="+mn-cs"/>
              </a:defRPr>
            </a:lvl2pPr>
            <a:lvl3pPr marL="1143000" indent="-228600" algn="l" defTabSz="457200" rtl="0" fontAlgn="base">
              <a:spcBef>
                <a:spcPct val="0"/>
              </a:spcBef>
              <a:spcAft>
                <a:spcPct val="0"/>
              </a:spcAft>
              <a:buClr>
                <a:srgbClr val="000000"/>
              </a:buClr>
              <a:buSzPct val="100000"/>
              <a:buFont typeface="Times New Roman" pitchFamily="16" charset="0"/>
              <a:defRPr sz="1400" kern="1200">
                <a:solidFill>
                  <a:schemeClr val="bg1"/>
                </a:solidFill>
                <a:latin typeface="Arial" charset="0"/>
                <a:ea typeface="ＭＳ Ｐゴシック" charset="-128"/>
                <a:cs typeface="+mn-cs"/>
              </a:defRPr>
            </a:lvl3pPr>
            <a:lvl4pPr marL="1600200" indent="-228600" algn="l" defTabSz="457200" rtl="0" fontAlgn="base">
              <a:spcBef>
                <a:spcPct val="0"/>
              </a:spcBef>
              <a:spcAft>
                <a:spcPct val="0"/>
              </a:spcAft>
              <a:buClr>
                <a:srgbClr val="000000"/>
              </a:buClr>
              <a:buSzPct val="100000"/>
              <a:buFont typeface="Times New Roman" pitchFamily="16" charset="0"/>
              <a:defRPr sz="1400" kern="1200">
                <a:solidFill>
                  <a:schemeClr val="bg1"/>
                </a:solidFill>
                <a:latin typeface="Arial" charset="0"/>
                <a:ea typeface="ＭＳ Ｐゴシック" charset="-128"/>
                <a:cs typeface="+mn-cs"/>
              </a:defRPr>
            </a:lvl4pPr>
            <a:lvl5pPr marL="2057400" indent="-228600" algn="l" defTabSz="457200" rtl="0" fontAlgn="base">
              <a:spcBef>
                <a:spcPct val="0"/>
              </a:spcBef>
              <a:spcAft>
                <a:spcPct val="0"/>
              </a:spcAft>
              <a:buClr>
                <a:srgbClr val="000000"/>
              </a:buClr>
              <a:buSzPct val="100000"/>
              <a:buFont typeface="Times New Roman" pitchFamily="16" charset="0"/>
              <a:defRPr sz="1400" kern="1200">
                <a:solidFill>
                  <a:schemeClr val="bg1"/>
                </a:solidFill>
                <a:latin typeface="Arial" charset="0"/>
                <a:ea typeface="ＭＳ Ｐゴシック" charset="-128"/>
                <a:cs typeface="+mn-cs"/>
              </a:defRPr>
            </a:lvl5pPr>
            <a:lvl6pPr marL="2286000" algn="l" defTabSz="914400" rtl="0" eaLnBrk="1" latinLnBrk="0" hangingPunct="1">
              <a:defRPr sz="1400" kern="1200">
                <a:solidFill>
                  <a:schemeClr val="bg1"/>
                </a:solidFill>
                <a:latin typeface="Arial" charset="0"/>
                <a:ea typeface="ＭＳ Ｐゴシック" charset="-128"/>
                <a:cs typeface="+mn-cs"/>
              </a:defRPr>
            </a:lvl6pPr>
            <a:lvl7pPr marL="2743200" algn="l" defTabSz="914400" rtl="0" eaLnBrk="1" latinLnBrk="0" hangingPunct="1">
              <a:defRPr sz="1400" kern="1200">
                <a:solidFill>
                  <a:schemeClr val="bg1"/>
                </a:solidFill>
                <a:latin typeface="Arial" charset="0"/>
                <a:ea typeface="ＭＳ Ｐゴシック" charset="-128"/>
                <a:cs typeface="+mn-cs"/>
              </a:defRPr>
            </a:lvl7pPr>
            <a:lvl8pPr marL="3200400" algn="l" defTabSz="914400" rtl="0" eaLnBrk="1" latinLnBrk="0" hangingPunct="1">
              <a:defRPr sz="1400" kern="1200">
                <a:solidFill>
                  <a:schemeClr val="bg1"/>
                </a:solidFill>
                <a:latin typeface="Arial" charset="0"/>
                <a:ea typeface="ＭＳ Ｐゴシック" charset="-128"/>
                <a:cs typeface="+mn-cs"/>
              </a:defRPr>
            </a:lvl8pPr>
            <a:lvl9pPr marL="3657600" algn="l" defTabSz="914400" rtl="0" eaLnBrk="1" latinLnBrk="0" hangingPunct="1">
              <a:defRPr sz="1400" kern="1200">
                <a:solidFill>
                  <a:schemeClr val="bg1"/>
                </a:solidFill>
                <a:latin typeface="Arial" charset="0"/>
                <a:ea typeface="ＭＳ Ｐゴシック" charset="-128"/>
                <a:cs typeface="+mn-cs"/>
              </a:defRPr>
            </a:lvl9pPr>
          </a:lstStyle>
          <a:p>
            <a:r>
              <a:rPr lang="en-US" altLang="de-DE" sz="800" i="1" dirty="0">
                <a:solidFill>
                  <a:schemeClr val="tx1"/>
                </a:solidFill>
              </a:rPr>
              <a:t>Journal of Hepatology</a:t>
            </a:r>
            <a:r>
              <a:rPr lang="en-US" altLang="de-DE" sz="800" dirty="0">
                <a:solidFill>
                  <a:schemeClr val="tx1"/>
                </a:solidFill>
              </a:rPr>
              <a:t> DOI: (10.1016/j.jhep.2016.08.019</a:t>
            </a:r>
            <a:r>
              <a:rPr lang="en-US" altLang="de-DE" sz="800" dirty="0" smtClean="0">
                <a:solidFill>
                  <a:schemeClr val="tx1"/>
                </a:solidFill>
              </a:rPr>
              <a:t>) ) </a:t>
            </a:r>
            <a:endParaRPr lang="en-US" altLang="de-DE" sz="800" dirty="0">
              <a:solidFill>
                <a:schemeClr val="tx1"/>
              </a:solidFill>
            </a:endParaRPr>
          </a:p>
        </p:txBody>
      </p:sp>
      <p:sp>
        <p:nvSpPr>
          <p:cNvPr id="2" name="Rechteck 1"/>
          <p:cNvSpPr/>
          <p:nvPr/>
        </p:nvSpPr>
        <p:spPr>
          <a:xfrm>
            <a:off x="3087865" y="5749805"/>
            <a:ext cx="6055804" cy="830997"/>
          </a:xfrm>
          <a:prstGeom prst="rect">
            <a:avLst/>
          </a:prstGeom>
        </p:spPr>
        <p:txBody>
          <a:bodyPr wrap="square">
            <a:spAutoFit/>
          </a:bodyPr>
          <a:lstStyle/>
          <a:p>
            <a:r>
              <a:rPr lang="de-CH" sz="800" dirty="0"/>
              <a:t>1. Lim </a:t>
            </a:r>
            <a:r>
              <a:rPr lang="de-CH" sz="800" dirty="0" smtClean="0"/>
              <a:t>et </a:t>
            </a:r>
            <a:r>
              <a:rPr lang="de-CH" sz="800" dirty="0"/>
              <a:t>al. </a:t>
            </a:r>
            <a:r>
              <a:rPr lang="de-CH" sz="800" dirty="0" err="1"/>
              <a:t>Sarcopenic</a:t>
            </a:r>
            <a:r>
              <a:rPr lang="de-CH" sz="800" dirty="0"/>
              <a:t> </a:t>
            </a:r>
            <a:r>
              <a:rPr lang="de-CH" sz="800" dirty="0" err="1"/>
              <a:t>obesity</a:t>
            </a:r>
            <a:r>
              <a:rPr lang="de-CH" sz="800" dirty="0"/>
              <a:t>: </a:t>
            </a:r>
            <a:r>
              <a:rPr lang="de-CH" sz="800" dirty="0" err="1"/>
              <a:t>prevalence</a:t>
            </a:r>
            <a:r>
              <a:rPr lang="de-CH" sz="800" dirty="0"/>
              <a:t> </a:t>
            </a:r>
            <a:r>
              <a:rPr lang="de-CH" sz="800" dirty="0" err="1"/>
              <a:t>and</a:t>
            </a:r>
            <a:r>
              <a:rPr lang="de-CH" sz="800" dirty="0"/>
              <a:t> </a:t>
            </a:r>
            <a:r>
              <a:rPr lang="de-CH" sz="800" dirty="0" err="1"/>
              <a:t>association</a:t>
            </a:r>
            <a:r>
              <a:rPr lang="de-CH" sz="800" dirty="0"/>
              <a:t> </a:t>
            </a:r>
            <a:r>
              <a:rPr lang="de-CH" sz="800" dirty="0" err="1"/>
              <a:t>with</a:t>
            </a:r>
            <a:r>
              <a:rPr lang="de-CH" sz="800" dirty="0"/>
              <a:t> </a:t>
            </a:r>
            <a:r>
              <a:rPr lang="de-CH" sz="800" dirty="0" err="1"/>
              <a:t>metabolic</a:t>
            </a:r>
            <a:r>
              <a:rPr lang="de-CH" sz="800" dirty="0"/>
              <a:t> </a:t>
            </a:r>
            <a:r>
              <a:rPr lang="de-CH" sz="800" dirty="0" err="1"/>
              <a:t>syndrome</a:t>
            </a:r>
            <a:r>
              <a:rPr lang="de-CH" sz="800" dirty="0"/>
              <a:t> in </a:t>
            </a:r>
            <a:r>
              <a:rPr lang="de-CH" sz="800" dirty="0" err="1"/>
              <a:t>the</a:t>
            </a:r>
            <a:r>
              <a:rPr lang="de-CH" sz="800" dirty="0"/>
              <a:t> </a:t>
            </a:r>
            <a:r>
              <a:rPr lang="de-CH" sz="800" dirty="0" err="1"/>
              <a:t>Korean</a:t>
            </a:r>
            <a:r>
              <a:rPr lang="de-CH" sz="800" dirty="0"/>
              <a:t> Longitudinal Study on </a:t>
            </a:r>
            <a:r>
              <a:rPr lang="de-CH" sz="800" dirty="0" err="1"/>
              <a:t>Health</a:t>
            </a:r>
            <a:r>
              <a:rPr lang="de-CH" sz="800" dirty="0"/>
              <a:t> </a:t>
            </a:r>
            <a:r>
              <a:rPr lang="de-CH" sz="800" dirty="0" err="1"/>
              <a:t>and</a:t>
            </a:r>
            <a:r>
              <a:rPr lang="de-CH" sz="800" dirty="0"/>
              <a:t> </a:t>
            </a:r>
            <a:r>
              <a:rPr lang="de-CH" sz="800" dirty="0" err="1"/>
              <a:t>Aging</a:t>
            </a:r>
            <a:r>
              <a:rPr lang="de-CH" sz="800" dirty="0"/>
              <a:t> (</a:t>
            </a:r>
            <a:r>
              <a:rPr lang="de-CH" sz="800" dirty="0" err="1"/>
              <a:t>KLoSHA</a:t>
            </a:r>
            <a:r>
              <a:rPr lang="de-CH" sz="800" dirty="0"/>
              <a:t>). Diabetes Care 2010;33:1652–1654.</a:t>
            </a:r>
          </a:p>
          <a:p>
            <a:r>
              <a:rPr lang="de-CH" sz="800" dirty="0"/>
              <a:t>2. Lee </a:t>
            </a:r>
            <a:r>
              <a:rPr lang="de-CH" sz="800" dirty="0" smtClean="0"/>
              <a:t> </a:t>
            </a:r>
            <a:r>
              <a:rPr lang="de-CH" sz="800" dirty="0"/>
              <a:t>et al. </a:t>
            </a:r>
            <a:r>
              <a:rPr lang="de-CH" sz="800" dirty="0" err="1"/>
              <a:t>Appendicular</a:t>
            </a:r>
            <a:r>
              <a:rPr lang="de-CH" sz="800" dirty="0"/>
              <a:t> </a:t>
            </a:r>
            <a:r>
              <a:rPr lang="de-CH" sz="800" dirty="0" err="1"/>
              <a:t>skeletal</a:t>
            </a:r>
            <a:r>
              <a:rPr lang="de-CH" sz="800" dirty="0"/>
              <a:t> </a:t>
            </a:r>
            <a:r>
              <a:rPr lang="de-CH" sz="800" dirty="0" err="1"/>
              <a:t>muscle</a:t>
            </a:r>
            <a:r>
              <a:rPr lang="de-CH" sz="800" dirty="0"/>
              <a:t> mass </a:t>
            </a:r>
            <a:r>
              <a:rPr lang="de-CH" sz="800" dirty="0" err="1"/>
              <a:t>and</a:t>
            </a:r>
            <a:r>
              <a:rPr lang="de-CH" sz="800" dirty="0"/>
              <a:t> </a:t>
            </a:r>
            <a:r>
              <a:rPr lang="de-CH" sz="800" dirty="0" err="1"/>
              <a:t>insulin</a:t>
            </a:r>
            <a:r>
              <a:rPr lang="de-CH" sz="800" dirty="0"/>
              <a:t> </a:t>
            </a:r>
            <a:r>
              <a:rPr lang="de-CH" sz="800" dirty="0" err="1"/>
              <a:t>resistance</a:t>
            </a:r>
            <a:r>
              <a:rPr lang="de-CH" sz="800" dirty="0"/>
              <a:t> in an </a:t>
            </a:r>
            <a:r>
              <a:rPr lang="de-CH" sz="800" dirty="0" err="1"/>
              <a:t>elderly</a:t>
            </a:r>
            <a:r>
              <a:rPr lang="de-CH" sz="800" dirty="0"/>
              <a:t> </a:t>
            </a:r>
            <a:r>
              <a:rPr lang="de-CH" sz="800" dirty="0" err="1"/>
              <a:t>korean</a:t>
            </a:r>
            <a:r>
              <a:rPr lang="de-CH" sz="800" dirty="0"/>
              <a:t> </a:t>
            </a:r>
            <a:r>
              <a:rPr lang="de-CH" sz="800" dirty="0" err="1"/>
              <a:t>population</a:t>
            </a:r>
            <a:r>
              <a:rPr lang="de-CH" sz="800" dirty="0"/>
              <a:t>: </a:t>
            </a:r>
            <a:r>
              <a:rPr lang="de-CH" sz="800" dirty="0" err="1"/>
              <a:t>the</a:t>
            </a:r>
            <a:r>
              <a:rPr lang="de-CH" sz="800" dirty="0"/>
              <a:t> </a:t>
            </a:r>
            <a:r>
              <a:rPr lang="de-CH" sz="800" dirty="0" err="1"/>
              <a:t>korean</a:t>
            </a:r>
            <a:r>
              <a:rPr lang="de-CH" sz="800" dirty="0"/>
              <a:t> </a:t>
            </a:r>
            <a:r>
              <a:rPr lang="de-CH" sz="800" dirty="0" err="1"/>
              <a:t>social</a:t>
            </a:r>
            <a:r>
              <a:rPr lang="de-CH" sz="800" dirty="0"/>
              <a:t> </a:t>
            </a:r>
            <a:r>
              <a:rPr lang="de-CH" sz="800" dirty="0" err="1"/>
              <a:t>life</a:t>
            </a:r>
            <a:r>
              <a:rPr lang="de-CH" sz="800" dirty="0"/>
              <a:t>, </a:t>
            </a:r>
            <a:r>
              <a:rPr lang="de-CH" sz="800" dirty="0" err="1"/>
              <a:t>health</a:t>
            </a:r>
            <a:r>
              <a:rPr lang="de-CH" sz="800" dirty="0"/>
              <a:t> </a:t>
            </a:r>
            <a:r>
              <a:rPr lang="de-CH" sz="800" dirty="0" err="1"/>
              <a:t>and</a:t>
            </a:r>
            <a:r>
              <a:rPr lang="de-CH" sz="800" dirty="0"/>
              <a:t> </a:t>
            </a:r>
            <a:r>
              <a:rPr lang="de-CH" sz="800" dirty="0" err="1"/>
              <a:t>aging</a:t>
            </a:r>
            <a:r>
              <a:rPr lang="de-CH" sz="800" dirty="0"/>
              <a:t> </a:t>
            </a:r>
            <a:r>
              <a:rPr lang="de-CH" sz="800" dirty="0" err="1"/>
              <a:t>project-health</a:t>
            </a:r>
            <a:r>
              <a:rPr lang="de-CH" sz="800" dirty="0"/>
              <a:t> </a:t>
            </a:r>
            <a:r>
              <a:rPr lang="de-CH" sz="800" dirty="0" err="1"/>
              <a:t>examination</a:t>
            </a:r>
            <a:r>
              <a:rPr lang="de-CH" sz="800" dirty="0"/>
              <a:t> </a:t>
            </a:r>
            <a:r>
              <a:rPr lang="de-CH" sz="800" dirty="0" err="1"/>
              <a:t>cohort</a:t>
            </a:r>
            <a:r>
              <a:rPr lang="de-CH" sz="800" dirty="0"/>
              <a:t>. Diabetes </a:t>
            </a:r>
            <a:r>
              <a:rPr lang="de-CH" sz="800" dirty="0" err="1"/>
              <a:t>Metab</a:t>
            </a:r>
            <a:r>
              <a:rPr lang="de-CH" sz="800" dirty="0"/>
              <a:t> J 2015;39:37–45.</a:t>
            </a:r>
          </a:p>
          <a:p>
            <a:r>
              <a:rPr lang="de-CH" sz="800" dirty="0"/>
              <a:t>3. </a:t>
            </a:r>
            <a:r>
              <a:rPr lang="de-CH" sz="800" dirty="0" err="1"/>
              <a:t>Skov</a:t>
            </a:r>
            <a:r>
              <a:rPr lang="de-CH" sz="800" dirty="0"/>
              <a:t>-Jensen </a:t>
            </a:r>
            <a:r>
              <a:rPr lang="de-CH" sz="800" dirty="0" smtClean="0"/>
              <a:t>. </a:t>
            </a:r>
            <a:r>
              <a:rPr lang="de-CH" sz="800" dirty="0" err="1"/>
              <a:t>Contraction-mediated</a:t>
            </a:r>
            <a:r>
              <a:rPr lang="de-CH" sz="800" dirty="0"/>
              <a:t> </a:t>
            </a:r>
            <a:r>
              <a:rPr lang="de-CH" sz="800" dirty="0" err="1"/>
              <a:t>glucose</a:t>
            </a:r>
            <a:r>
              <a:rPr lang="de-CH" sz="800" dirty="0"/>
              <a:t> </a:t>
            </a:r>
            <a:r>
              <a:rPr lang="de-CH" sz="800" dirty="0" err="1"/>
              <a:t>uptake</a:t>
            </a:r>
            <a:r>
              <a:rPr lang="de-CH" sz="800" dirty="0"/>
              <a:t> </a:t>
            </a:r>
            <a:r>
              <a:rPr lang="de-CH" sz="800" dirty="0" err="1"/>
              <a:t>is</a:t>
            </a:r>
            <a:r>
              <a:rPr lang="de-CH" sz="800" dirty="0"/>
              <a:t> </a:t>
            </a:r>
            <a:r>
              <a:rPr lang="de-CH" sz="800" dirty="0" err="1"/>
              <a:t>increased</a:t>
            </a:r>
            <a:r>
              <a:rPr lang="de-CH" sz="800" dirty="0"/>
              <a:t> in </a:t>
            </a:r>
            <a:r>
              <a:rPr lang="de-CH" sz="800" dirty="0" err="1"/>
              <a:t>men</a:t>
            </a:r>
            <a:r>
              <a:rPr lang="de-CH" sz="800" dirty="0"/>
              <a:t> </a:t>
            </a:r>
            <a:r>
              <a:rPr lang="de-CH" sz="800" dirty="0" err="1"/>
              <a:t>with</a:t>
            </a:r>
            <a:r>
              <a:rPr lang="de-CH" sz="800" dirty="0"/>
              <a:t> </a:t>
            </a:r>
            <a:r>
              <a:rPr lang="de-CH" sz="800" dirty="0" err="1"/>
              <a:t>impaired</a:t>
            </a:r>
            <a:r>
              <a:rPr lang="de-CH" sz="800" dirty="0"/>
              <a:t> </a:t>
            </a:r>
            <a:r>
              <a:rPr lang="de-CH" sz="800" dirty="0" err="1"/>
              <a:t>glucose</a:t>
            </a:r>
            <a:r>
              <a:rPr lang="de-CH" sz="800" dirty="0"/>
              <a:t> </a:t>
            </a:r>
            <a:r>
              <a:rPr lang="de-CH" sz="800" dirty="0" err="1"/>
              <a:t>tolerance</a:t>
            </a:r>
            <a:r>
              <a:rPr lang="de-CH" sz="800" dirty="0"/>
              <a:t>. </a:t>
            </a:r>
            <a:r>
              <a:rPr lang="de-CH" sz="800" dirty="0" err="1"/>
              <a:t>Appl</a:t>
            </a:r>
            <a:r>
              <a:rPr lang="de-CH" sz="800" dirty="0"/>
              <a:t> </a:t>
            </a:r>
            <a:r>
              <a:rPr lang="de-CH" sz="800" dirty="0" err="1"/>
              <a:t>Physiol</a:t>
            </a:r>
            <a:r>
              <a:rPr lang="de-CH" sz="800" dirty="0"/>
              <a:t> </a:t>
            </a:r>
            <a:r>
              <a:rPr lang="de-CH" sz="800" dirty="0" err="1"/>
              <a:t>Nutr</a:t>
            </a:r>
            <a:r>
              <a:rPr lang="de-CH" sz="800" dirty="0"/>
              <a:t> </a:t>
            </a:r>
            <a:r>
              <a:rPr lang="de-CH" sz="800" dirty="0" err="1"/>
              <a:t>Metab</a:t>
            </a:r>
            <a:r>
              <a:rPr lang="de-CH" sz="800" dirty="0"/>
              <a:t> 2007;32:115–124.</a:t>
            </a:r>
          </a:p>
        </p:txBody>
      </p:sp>
    </p:spTree>
    <p:extLst>
      <p:ext uri="{BB962C8B-B14F-4D97-AF65-F5344CB8AC3E}">
        <p14:creationId xmlns:p14="http://schemas.microsoft.com/office/powerpoint/2010/main" val="123254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1143000"/>
          </a:xfrm>
        </p:spPr>
        <p:txBody>
          <a:bodyPr/>
          <a:lstStyle/>
          <a:p>
            <a:r>
              <a:rPr lang="de-CH" dirty="0" err="1" smtClean="0"/>
              <a:t>Conclusion</a:t>
            </a:r>
            <a:endParaRPr lang="de-CH" dirty="0"/>
          </a:p>
        </p:txBody>
      </p:sp>
      <p:sp>
        <p:nvSpPr>
          <p:cNvPr id="3" name="Inhaltsplatzhalter 2"/>
          <p:cNvSpPr>
            <a:spLocks noGrp="1"/>
          </p:cNvSpPr>
          <p:nvPr>
            <p:ph idx="1"/>
          </p:nvPr>
        </p:nvSpPr>
        <p:spPr>
          <a:xfrm>
            <a:off x="467544" y="1844824"/>
            <a:ext cx="8229600" cy="3412976"/>
          </a:xfrm>
        </p:spPr>
        <p:txBody>
          <a:bodyPr>
            <a:normAutofit/>
          </a:bodyPr>
          <a:lstStyle/>
          <a:p>
            <a:r>
              <a:rPr lang="en-US" dirty="0"/>
              <a:t>Patients with sarcopenia exhibited approximately twofold increased odds of suffering from NASH or significant </a:t>
            </a:r>
            <a:r>
              <a:rPr lang="en-US" dirty="0" smtClean="0"/>
              <a:t>fibrosis. </a:t>
            </a:r>
          </a:p>
          <a:p>
            <a:r>
              <a:rPr lang="en-US" dirty="0" smtClean="0"/>
              <a:t>In particular sarcopenia was a risk factor </a:t>
            </a:r>
            <a:r>
              <a:rPr lang="en-US" dirty="0" smtClean="0"/>
              <a:t>of biopsy </a:t>
            </a:r>
            <a:r>
              <a:rPr lang="en-US" dirty="0" smtClean="0"/>
              <a:t>proven NASH and significant fibrosis, independent of obesity and insulin-resistance.</a:t>
            </a:r>
          </a:p>
          <a:p>
            <a:endParaRPr lang="de-CH" dirty="0"/>
          </a:p>
        </p:txBody>
      </p:sp>
      <p:sp>
        <p:nvSpPr>
          <p:cNvPr id="4" name="Datumsplatzhalter 3"/>
          <p:cNvSpPr>
            <a:spLocks noGrp="1"/>
          </p:cNvSpPr>
          <p:nvPr>
            <p:ph type="dt" sz="half" idx="10"/>
          </p:nvPr>
        </p:nvSpPr>
        <p:spPr/>
        <p:txBody>
          <a:bodyPr/>
          <a:lstStyle/>
          <a:p>
            <a:fld id="{68AE8B0C-1312-43D2-B908-995D23798475}" type="datetime1">
              <a:rPr lang="de-CH" smtClean="0"/>
              <a:t>08.11.2016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EC31071-B329-4EDE-84CE-CC6CB7AAB2C5}" type="slidenum">
              <a:rPr lang="de-CH" smtClean="0"/>
              <a:t>8</a:t>
            </a:fld>
            <a:endParaRPr lang="de-CH"/>
          </a:p>
        </p:txBody>
      </p:sp>
    </p:spTree>
    <p:extLst>
      <p:ext uri="{BB962C8B-B14F-4D97-AF65-F5344CB8AC3E}">
        <p14:creationId xmlns:p14="http://schemas.microsoft.com/office/powerpoint/2010/main" val="3662594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dirty="0" err="1" smtClean="0"/>
              <a:t>Conclusion-clinical</a:t>
            </a:r>
            <a:r>
              <a:rPr lang="de-CH" dirty="0" smtClean="0"/>
              <a:t> </a:t>
            </a:r>
            <a:r>
              <a:rPr lang="de-CH" dirty="0" err="1" smtClean="0"/>
              <a:t>impact</a:t>
            </a:r>
            <a:endParaRPr lang="de-CH" dirty="0"/>
          </a:p>
        </p:txBody>
      </p:sp>
      <p:sp>
        <p:nvSpPr>
          <p:cNvPr id="3" name="Inhaltsplatzhalter 2"/>
          <p:cNvSpPr>
            <a:spLocks noGrp="1"/>
          </p:cNvSpPr>
          <p:nvPr>
            <p:ph idx="1"/>
          </p:nvPr>
        </p:nvSpPr>
        <p:spPr/>
        <p:txBody>
          <a:bodyPr/>
          <a:lstStyle/>
          <a:p>
            <a:r>
              <a:rPr lang="de-CH" dirty="0" err="1"/>
              <a:t>Aging</a:t>
            </a:r>
            <a:r>
              <a:rPr lang="de-CH" dirty="0"/>
              <a:t> </a:t>
            </a:r>
            <a:r>
              <a:rPr lang="de-CH" dirty="0" err="1"/>
              <a:t>population</a:t>
            </a:r>
            <a:r>
              <a:rPr lang="de-CH" dirty="0"/>
              <a:t> = </a:t>
            </a:r>
            <a:r>
              <a:rPr lang="de-CH" dirty="0" err="1"/>
              <a:t>more</a:t>
            </a:r>
            <a:r>
              <a:rPr lang="de-CH" dirty="0"/>
              <a:t> </a:t>
            </a:r>
            <a:r>
              <a:rPr lang="de-CH" dirty="0" err="1" smtClean="0"/>
              <a:t>sarcopenia</a:t>
            </a:r>
            <a:r>
              <a:rPr lang="de-CH" dirty="0" smtClean="0"/>
              <a:t> = </a:t>
            </a:r>
            <a:r>
              <a:rPr lang="de-CH" dirty="0" err="1" smtClean="0"/>
              <a:t>more</a:t>
            </a:r>
            <a:r>
              <a:rPr lang="de-CH" dirty="0" smtClean="0"/>
              <a:t> </a:t>
            </a:r>
            <a:r>
              <a:rPr lang="de-CH" dirty="0" err="1" smtClean="0"/>
              <a:t>risks</a:t>
            </a:r>
            <a:r>
              <a:rPr lang="de-CH" dirty="0" smtClean="0"/>
              <a:t> </a:t>
            </a:r>
            <a:r>
              <a:rPr lang="de-CH" dirty="0" err="1" smtClean="0"/>
              <a:t>for</a:t>
            </a:r>
            <a:r>
              <a:rPr lang="de-CH" dirty="0" smtClean="0"/>
              <a:t> Insulin-</a:t>
            </a:r>
            <a:r>
              <a:rPr lang="de-CH" dirty="0" err="1" smtClean="0"/>
              <a:t>resistance</a:t>
            </a:r>
            <a:endParaRPr lang="de-CH" dirty="0" smtClean="0"/>
          </a:p>
          <a:p>
            <a:endParaRPr lang="de-CH" dirty="0" smtClean="0"/>
          </a:p>
          <a:p>
            <a:r>
              <a:rPr lang="de-CH" dirty="0" smtClean="0"/>
              <a:t>Resistance </a:t>
            </a:r>
            <a:r>
              <a:rPr lang="de-CH" dirty="0" err="1"/>
              <a:t>training</a:t>
            </a:r>
            <a:r>
              <a:rPr lang="de-CH" dirty="0"/>
              <a:t> </a:t>
            </a:r>
            <a:r>
              <a:rPr lang="de-CH" dirty="0" err="1"/>
              <a:t>is</a:t>
            </a:r>
            <a:r>
              <a:rPr lang="de-CH" dirty="0"/>
              <a:t> </a:t>
            </a:r>
            <a:r>
              <a:rPr lang="de-CH" dirty="0" err="1"/>
              <a:t>effective</a:t>
            </a:r>
            <a:r>
              <a:rPr lang="de-CH" dirty="0"/>
              <a:t> in </a:t>
            </a:r>
            <a:r>
              <a:rPr lang="de-CH" dirty="0" err="1"/>
              <a:t>reducing</a:t>
            </a:r>
            <a:r>
              <a:rPr lang="de-CH" dirty="0"/>
              <a:t> </a:t>
            </a:r>
            <a:r>
              <a:rPr lang="de-CH" dirty="0" err="1"/>
              <a:t>steatosis</a:t>
            </a:r>
            <a:r>
              <a:rPr lang="de-CH" dirty="0"/>
              <a:t>, </a:t>
            </a:r>
            <a:r>
              <a:rPr lang="de-CH" dirty="0" err="1"/>
              <a:t>independant</a:t>
            </a:r>
            <a:r>
              <a:rPr lang="de-CH" dirty="0"/>
              <a:t> </a:t>
            </a:r>
            <a:r>
              <a:rPr lang="de-CH" dirty="0" err="1"/>
              <a:t>of</a:t>
            </a:r>
            <a:r>
              <a:rPr lang="de-CH" dirty="0"/>
              <a:t> </a:t>
            </a:r>
            <a:r>
              <a:rPr lang="de-CH" dirty="0" err="1"/>
              <a:t>weight</a:t>
            </a:r>
            <a:r>
              <a:rPr lang="de-CH" dirty="0"/>
              <a:t> </a:t>
            </a:r>
            <a:r>
              <a:rPr lang="de-CH" dirty="0" err="1"/>
              <a:t>reduction</a:t>
            </a:r>
            <a:r>
              <a:rPr lang="de-CH" dirty="0"/>
              <a:t> in NAFLD </a:t>
            </a:r>
            <a:r>
              <a:rPr lang="de-CH" dirty="0" err="1" smtClean="0"/>
              <a:t>patients</a:t>
            </a:r>
            <a:endParaRPr lang="de-CH" dirty="0" smtClean="0"/>
          </a:p>
          <a:p>
            <a:endParaRPr lang="de-CH" dirty="0"/>
          </a:p>
        </p:txBody>
      </p:sp>
      <p:sp>
        <p:nvSpPr>
          <p:cNvPr id="4" name="Datumsplatzhalter 3"/>
          <p:cNvSpPr>
            <a:spLocks noGrp="1"/>
          </p:cNvSpPr>
          <p:nvPr>
            <p:ph type="dt" sz="half" idx="10"/>
          </p:nvPr>
        </p:nvSpPr>
        <p:spPr/>
        <p:txBody>
          <a:bodyPr/>
          <a:lstStyle/>
          <a:p>
            <a:fld id="{68AE8B0C-1312-43D2-B908-995D23798475}" type="datetime1">
              <a:rPr lang="de-CH" smtClean="0"/>
              <a:t>08.11.2016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EC31071-B329-4EDE-84CE-CC6CB7AAB2C5}" type="slidenum">
              <a:rPr lang="de-CH" smtClean="0"/>
              <a:t>9</a:t>
            </a:fld>
            <a:endParaRPr lang="de-CH"/>
          </a:p>
        </p:txBody>
      </p:sp>
    </p:spTree>
    <p:extLst>
      <p:ext uri="{BB962C8B-B14F-4D97-AF65-F5344CB8AC3E}">
        <p14:creationId xmlns:p14="http://schemas.microsoft.com/office/powerpoint/2010/main" val="17360798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2ff10fe5-c9e3-4074-9dd6-5615840f84cf"/>
</p:tagLst>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1554</Words>
  <Application>Microsoft Office PowerPoint</Application>
  <PresentationFormat>Bildschirmpräsentation (4:3)</PresentationFormat>
  <Paragraphs>111</Paragraphs>
  <Slides>11</Slides>
  <Notes>8</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Larissa</vt:lpstr>
      <vt:lpstr>Sarcopenia is an independent risk factor for non-alcoholic steatohepatitis and significant fibrosis (Journal of Hepatology, article in Press 2016)</vt:lpstr>
      <vt:lpstr>Background</vt:lpstr>
      <vt:lpstr>Patients and Methods</vt:lpstr>
      <vt:lpstr>Results</vt:lpstr>
      <vt:lpstr>Results</vt:lpstr>
      <vt:lpstr>Discussion</vt:lpstr>
      <vt:lpstr>PowerPoint-Präsentation</vt:lpstr>
      <vt:lpstr>Conclusion</vt:lpstr>
      <vt:lpstr>Conclusion-clinical impact</vt:lpstr>
      <vt:lpstr>References</vt:lpstr>
      <vt:lpstr>Appendix 1</vt:lpstr>
    </vt:vector>
  </TitlesOfParts>
  <Company>Inselspital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Sarcopenia is an independent risk factor for non-alcoholic steatohepatitis and significant fibrosis (Journal of Hepatology, article in Press 2016)</dc:title>
  <dc:creator>Geider, Natalie</dc:creator>
  <cp:lastModifiedBy>Geider, Natalie</cp:lastModifiedBy>
  <cp:revision>25</cp:revision>
  <dcterms:created xsi:type="dcterms:W3CDTF">2016-10-06T15:32:53Z</dcterms:created>
  <dcterms:modified xsi:type="dcterms:W3CDTF">2016-11-08T08:04:59Z</dcterms:modified>
</cp:coreProperties>
</file>