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4" r:id="rId3"/>
    <p:sldId id="267" r:id="rId4"/>
    <p:sldId id="274" r:id="rId5"/>
    <p:sldId id="280" r:id="rId6"/>
    <p:sldId id="265" r:id="rId7"/>
    <p:sldId id="275" r:id="rId8"/>
    <p:sldId id="268" r:id="rId9"/>
    <p:sldId id="281" r:id="rId10"/>
    <p:sldId id="277" r:id="rId11"/>
    <p:sldId id="282" r:id="rId12"/>
    <p:sldId id="283" r:id="rId13"/>
    <p:sldId id="279" r:id="rId14"/>
    <p:sldId id="272" r:id="rId15"/>
    <p:sldId id="284" r:id="rId16"/>
    <p:sldId id="276" r:id="rId17"/>
    <p:sldId id="278" r:id="rId18"/>
  </p:sldIdLst>
  <p:sldSz cx="9144000" cy="6858000" type="screen4x3"/>
  <p:notesSz cx="6797675" cy="9926638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8" autoAdjust="0"/>
    <p:restoredTop sz="88686" autoAdjust="0"/>
  </p:normalViewPr>
  <p:slideViewPr>
    <p:cSldViewPr>
      <p:cViewPr varScale="1">
        <p:scale>
          <a:sx n="102" d="100"/>
          <a:sy n="102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5238D-6A91-4091-84D0-29E3297A08D5}" type="datetimeFigureOut">
              <a:rPr lang="de-CH" smtClean="0"/>
              <a:pPr/>
              <a:t>07.02.2018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71511-05AD-4D77-AF86-B2F40CBB732C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0990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44141-EFC3-C446-9108-F1F8C2D713D9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25EFD-9236-9A4E-9602-79BFBFB7C4A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60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5EFD-9236-9A4E-9602-79BFBFB7C4A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81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5EFD-9236-9A4E-9602-79BFBFB7C4A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19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5EFD-9236-9A4E-9602-79BFBFB7C4A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19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5EFD-9236-9A4E-9602-79BFBFB7C4A2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19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B9A6-FB6B-4923-A63A-4934D27B856C}" type="datetimeFigureOut">
              <a:rPr lang="de-CH" smtClean="0"/>
              <a:pPr/>
              <a:t>07.02.2018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F094-B014-4B81-8CED-DA663525026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878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B9A6-FB6B-4923-A63A-4934D27B856C}" type="datetimeFigureOut">
              <a:rPr lang="de-CH" smtClean="0"/>
              <a:pPr/>
              <a:t>07.02.2018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F094-B014-4B81-8CED-DA663525026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136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B9A6-FB6B-4923-A63A-4934D27B856C}" type="datetimeFigureOut">
              <a:rPr lang="de-CH" smtClean="0"/>
              <a:pPr/>
              <a:t>07.02.2018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F094-B014-4B81-8CED-DA663525026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196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B9A6-FB6B-4923-A63A-4934D27B856C}" type="datetimeFigureOut">
              <a:rPr lang="de-CH" smtClean="0"/>
              <a:pPr/>
              <a:t>07.02.2018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F094-B014-4B81-8CED-DA663525026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382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B9A6-FB6B-4923-A63A-4934D27B856C}" type="datetimeFigureOut">
              <a:rPr lang="de-CH" smtClean="0"/>
              <a:pPr/>
              <a:t>07.02.2018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F094-B014-4B81-8CED-DA663525026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056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B9A6-FB6B-4923-A63A-4934D27B856C}" type="datetimeFigureOut">
              <a:rPr lang="de-CH" smtClean="0"/>
              <a:pPr/>
              <a:t>07.02.2018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F094-B014-4B81-8CED-DA663525026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364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B9A6-FB6B-4923-A63A-4934D27B856C}" type="datetimeFigureOut">
              <a:rPr lang="de-CH" smtClean="0"/>
              <a:pPr/>
              <a:t>07.02.2018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F094-B014-4B81-8CED-DA663525026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328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B9A6-FB6B-4923-A63A-4934D27B856C}" type="datetimeFigureOut">
              <a:rPr lang="de-CH" smtClean="0"/>
              <a:pPr/>
              <a:t>07.02.2018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F094-B014-4B81-8CED-DA663525026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464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B9A6-FB6B-4923-A63A-4934D27B856C}" type="datetimeFigureOut">
              <a:rPr lang="de-CH" smtClean="0"/>
              <a:pPr/>
              <a:t>07.02.2018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F094-B014-4B81-8CED-DA663525026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864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B9A6-FB6B-4923-A63A-4934D27B856C}" type="datetimeFigureOut">
              <a:rPr lang="de-CH" smtClean="0"/>
              <a:pPr/>
              <a:t>07.02.2018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F094-B014-4B81-8CED-DA663525026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285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B9A6-FB6B-4923-A63A-4934D27B856C}" type="datetimeFigureOut">
              <a:rPr lang="de-CH" smtClean="0"/>
              <a:pPr/>
              <a:t>07.02.2018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F094-B014-4B81-8CED-DA663525026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233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BB9A6-FB6B-4923-A63A-4934D27B856C}" type="datetimeFigureOut">
              <a:rPr lang="de-CH" smtClean="0"/>
              <a:pPr/>
              <a:t>07.02.2018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F094-B014-4B81-8CED-DA663525026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932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49432" y="5445224"/>
            <a:ext cx="6400800" cy="648072"/>
          </a:xfrm>
        </p:spPr>
        <p:txBody>
          <a:bodyPr>
            <a:normAutofit fontScale="92500" lnSpcReduction="20000"/>
          </a:bodyPr>
          <a:lstStyle/>
          <a:p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Journal Club 10.10.2017</a:t>
            </a:r>
          </a:p>
          <a:p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Leona von Köckritz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1" y="980728"/>
            <a:ext cx="79041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7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CH" sz="3000" dirty="0" err="1" smtClean="0"/>
              <a:t>Results</a:t>
            </a:r>
            <a:r>
              <a:rPr lang="de-CH" sz="3000" dirty="0" smtClean="0"/>
              <a:t> </a:t>
            </a:r>
            <a:endParaRPr lang="de-CH" sz="3000" dirty="0"/>
          </a:p>
        </p:txBody>
      </p:sp>
      <p:pic>
        <p:nvPicPr>
          <p:cNvPr id="4" name="Bild 3" descr="Bildschirmfoto 2017-10-09 um 21.16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666576" cy="414972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57200" y="1676400"/>
            <a:ext cx="83058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CH" sz="3000" dirty="0" err="1" smtClean="0"/>
              <a:t>Results</a:t>
            </a:r>
            <a:r>
              <a:rPr lang="de-CH" sz="3000" dirty="0" smtClean="0"/>
              <a:t> </a:t>
            </a:r>
            <a:endParaRPr lang="de-CH" sz="3000" dirty="0"/>
          </a:p>
        </p:txBody>
      </p:sp>
      <p:pic>
        <p:nvPicPr>
          <p:cNvPr id="5" name="Bild 4" descr="Bildschirmfoto 2017-10-09 um 21.22.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1001"/>
            <a:ext cx="5105400" cy="558664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9600" y="6019800"/>
            <a:ext cx="802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Supplementary</a:t>
            </a:r>
            <a:r>
              <a:rPr lang="de-DE" sz="1000" dirty="0" smtClean="0"/>
              <a:t> </a:t>
            </a:r>
            <a:r>
              <a:rPr lang="de-DE" sz="1000" dirty="0" err="1" smtClean="0"/>
              <a:t>Figure</a:t>
            </a:r>
            <a:r>
              <a:rPr lang="de-DE" sz="1000" dirty="0" smtClean="0"/>
              <a:t> 5. Impacts on </a:t>
            </a:r>
            <a:r>
              <a:rPr lang="de-DE" sz="1000" dirty="0" err="1" smtClean="0"/>
              <a:t>body</a:t>
            </a:r>
            <a:r>
              <a:rPr lang="de-DE" sz="1000" dirty="0" smtClean="0"/>
              <a:t> </a:t>
            </a:r>
            <a:r>
              <a:rPr lang="de-DE" sz="1000" dirty="0" err="1" smtClean="0"/>
              <a:t>composition</a:t>
            </a:r>
            <a:r>
              <a:rPr lang="de-DE" sz="1000" dirty="0" smtClean="0"/>
              <a:t> on </a:t>
            </a:r>
            <a:r>
              <a:rPr lang="de-DE" sz="1000" dirty="0" err="1" smtClean="0"/>
              <a:t>cumulative</a:t>
            </a:r>
            <a:r>
              <a:rPr lang="de-DE" sz="1000" dirty="0" smtClean="0"/>
              <a:t> </a:t>
            </a:r>
            <a:r>
              <a:rPr lang="de-DE" sz="1000" dirty="0" err="1" smtClean="0"/>
              <a:t>mortality</a:t>
            </a:r>
            <a:r>
              <a:rPr lang="de-DE" sz="1000" dirty="0" smtClean="0"/>
              <a:t> (A-C) and </a:t>
            </a:r>
            <a:r>
              <a:rPr lang="de-DE" sz="1000" b="1" dirty="0" err="1" smtClean="0"/>
              <a:t>recurrence</a:t>
            </a:r>
            <a:r>
              <a:rPr lang="de-DE" sz="1000" b="1" dirty="0" smtClean="0"/>
              <a:t> </a:t>
            </a:r>
            <a:r>
              <a:rPr lang="de-DE" sz="1000" dirty="0" smtClean="0"/>
              <a:t>rate (D-F) in </a:t>
            </a:r>
            <a:r>
              <a:rPr lang="de-DE" sz="1000" dirty="0" err="1" smtClean="0"/>
              <a:t>naïve</a:t>
            </a:r>
            <a:r>
              <a:rPr lang="de-DE" sz="1000" dirty="0" smtClean="0"/>
              <a:t> </a:t>
            </a:r>
            <a:r>
              <a:rPr lang="de-DE" sz="1000" dirty="0" err="1" smtClean="0"/>
              <a:t>patients</a:t>
            </a:r>
            <a:r>
              <a:rPr lang="de-DE" sz="1000" dirty="0" smtClean="0"/>
              <a:t> </a:t>
            </a:r>
            <a:r>
              <a:rPr lang="de-DE" sz="1000" dirty="0" err="1" smtClean="0"/>
              <a:t>with</a:t>
            </a:r>
            <a:r>
              <a:rPr lang="de-DE" sz="1000" dirty="0" smtClean="0"/>
              <a:t> BCLC 0/A </a:t>
            </a:r>
            <a:r>
              <a:rPr lang="de-DE" sz="1000" dirty="0" err="1" smtClean="0"/>
              <a:t>hepatocellular</a:t>
            </a:r>
            <a:r>
              <a:rPr lang="de-DE" sz="1000" dirty="0" smtClean="0"/>
              <a:t> </a:t>
            </a:r>
            <a:r>
              <a:rPr lang="de-DE" sz="1000" dirty="0" err="1" smtClean="0"/>
              <a:t>carcinoma</a:t>
            </a:r>
            <a:r>
              <a:rPr lang="de-DE" sz="1000" dirty="0" smtClean="0"/>
              <a:t> </a:t>
            </a:r>
            <a:r>
              <a:rPr lang="de-DE" sz="1000" dirty="0" err="1" smtClean="0"/>
              <a:t>who</a:t>
            </a:r>
            <a:r>
              <a:rPr lang="de-DE" sz="1000" dirty="0" smtClean="0"/>
              <a:t> </a:t>
            </a:r>
            <a:r>
              <a:rPr lang="de-DE" sz="1000" dirty="0" err="1" smtClean="0"/>
              <a:t>were</a:t>
            </a:r>
            <a:r>
              <a:rPr lang="de-DE" sz="1000" dirty="0" smtClean="0"/>
              <a:t> </a:t>
            </a:r>
            <a:r>
              <a:rPr lang="de-DE" sz="1000" dirty="0" err="1" smtClean="0"/>
              <a:t>treated</a:t>
            </a:r>
            <a:r>
              <a:rPr lang="de-DE" sz="1000" dirty="0" smtClean="0"/>
              <a:t> </a:t>
            </a:r>
            <a:r>
              <a:rPr lang="de-DE" sz="1000" dirty="0" err="1" smtClean="0"/>
              <a:t>with</a:t>
            </a:r>
            <a:r>
              <a:rPr lang="de-DE" sz="1000" dirty="0" smtClean="0"/>
              <a:t> </a:t>
            </a:r>
            <a:r>
              <a:rPr lang="de-DE" sz="1000" dirty="0" err="1" smtClean="0"/>
              <a:t>percutaneous</a:t>
            </a:r>
            <a:r>
              <a:rPr lang="de-DE" sz="1000" dirty="0" smtClean="0"/>
              <a:t> </a:t>
            </a:r>
            <a:r>
              <a:rPr lang="de-DE" sz="1000" dirty="0" err="1" smtClean="0"/>
              <a:t>radiofrequency</a:t>
            </a:r>
            <a:r>
              <a:rPr lang="de-DE" sz="1000" dirty="0" smtClean="0"/>
              <a:t> </a:t>
            </a:r>
            <a:r>
              <a:rPr lang="de-DE" sz="1000" dirty="0" err="1" smtClean="0"/>
              <a:t>ablation</a:t>
            </a:r>
            <a:r>
              <a:rPr lang="de-DE" sz="1000" dirty="0" smtClean="0"/>
              <a:t> </a:t>
            </a:r>
            <a:r>
              <a:rPr lang="de-DE" sz="1000" dirty="0" err="1" smtClean="0"/>
              <a:t>therapy</a:t>
            </a:r>
            <a:r>
              <a:rPr lang="de-DE" sz="1000" dirty="0" smtClean="0"/>
              <a:t> </a:t>
            </a:r>
            <a:endParaRPr lang="de-DE" sz="1000" dirty="0"/>
          </a:p>
        </p:txBody>
      </p:sp>
      <p:sp>
        <p:nvSpPr>
          <p:cNvPr id="7" name="Rechteck 6"/>
          <p:cNvSpPr/>
          <p:nvPr/>
        </p:nvSpPr>
        <p:spPr>
          <a:xfrm>
            <a:off x="4495800" y="609600"/>
            <a:ext cx="2514600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CH" sz="3000" dirty="0" err="1" smtClean="0"/>
              <a:t>Results</a:t>
            </a:r>
            <a:r>
              <a:rPr lang="de-CH" sz="3000" dirty="0" smtClean="0"/>
              <a:t> </a:t>
            </a:r>
            <a:endParaRPr lang="de-CH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632848" cy="615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4800600" y="1066800"/>
            <a:ext cx="3276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800600" y="1676400"/>
            <a:ext cx="32766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800600" y="3124200"/>
            <a:ext cx="3276600" cy="5334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CH" sz="3000" dirty="0" err="1" smtClean="0"/>
              <a:t>Results</a:t>
            </a:r>
            <a:r>
              <a:rPr lang="de-CH" sz="3000" dirty="0" smtClean="0"/>
              <a:t> </a:t>
            </a:r>
            <a:endParaRPr lang="de-CH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961148" cy="330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4814102" cy="305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36861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0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Discussion</a:t>
            </a:r>
            <a:r>
              <a:rPr lang="de-CH" dirty="0" smtClean="0"/>
              <a:t> &amp; </a:t>
            </a:r>
            <a:r>
              <a:rPr lang="de-CH" dirty="0" err="1" smtClean="0"/>
              <a:t>Conclusion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609600" y="1371600"/>
            <a:ext cx="785304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 smtClean="0">
              <a:solidFill>
                <a:srgbClr val="FF0000"/>
              </a:solidFill>
              <a:sym typeface="Wingdings"/>
            </a:endParaRPr>
          </a:p>
          <a:p>
            <a:endParaRPr lang="de-DE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Quantity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(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low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SMI,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Sarcopenia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) and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quality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(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low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MA,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Intramuscular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fat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deposition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) of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muscle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and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distribution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of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adipose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tissue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rahter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than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absolute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value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(high VSR,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not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BMI, VATI, SATI)</a:t>
            </a:r>
          </a:p>
          <a:p>
            <a:pPr>
              <a:buFontTx/>
              <a:buChar char="-"/>
            </a:pPr>
            <a:endParaRPr lang="de-DE" b="1" dirty="0" smtClean="0">
              <a:solidFill>
                <a:srgbClr val="FF0000"/>
              </a:solidFill>
              <a:sym typeface="Wingdings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Sarcopenia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, IMF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deposition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and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visceral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adiposity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are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associated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with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poor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prognosis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(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rather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than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BMI),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independently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of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liver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function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reserve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and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cancer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stage</a:t>
            </a:r>
            <a:endParaRPr lang="de-CH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/>
            <a:endParaRPr lang="de-CH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in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underweight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or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obese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patients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proportion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of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patients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with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two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or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three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poor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prognostic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body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composition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components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are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significantly</a:t>
            </a:r>
            <a:r>
              <a:rPr lang="de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higher</a:t>
            </a:r>
            <a:endParaRPr lang="de-CH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de-CH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de-CH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de-CH" b="1" dirty="0" smtClean="0">
              <a:sym typeface="Wingdings" panose="05000000000000000000" pitchFamily="2" charset="2"/>
            </a:endParaRPr>
          </a:p>
          <a:p>
            <a:endParaRPr lang="de-CH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de-CH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85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Discussion</a:t>
            </a:r>
            <a:r>
              <a:rPr lang="de-CH" dirty="0" smtClean="0"/>
              <a:t> &amp; </a:t>
            </a:r>
            <a:r>
              <a:rPr lang="de-CH" dirty="0" err="1" smtClean="0"/>
              <a:t>Conclusion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609600" y="1371600"/>
            <a:ext cx="785304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de-CH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/>
            <a:endParaRPr lang="de-CH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/>
            <a:r>
              <a:rPr lang="de-CH" b="1" dirty="0" err="1" smtClean="0">
                <a:sym typeface="Wingdings" panose="05000000000000000000" pitchFamily="2" charset="2"/>
              </a:rPr>
              <a:t>Strength</a:t>
            </a:r>
            <a:r>
              <a:rPr lang="de-CH" b="1" dirty="0" smtClean="0">
                <a:sym typeface="Wingdings" panose="05000000000000000000" pitchFamily="2" charset="2"/>
              </a:rPr>
              <a:t>: large </a:t>
            </a:r>
            <a:r>
              <a:rPr lang="de-CH" b="1" dirty="0" err="1" smtClean="0">
                <a:sym typeface="Wingdings" panose="05000000000000000000" pitchFamily="2" charset="2"/>
              </a:rPr>
              <a:t>sample</a:t>
            </a:r>
            <a:r>
              <a:rPr lang="de-CH" b="1" dirty="0" smtClean="0"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ym typeface="Wingdings" panose="05000000000000000000" pitchFamily="2" charset="2"/>
              </a:rPr>
              <a:t>size</a:t>
            </a:r>
            <a:endParaRPr lang="de-CH" b="1" dirty="0" smtClean="0">
              <a:sym typeface="Wingdings" panose="05000000000000000000" pitchFamily="2" charset="2"/>
            </a:endParaRPr>
          </a:p>
          <a:p>
            <a:pPr marL="285750" indent="-285750"/>
            <a:endParaRPr lang="de-CH" b="1" dirty="0" smtClean="0">
              <a:sym typeface="Wingdings" panose="05000000000000000000" pitchFamily="2" charset="2"/>
            </a:endParaRPr>
          </a:p>
          <a:p>
            <a:pPr marL="285750" indent="-285750"/>
            <a:r>
              <a:rPr lang="de-CH" b="1" dirty="0" err="1" smtClean="0">
                <a:sym typeface="Wingdings" panose="05000000000000000000" pitchFamily="2" charset="2"/>
              </a:rPr>
              <a:t>Limitations</a:t>
            </a:r>
            <a:r>
              <a:rPr lang="de-CH" b="1" dirty="0" smtClean="0">
                <a:sym typeface="Wingdings" panose="05000000000000000000" pitchFamily="2" charset="2"/>
              </a:rPr>
              <a:t>: </a:t>
            </a:r>
            <a:r>
              <a:rPr lang="de-CH" b="1" dirty="0" err="1" smtClean="0">
                <a:sym typeface="Wingdings" panose="05000000000000000000" pitchFamily="2" charset="2"/>
              </a:rPr>
              <a:t>underlying</a:t>
            </a:r>
            <a:r>
              <a:rPr lang="de-CH" b="1" dirty="0" smtClean="0"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ym typeface="Wingdings" panose="05000000000000000000" pitchFamily="2" charset="2"/>
              </a:rPr>
              <a:t>disease</a:t>
            </a:r>
            <a:r>
              <a:rPr lang="de-CH" b="1" dirty="0" smtClean="0">
                <a:sym typeface="Wingdings" panose="05000000000000000000" pitchFamily="2" charset="2"/>
              </a:rPr>
              <a:t> in &gt;83 % </a:t>
            </a:r>
            <a:r>
              <a:rPr lang="de-CH" b="1" dirty="0" err="1" smtClean="0">
                <a:sym typeface="Wingdings" panose="05000000000000000000" pitchFamily="2" charset="2"/>
              </a:rPr>
              <a:t>viral</a:t>
            </a:r>
            <a:r>
              <a:rPr lang="de-CH" b="1" dirty="0" smtClean="0"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ym typeface="Wingdings" panose="05000000000000000000" pitchFamily="2" charset="2"/>
              </a:rPr>
              <a:t>infection</a:t>
            </a:r>
            <a:r>
              <a:rPr lang="de-CH" b="1" dirty="0" smtClean="0">
                <a:sym typeface="Wingdings" panose="05000000000000000000" pitchFamily="2" charset="2"/>
              </a:rPr>
              <a:t>, no </a:t>
            </a:r>
            <a:r>
              <a:rPr lang="de-CH" b="1" dirty="0" err="1" smtClean="0">
                <a:sym typeface="Wingdings" panose="05000000000000000000" pitchFamily="2" charset="2"/>
              </a:rPr>
              <a:t>correlation</a:t>
            </a:r>
            <a:r>
              <a:rPr lang="de-CH" b="1" dirty="0" smtClean="0"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ym typeface="Wingdings" panose="05000000000000000000" pitchFamily="2" charset="2"/>
              </a:rPr>
              <a:t>with</a:t>
            </a:r>
            <a:r>
              <a:rPr lang="de-CH" b="1" dirty="0" smtClean="0"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ym typeface="Wingdings" panose="05000000000000000000" pitchFamily="2" charset="2"/>
              </a:rPr>
              <a:t>treatment</a:t>
            </a:r>
            <a:r>
              <a:rPr lang="de-CH" b="1" dirty="0" smtClean="0"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ym typeface="Wingdings" panose="05000000000000000000" pitchFamily="2" charset="2"/>
              </a:rPr>
              <a:t>options</a:t>
            </a:r>
            <a:r>
              <a:rPr lang="de-CH" b="1" dirty="0" smtClean="0"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ym typeface="Wingdings" panose="05000000000000000000" pitchFamily="2" charset="2"/>
              </a:rPr>
              <a:t>except</a:t>
            </a:r>
            <a:r>
              <a:rPr lang="de-CH" b="1" dirty="0" smtClean="0">
                <a:sym typeface="Wingdings" panose="05000000000000000000" pitchFamily="2" charset="2"/>
              </a:rPr>
              <a:t> RFA, </a:t>
            </a:r>
            <a:r>
              <a:rPr lang="de-CH" b="1" dirty="0" err="1" smtClean="0">
                <a:sym typeface="Wingdings" panose="05000000000000000000" pitchFamily="2" charset="2"/>
              </a:rPr>
              <a:t>only</a:t>
            </a:r>
            <a:r>
              <a:rPr lang="de-CH" b="1" dirty="0" smtClean="0"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ym typeface="Wingdings" panose="05000000000000000000" pitchFamily="2" charset="2"/>
              </a:rPr>
              <a:t>one</a:t>
            </a:r>
            <a:r>
              <a:rPr lang="de-CH" b="1" dirty="0" smtClean="0"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ym typeface="Wingdings" panose="05000000000000000000" pitchFamily="2" charset="2"/>
              </a:rPr>
              <a:t>measurement</a:t>
            </a:r>
            <a:r>
              <a:rPr lang="de-CH" b="1" dirty="0" smtClean="0">
                <a:sym typeface="Wingdings" panose="05000000000000000000" pitchFamily="2" charset="2"/>
              </a:rPr>
              <a:t> at </a:t>
            </a:r>
            <a:r>
              <a:rPr lang="de-CH" b="1" dirty="0" err="1" smtClean="0">
                <a:sym typeface="Wingdings" panose="05000000000000000000" pitchFamily="2" charset="2"/>
              </a:rPr>
              <a:t>first</a:t>
            </a:r>
            <a:r>
              <a:rPr lang="de-CH" b="1" dirty="0" smtClean="0">
                <a:sym typeface="Wingdings" panose="05000000000000000000" pitchFamily="2" charset="2"/>
              </a:rPr>
              <a:t> </a:t>
            </a:r>
            <a:r>
              <a:rPr lang="de-CH" b="1" dirty="0" err="1" smtClean="0">
                <a:sym typeface="Wingdings" panose="05000000000000000000" pitchFamily="2" charset="2"/>
              </a:rPr>
              <a:t>diagnosis</a:t>
            </a:r>
            <a:endParaRPr lang="de-CH" b="1" dirty="0" smtClean="0">
              <a:sym typeface="Wingdings" panose="05000000000000000000" pitchFamily="2" charset="2"/>
            </a:endParaRPr>
          </a:p>
          <a:p>
            <a:pPr marL="285750" indent="-285750"/>
            <a:endParaRPr lang="de-CH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/>
            <a:endParaRPr lang="de-DE" b="1" dirty="0" smtClean="0">
              <a:solidFill>
                <a:srgbClr val="FF0000"/>
              </a:solidFill>
              <a:sym typeface="Wingdings"/>
            </a:endParaRPr>
          </a:p>
          <a:p>
            <a:pPr marL="285750" indent="-285750"/>
            <a:r>
              <a:rPr lang="de-DE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Further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studies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investigating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causalities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and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interventios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with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nutrional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support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,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excercise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therapy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and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the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use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of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drugs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to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optimize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the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body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composition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and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improve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the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survival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of HCC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patients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are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needed</a:t>
            </a:r>
            <a:endParaRPr lang="de-CH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de-CH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de-CH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de-CH" b="1" dirty="0" smtClean="0">
              <a:sym typeface="Wingdings" panose="05000000000000000000" pitchFamily="2" charset="2"/>
            </a:endParaRPr>
          </a:p>
          <a:p>
            <a:endParaRPr lang="de-CH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de-CH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85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CH" sz="3000" dirty="0" err="1" smtClean="0"/>
              <a:t>Methods</a:t>
            </a:r>
            <a:r>
              <a:rPr lang="de-CH" sz="3000" dirty="0" smtClean="0"/>
              <a:t> </a:t>
            </a:r>
            <a:endParaRPr lang="de-CH" sz="30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47825" y="1838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94" y="1772816"/>
            <a:ext cx="583763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4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362075"/>
            <a:ext cx="80295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3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CH" sz="3000" dirty="0" err="1" smtClean="0"/>
              <a:t>Methods</a:t>
            </a:r>
            <a:r>
              <a:rPr lang="de-CH" sz="3000" dirty="0" smtClean="0"/>
              <a:t> </a:t>
            </a:r>
            <a:endParaRPr lang="de-CH" sz="3000" dirty="0"/>
          </a:p>
        </p:txBody>
      </p:sp>
      <p:sp>
        <p:nvSpPr>
          <p:cNvPr id="4" name="Textfeld 3"/>
          <p:cNvSpPr txBox="1"/>
          <p:nvPr/>
        </p:nvSpPr>
        <p:spPr>
          <a:xfrm>
            <a:off x="107504" y="1439385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 smtClean="0"/>
              <a:t>Patients</a:t>
            </a:r>
            <a:r>
              <a:rPr lang="de-CH" b="1" dirty="0" smtClean="0"/>
              <a:t>:</a:t>
            </a:r>
            <a:r>
              <a:rPr lang="de-CH" b="1" i="1" dirty="0" smtClean="0"/>
              <a:t> </a:t>
            </a:r>
            <a:r>
              <a:rPr lang="de-CH" dirty="0" err="1" smtClean="0"/>
              <a:t>retrospective</a:t>
            </a:r>
            <a:r>
              <a:rPr lang="de-CH" dirty="0" smtClean="0"/>
              <a:t> </a:t>
            </a:r>
            <a:r>
              <a:rPr lang="de-CH" dirty="0" err="1" smtClean="0"/>
              <a:t>analysis</a:t>
            </a:r>
            <a:r>
              <a:rPr lang="de-CH" dirty="0" smtClean="0"/>
              <a:t> of 1257 </a:t>
            </a:r>
            <a:r>
              <a:rPr lang="de-CH" dirty="0" err="1"/>
              <a:t>p</a:t>
            </a:r>
            <a:r>
              <a:rPr lang="de-CH" dirty="0" err="1" smtClean="0"/>
              <a:t>atients</a:t>
            </a:r>
            <a:r>
              <a:rPr lang="de-CH" dirty="0" smtClean="0"/>
              <a:t> </a:t>
            </a:r>
            <a:r>
              <a:rPr lang="de-CH" dirty="0" err="1" smtClean="0"/>
              <a:t>diagnosed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/>
              <a:t>HCC </a:t>
            </a:r>
            <a:r>
              <a:rPr lang="de-CH" dirty="0" err="1" smtClean="0"/>
              <a:t>from</a:t>
            </a:r>
            <a:r>
              <a:rPr lang="de-CH" dirty="0" smtClean="0"/>
              <a:t> 01/2004-12/2009, at </a:t>
            </a:r>
            <a:r>
              <a:rPr lang="de-CH" dirty="0" err="1" smtClean="0"/>
              <a:t>the</a:t>
            </a:r>
            <a:r>
              <a:rPr lang="de-CH" dirty="0" smtClean="0"/>
              <a:t> Department of </a:t>
            </a:r>
            <a:r>
              <a:rPr lang="de-CH" dirty="0" err="1" smtClean="0"/>
              <a:t>Gastroenterology</a:t>
            </a:r>
            <a:r>
              <a:rPr lang="de-CH" dirty="0" smtClean="0"/>
              <a:t>, University of Tokyo </a:t>
            </a:r>
            <a:r>
              <a:rPr lang="de-CH" dirty="0" err="1" smtClean="0"/>
              <a:t>hospital</a:t>
            </a:r>
            <a:r>
              <a:rPr lang="de-CH" dirty="0" smtClean="0"/>
              <a:t> (</a:t>
            </a:r>
            <a:r>
              <a:rPr lang="de-CH" dirty="0" err="1" smtClean="0"/>
              <a:t>single</a:t>
            </a:r>
            <a:r>
              <a:rPr lang="de-CH" dirty="0" smtClean="0"/>
              <a:t> </a:t>
            </a:r>
            <a:r>
              <a:rPr lang="de-CH" dirty="0" err="1" smtClean="0"/>
              <a:t>center</a:t>
            </a:r>
            <a:r>
              <a:rPr lang="de-CH" dirty="0" smtClean="0"/>
              <a:t>)  </a:t>
            </a:r>
          </a:p>
          <a:p>
            <a:endParaRPr lang="de-CH" dirty="0"/>
          </a:p>
          <a:p>
            <a:r>
              <a:rPr lang="de-CH" dirty="0" err="1" smtClean="0"/>
              <a:t>Inclusion</a:t>
            </a:r>
            <a:r>
              <a:rPr lang="de-CH" dirty="0" smtClean="0"/>
              <a:t>: </a:t>
            </a:r>
            <a:r>
              <a:rPr lang="de-CH" dirty="0" err="1" smtClean="0"/>
              <a:t>see</a:t>
            </a:r>
            <a:r>
              <a:rPr lang="de-CH" dirty="0" smtClean="0"/>
              <a:t> </a:t>
            </a:r>
            <a:r>
              <a:rPr lang="de-CH" dirty="0" err="1" smtClean="0"/>
              <a:t>above</a:t>
            </a:r>
            <a:endParaRPr lang="de-CH" dirty="0" smtClean="0"/>
          </a:p>
          <a:p>
            <a:r>
              <a:rPr lang="de-CH" dirty="0" err="1" smtClean="0"/>
              <a:t>Exclusion</a:t>
            </a:r>
            <a:r>
              <a:rPr lang="de-CH" dirty="0" smtClean="0"/>
              <a:t>: </a:t>
            </a:r>
            <a:r>
              <a:rPr lang="de-CH" dirty="0" err="1" smtClean="0"/>
              <a:t>poorly</a:t>
            </a:r>
            <a:r>
              <a:rPr lang="de-CH" dirty="0" smtClean="0"/>
              <a:t> </a:t>
            </a:r>
            <a:r>
              <a:rPr lang="de-CH" dirty="0" err="1" smtClean="0"/>
              <a:t>controlled</a:t>
            </a:r>
            <a:r>
              <a:rPr lang="de-CH" dirty="0" smtClean="0"/>
              <a:t> </a:t>
            </a:r>
            <a:r>
              <a:rPr lang="de-CH" dirty="0" err="1" smtClean="0"/>
              <a:t>ascites</a:t>
            </a:r>
            <a:endParaRPr lang="de-CH" dirty="0" smtClean="0"/>
          </a:p>
          <a:p>
            <a:endParaRPr lang="de-CH" dirty="0"/>
          </a:p>
          <a:p>
            <a:r>
              <a:rPr lang="de-CH" b="1" dirty="0" smtClean="0"/>
              <a:t>Clinical </a:t>
            </a:r>
            <a:r>
              <a:rPr lang="de-CH" b="1" dirty="0" err="1" smtClean="0"/>
              <a:t>and</a:t>
            </a:r>
            <a:r>
              <a:rPr lang="de-CH" b="1" dirty="0" smtClean="0"/>
              <a:t> </a:t>
            </a:r>
            <a:r>
              <a:rPr lang="de-CH" b="1" dirty="0" err="1" smtClean="0"/>
              <a:t>anthropometric</a:t>
            </a:r>
            <a:r>
              <a:rPr lang="de-CH" b="1" dirty="0" smtClean="0"/>
              <a:t> variables</a:t>
            </a:r>
            <a:r>
              <a:rPr lang="de-CH" dirty="0" smtClean="0"/>
              <a:t>: </a:t>
            </a:r>
            <a:r>
              <a:rPr lang="de-CH" dirty="0" err="1" smtClean="0"/>
              <a:t>age</a:t>
            </a:r>
            <a:r>
              <a:rPr lang="de-CH" dirty="0" smtClean="0"/>
              <a:t>; </a:t>
            </a:r>
            <a:r>
              <a:rPr lang="de-CH" dirty="0" err="1" smtClean="0"/>
              <a:t>gender</a:t>
            </a:r>
            <a:r>
              <a:rPr lang="de-CH" dirty="0" smtClean="0"/>
              <a:t>; BMI (&lt;20 </a:t>
            </a:r>
            <a:r>
              <a:rPr lang="de-CH" dirty="0" err="1" smtClean="0"/>
              <a:t>underweight</a:t>
            </a:r>
            <a:r>
              <a:rPr lang="de-CH" dirty="0" smtClean="0"/>
              <a:t>, </a:t>
            </a:r>
            <a:r>
              <a:rPr lang="de-CH" dirty="0"/>
              <a:t>20.0-24.9 normal, </a:t>
            </a:r>
            <a:r>
              <a:rPr lang="de-CH" dirty="0" smtClean="0"/>
              <a:t>≥25 </a:t>
            </a:r>
            <a:r>
              <a:rPr lang="de-CH" dirty="0" err="1" smtClean="0"/>
              <a:t>obese</a:t>
            </a:r>
            <a:r>
              <a:rPr lang="de-CH" dirty="0" smtClean="0"/>
              <a:t>), </a:t>
            </a:r>
            <a:r>
              <a:rPr lang="de-CH" dirty="0" err="1" smtClean="0"/>
              <a:t>hepatitis</a:t>
            </a:r>
            <a:r>
              <a:rPr lang="de-CH" dirty="0" smtClean="0"/>
              <a:t> </a:t>
            </a:r>
            <a:r>
              <a:rPr lang="de-CH" dirty="0" err="1" smtClean="0"/>
              <a:t>infection</a:t>
            </a:r>
            <a:r>
              <a:rPr lang="de-CH" dirty="0" smtClean="0"/>
              <a:t> </a:t>
            </a:r>
            <a:r>
              <a:rPr lang="de-CH" dirty="0" err="1" smtClean="0"/>
              <a:t>state</a:t>
            </a:r>
            <a:r>
              <a:rPr lang="de-CH" dirty="0" smtClean="0"/>
              <a:t> (HBV; HCV;HBV+HBV; </a:t>
            </a:r>
            <a:r>
              <a:rPr lang="de-CH" dirty="0" err="1" smtClean="0"/>
              <a:t>none</a:t>
            </a:r>
            <a:r>
              <a:rPr lang="de-CH" dirty="0" smtClean="0"/>
              <a:t>); </a:t>
            </a:r>
            <a:r>
              <a:rPr lang="de-CH" dirty="0" err="1" smtClean="0"/>
              <a:t>daily</a:t>
            </a:r>
            <a:r>
              <a:rPr lang="de-CH" dirty="0" smtClean="0"/>
              <a:t> </a:t>
            </a:r>
            <a:r>
              <a:rPr lang="de-CH" dirty="0" err="1" smtClean="0"/>
              <a:t>alcohol</a:t>
            </a:r>
            <a:r>
              <a:rPr lang="de-CH" dirty="0" smtClean="0"/>
              <a:t> </a:t>
            </a:r>
            <a:r>
              <a:rPr lang="de-CH" dirty="0" err="1" smtClean="0"/>
              <a:t>consumption</a:t>
            </a:r>
            <a:r>
              <a:rPr lang="de-CH" dirty="0" smtClean="0"/>
              <a:t>; </a:t>
            </a:r>
            <a:r>
              <a:rPr lang="de-CH" dirty="0" err="1" smtClean="0"/>
              <a:t>smoking</a:t>
            </a:r>
            <a:r>
              <a:rPr lang="de-CH" dirty="0" smtClean="0"/>
              <a:t> </a:t>
            </a:r>
            <a:r>
              <a:rPr lang="de-CH" dirty="0" err="1" smtClean="0"/>
              <a:t>status</a:t>
            </a:r>
            <a:r>
              <a:rPr lang="de-CH" dirty="0" smtClean="0"/>
              <a:t>; </a:t>
            </a:r>
            <a:r>
              <a:rPr lang="de-CH" dirty="0" err="1" smtClean="0"/>
              <a:t>diabetes</a:t>
            </a:r>
            <a:r>
              <a:rPr lang="de-CH" dirty="0" smtClean="0"/>
              <a:t>; </a:t>
            </a:r>
            <a:r>
              <a:rPr lang="de-CH" dirty="0" err="1" smtClean="0"/>
              <a:t>chronic</a:t>
            </a:r>
            <a:r>
              <a:rPr lang="de-CH" dirty="0" smtClean="0"/>
              <a:t> </a:t>
            </a:r>
            <a:r>
              <a:rPr lang="de-CH" dirty="0" err="1" smtClean="0"/>
              <a:t>kidney</a:t>
            </a:r>
            <a:r>
              <a:rPr lang="de-CH" dirty="0" smtClean="0"/>
              <a:t> </a:t>
            </a:r>
            <a:r>
              <a:rPr lang="de-CH" dirty="0" err="1" smtClean="0"/>
              <a:t>disease</a:t>
            </a:r>
            <a:r>
              <a:rPr lang="de-CH" dirty="0" smtClean="0"/>
              <a:t>; </a:t>
            </a:r>
            <a:r>
              <a:rPr lang="de-CH" dirty="0" err="1" smtClean="0"/>
              <a:t>cardiovasc</a:t>
            </a:r>
            <a:r>
              <a:rPr lang="de-CH" dirty="0" smtClean="0"/>
              <a:t>.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cerebrovasc</a:t>
            </a:r>
            <a:r>
              <a:rPr lang="de-CH" dirty="0" smtClean="0"/>
              <a:t>. </a:t>
            </a:r>
            <a:r>
              <a:rPr lang="de-CH" dirty="0" err="1" smtClean="0"/>
              <a:t>Disease</a:t>
            </a:r>
            <a:r>
              <a:rPr lang="de-CH" dirty="0" smtClean="0"/>
              <a:t>, </a:t>
            </a:r>
            <a:r>
              <a:rPr lang="de-CH" dirty="0" err="1" smtClean="0"/>
              <a:t>lung</a:t>
            </a:r>
            <a:r>
              <a:rPr lang="de-CH" dirty="0" smtClean="0"/>
              <a:t> </a:t>
            </a:r>
            <a:r>
              <a:rPr lang="de-CH" dirty="0" err="1" smtClean="0"/>
              <a:t>disease</a:t>
            </a:r>
            <a:r>
              <a:rPr lang="de-CH" dirty="0"/>
              <a:t>;</a:t>
            </a:r>
            <a:r>
              <a:rPr lang="de-CH" dirty="0" smtClean="0"/>
              <a:t> Child </a:t>
            </a:r>
            <a:r>
              <a:rPr lang="de-CH" dirty="0" err="1" smtClean="0"/>
              <a:t>Pugh</a:t>
            </a:r>
            <a:r>
              <a:rPr lang="de-CH" dirty="0" smtClean="0"/>
              <a:t> </a:t>
            </a:r>
            <a:r>
              <a:rPr lang="de-CH" dirty="0" err="1" smtClean="0"/>
              <a:t>class</a:t>
            </a:r>
            <a:r>
              <a:rPr lang="de-CH" dirty="0" smtClean="0"/>
              <a:t>; ASAT; total </a:t>
            </a:r>
            <a:r>
              <a:rPr lang="de-CH" dirty="0" err="1" smtClean="0"/>
              <a:t>Bili</a:t>
            </a:r>
            <a:r>
              <a:rPr lang="de-CH" dirty="0" smtClean="0"/>
              <a:t>; Alb; </a:t>
            </a:r>
            <a:r>
              <a:rPr lang="de-CH" dirty="0" err="1" smtClean="0"/>
              <a:t>platelet</a:t>
            </a:r>
            <a:r>
              <a:rPr lang="de-CH" dirty="0" smtClean="0"/>
              <a:t> </a:t>
            </a:r>
            <a:r>
              <a:rPr lang="de-CH" dirty="0" err="1" smtClean="0"/>
              <a:t>count</a:t>
            </a:r>
            <a:r>
              <a:rPr lang="de-CH" dirty="0" smtClean="0"/>
              <a:t>; </a:t>
            </a:r>
            <a:r>
              <a:rPr lang="de-CH" dirty="0" err="1" smtClean="0"/>
              <a:t>treatment</a:t>
            </a:r>
            <a:r>
              <a:rPr lang="de-CH" dirty="0" smtClean="0"/>
              <a:t> </a:t>
            </a:r>
            <a:r>
              <a:rPr lang="de-CH" dirty="0" err="1" smtClean="0"/>
              <a:t>methods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patientes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HCC in BCLC 0 </a:t>
            </a:r>
            <a:r>
              <a:rPr lang="de-CH" dirty="0" err="1" smtClean="0"/>
              <a:t>or</a:t>
            </a:r>
            <a:r>
              <a:rPr lang="de-CH" dirty="0" smtClean="0"/>
              <a:t> A; </a:t>
            </a:r>
            <a:r>
              <a:rPr lang="de-CH" dirty="0" err="1" smtClean="0"/>
              <a:t>history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previous</a:t>
            </a:r>
            <a:r>
              <a:rPr lang="de-CH" dirty="0" smtClean="0"/>
              <a:t> HCC </a:t>
            </a:r>
            <a:r>
              <a:rPr lang="de-CH" dirty="0" err="1" smtClean="0"/>
              <a:t>treatment</a:t>
            </a:r>
            <a:r>
              <a:rPr lang="de-CH" dirty="0"/>
              <a:t>; AFP (&lt;100 vs. </a:t>
            </a:r>
            <a:r>
              <a:rPr lang="de-CH" dirty="0" smtClean="0"/>
              <a:t>≥ 100ng/ml)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47825" y="1838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16632"/>
            <a:ext cx="6532587" cy="649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053678" y="1268760"/>
            <a:ext cx="61206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97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CH" sz="3000" dirty="0" err="1" smtClean="0"/>
              <a:t>Methods</a:t>
            </a:r>
            <a:r>
              <a:rPr lang="de-CH" sz="3000" dirty="0" smtClean="0"/>
              <a:t> </a:t>
            </a:r>
            <a:endParaRPr lang="de-CH" sz="3000" dirty="0"/>
          </a:p>
        </p:txBody>
      </p:sp>
      <p:sp>
        <p:nvSpPr>
          <p:cNvPr id="4" name="Textfeld 3"/>
          <p:cNvSpPr txBox="1"/>
          <p:nvPr/>
        </p:nvSpPr>
        <p:spPr>
          <a:xfrm>
            <a:off x="107504" y="1439385"/>
            <a:ext cx="885698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CT </a:t>
            </a:r>
            <a:r>
              <a:rPr lang="de-CH" b="1" dirty="0" err="1" smtClean="0"/>
              <a:t>analyses</a:t>
            </a:r>
            <a:r>
              <a:rPr lang="de-CH" b="1" dirty="0" smtClean="0"/>
              <a:t> </a:t>
            </a:r>
            <a:r>
              <a:rPr lang="de-CH" b="1" dirty="0" err="1" smtClean="0"/>
              <a:t>of</a:t>
            </a:r>
            <a:r>
              <a:rPr lang="de-CH" b="1" dirty="0" smtClean="0"/>
              <a:t> </a:t>
            </a:r>
            <a:r>
              <a:rPr lang="de-CH" b="1" dirty="0" err="1" smtClean="0"/>
              <a:t>body</a:t>
            </a:r>
            <a:r>
              <a:rPr lang="de-CH" b="1" dirty="0" smtClean="0"/>
              <a:t> </a:t>
            </a:r>
            <a:r>
              <a:rPr lang="de-CH" b="1" dirty="0" err="1" smtClean="0"/>
              <a:t>composition</a:t>
            </a:r>
            <a:r>
              <a:rPr lang="de-CH" b="1" dirty="0" smtClean="0"/>
              <a:t> variables:</a:t>
            </a:r>
            <a:endParaRPr lang="de-CH" dirty="0"/>
          </a:p>
          <a:p>
            <a:r>
              <a:rPr lang="de-CH" dirty="0" smtClean="0"/>
              <a:t>CT </a:t>
            </a:r>
            <a:r>
              <a:rPr lang="de-CH" dirty="0" err="1" smtClean="0"/>
              <a:t>scans</a:t>
            </a:r>
            <a:r>
              <a:rPr lang="de-CH" dirty="0" smtClean="0"/>
              <a:t> (1 </a:t>
            </a:r>
            <a:r>
              <a:rPr lang="de-CH" dirty="0" err="1" smtClean="0"/>
              <a:t>months</a:t>
            </a:r>
            <a:r>
              <a:rPr lang="de-CH" dirty="0" smtClean="0"/>
              <a:t> </a:t>
            </a:r>
            <a:r>
              <a:rPr lang="de-CH" dirty="0" err="1" smtClean="0"/>
              <a:t>before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soon</a:t>
            </a:r>
            <a:r>
              <a:rPr lang="de-CH" dirty="0" smtClean="0"/>
              <a:t> after </a:t>
            </a:r>
            <a:r>
              <a:rPr lang="de-CH" dirty="0" err="1" smtClean="0"/>
              <a:t>first</a:t>
            </a:r>
            <a:r>
              <a:rPr lang="de-CH" dirty="0" smtClean="0"/>
              <a:t> </a:t>
            </a:r>
            <a:r>
              <a:rPr lang="de-CH" dirty="0" err="1" smtClean="0"/>
              <a:t>admission</a:t>
            </a:r>
            <a:r>
              <a:rPr lang="de-CH" dirty="0" smtClean="0"/>
              <a:t>) at L3</a:t>
            </a:r>
          </a:p>
          <a:p>
            <a:r>
              <a:rPr lang="de-CH" dirty="0" err="1" smtClean="0"/>
              <a:t>using</a:t>
            </a:r>
            <a:r>
              <a:rPr lang="de-CH" dirty="0" smtClean="0"/>
              <a:t> </a:t>
            </a:r>
            <a:r>
              <a:rPr lang="de-CH" i="1" dirty="0" smtClean="0"/>
              <a:t>Slice-o-Matic </a:t>
            </a:r>
            <a:r>
              <a:rPr lang="de-CH" dirty="0" err="1" smtClean="0"/>
              <a:t>software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determine</a:t>
            </a:r>
            <a:r>
              <a:rPr lang="de-CH" dirty="0" smtClean="0"/>
              <a:t>:</a:t>
            </a:r>
          </a:p>
          <a:p>
            <a:endParaRPr lang="de-CH" dirty="0" smtClean="0"/>
          </a:p>
          <a:p>
            <a:pPr marL="285750" indent="-285750">
              <a:buFontTx/>
              <a:buChar char="-"/>
            </a:pPr>
            <a:r>
              <a:rPr lang="de-CH" b="1" dirty="0" err="1" smtClean="0"/>
              <a:t>Skeletal</a:t>
            </a:r>
            <a:r>
              <a:rPr lang="de-CH" b="1" dirty="0" smtClean="0"/>
              <a:t> </a:t>
            </a:r>
            <a:r>
              <a:rPr lang="de-CH" b="1" dirty="0" err="1" smtClean="0"/>
              <a:t>muscle</a:t>
            </a:r>
            <a:r>
              <a:rPr lang="de-CH" b="1" dirty="0" smtClean="0"/>
              <a:t> </a:t>
            </a:r>
            <a:r>
              <a:rPr lang="de-CH" b="1" dirty="0" err="1" smtClean="0"/>
              <a:t>index</a:t>
            </a:r>
            <a:r>
              <a:rPr lang="de-CH" b="1" dirty="0" smtClean="0"/>
              <a:t> (SMI) </a:t>
            </a:r>
            <a:r>
              <a:rPr lang="de-CH" dirty="0" smtClean="0"/>
              <a:t>(Mm. </a:t>
            </a:r>
            <a:r>
              <a:rPr lang="de-CH" dirty="0" err="1" smtClean="0"/>
              <a:t>psoas</a:t>
            </a:r>
            <a:r>
              <a:rPr lang="de-CH" dirty="0" smtClean="0"/>
              <a:t>, </a:t>
            </a:r>
            <a:r>
              <a:rPr lang="de-CH" dirty="0" err="1" smtClean="0"/>
              <a:t>erector</a:t>
            </a:r>
            <a:r>
              <a:rPr lang="de-CH" dirty="0" smtClean="0"/>
              <a:t> </a:t>
            </a:r>
            <a:r>
              <a:rPr lang="de-CH" dirty="0" err="1" smtClean="0"/>
              <a:t>spinae</a:t>
            </a:r>
            <a:r>
              <a:rPr lang="de-CH" dirty="0" smtClean="0"/>
              <a:t>, </a:t>
            </a:r>
            <a:r>
              <a:rPr lang="de-CH" dirty="0" err="1" smtClean="0"/>
              <a:t>quadratus</a:t>
            </a:r>
            <a:r>
              <a:rPr lang="de-CH" dirty="0" smtClean="0"/>
              <a:t> </a:t>
            </a:r>
            <a:r>
              <a:rPr lang="de-CH" dirty="0" err="1" smtClean="0"/>
              <a:t>lumborum</a:t>
            </a:r>
            <a:r>
              <a:rPr lang="de-CH" dirty="0" smtClean="0"/>
              <a:t>, </a:t>
            </a:r>
            <a:r>
              <a:rPr lang="de-CH" dirty="0" err="1" smtClean="0"/>
              <a:t>transversus</a:t>
            </a:r>
            <a:r>
              <a:rPr lang="de-CH" dirty="0" smtClean="0"/>
              <a:t> </a:t>
            </a:r>
            <a:r>
              <a:rPr lang="de-CH" dirty="0" err="1" smtClean="0"/>
              <a:t>abdominis</a:t>
            </a:r>
            <a:r>
              <a:rPr lang="de-CH" dirty="0" smtClean="0"/>
              <a:t>, </a:t>
            </a:r>
            <a:r>
              <a:rPr lang="de-CH" dirty="0" err="1" smtClean="0"/>
              <a:t>external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internal </a:t>
            </a:r>
            <a:r>
              <a:rPr lang="de-CH" dirty="0" err="1" smtClean="0"/>
              <a:t>obliques</a:t>
            </a:r>
            <a:r>
              <a:rPr lang="de-CH" dirty="0" smtClean="0"/>
              <a:t>, </a:t>
            </a:r>
            <a:r>
              <a:rPr lang="de-CH" dirty="0" err="1" smtClean="0"/>
              <a:t>rectus</a:t>
            </a:r>
            <a:r>
              <a:rPr lang="de-CH" dirty="0" smtClean="0"/>
              <a:t> </a:t>
            </a:r>
            <a:r>
              <a:rPr lang="de-CH" dirty="0" err="1" smtClean="0"/>
              <a:t>abdominis</a:t>
            </a:r>
            <a:r>
              <a:rPr lang="de-CH" dirty="0" smtClean="0"/>
              <a:t>) (HU: -29 </a:t>
            </a:r>
            <a:r>
              <a:rPr lang="de-CH" dirty="0" err="1" smtClean="0"/>
              <a:t>to</a:t>
            </a:r>
            <a:r>
              <a:rPr lang="de-CH" dirty="0" smtClean="0"/>
              <a:t> 150) </a:t>
            </a:r>
          </a:p>
          <a:p>
            <a:pPr marL="285750" indent="-285750">
              <a:buFontTx/>
              <a:buChar char="-"/>
            </a:pPr>
            <a:r>
              <a:rPr lang="de-CH" b="1" dirty="0" err="1" smtClean="0"/>
              <a:t>Visceral</a:t>
            </a:r>
            <a:r>
              <a:rPr lang="de-CH" b="1" dirty="0" smtClean="0"/>
              <a:t> </a:t>
            </a:r>
            <a:r>
              <a:rPr lang="de-CH" b="1" dirty="0" err="1" smtClean="0"/>
              <a:t>adipose</a:t>
            </a:r>
            <a:r>
              <a:rPr lang="de-CH" b="1" dirty="0" smtClean="0"/>
              <a:t> </a:t>
            </a:r>
            <a:r>
              <a:rPr lang="de-CH" b="1" dirty="0" err="1" smtClean="0"/>
              <a:t>tissue</a:t>
            </a:r>
            <a:r>
              <a:rPr lang="de-CH" b="1" dirty="0" smtClean="0"/>
              <a:t> </a:t>
            </a:r>
            <a:r>
              <a:rPr lang="de-CH" b="1" dirty="0" err="1" smtClean="0"/>
              <a:t>index</a:t>
            </a:r>
            <a:r>
              <a:rPr lang="de-CH" b="1" dirty="0" smtClean="0"/>
              <a:t> (VATI) </a:t>
            </a:r>
            <a:r>
              <a:rPr lang="de-CH" dirty="0" smtClean="0"/>
              <a:t>(HU: -150 </a:t>
            </a:r>
            <a:r>
              <a:rPr lang="de-CH" dirty="0" err="1" smtClean="0"/>
              <a:t>to</a:t>
            </a:r>
            <a:r>
              <a:rPr lang="de-CH" dirty="0" smtClean="0"/>
              <a:t> -50)</a:t>
            </a:r>
          </a:p>
          <a:p>
            <a:pPr marL="285750" indent="-285750">
              <a:buFontTx/>
              <a:buChar char="-"/>
            </a:pPr>
            <a:r>
              <a:rPr lang="de-CH" b="1" dirty="0" err="1" smtClean="0"/>
              <a:t>Subcutaneous</a:t>
            </a:r>
            <a:r>
              <a:rPr lang="de-CH" b="1" dirty="0" smtClean="0"/>
              <a:t> </a:t>
            </a:r>
            <a:r>
              <a:rPr lang="de-CH" b="1" dirty="0" err="1" smtClean="0"/>
              <a:t>adipose</a:t>
            </a:r>
            <a:r>
              <a:rPr lang="de-CH" b="1" dirty="0" smtClean="0"/>
              <a:t> </a:t>
            </a:r>
            <a:r>
              <a:rPr lang="de-CH" b="1" dirty="0" err="1" smtClean="0"/>
              <a:t>tissue</a:t>
            </a:r>
            <a:r>
              <a:rPr lang="de-CH" b="1" dirty="0" smtClean="0"/>
              <a:t> </a:t>
            </a:r>
            <a:r>
              <a:rPr lang="de-CH" b="1" dirty="0" err="1" smtClean="0"/>
              <a:t>index</a:t>
            </a:r>
            <a:r>
              <a:rPr lang="de-CH" b="1" dirty="0" smtClean="0"/>
              <a:t> (SATI) </a:t>
            </a:r>
            <a:r>
              <a:rPr lang="de-CH" dirty="0" smtClean="0"/>
              <a:t>(HU: -190 </a:t>
            </a:r>
            <a:r>
              <a:rPr lang="de-CH" dirty="0" err="1" smtClean="0"/>
              <a:t>to</a:t>
            </a:r>
            <a:r>
              <a:rPr lang="de-CH" dirty="0" smtClean="0"/>
              <a:t> -30)</a:t>
            </a:r>
          </a:p>
          <a:p>
            <a:pPr marL="285750" indent="-285750">
              <a:buFontTx/>
              <a:buChar char="-"/>
            </a:pPr>
            <a:r>
              <a:rPr lang="de-CH" b="1" dirty="0" err="1" smtClean="0"/>
              <a:t>Visceral</a:t>
            </a:r>
            <a:r>
              <a:rPr lang="de-CH" b="1" dirty="0" smtClean="0"/>
              <a:t> </a:t>
            </a:r>
            <a:r>
              <a:rPr lang="de-CH" b="1" dirty="0" err="1" smtClean="0"/>
              <a:t>to</a:t>
            </a:r>
            <a:r>
              <a:rPr lang="de-CH" b="1" dirty="0" smtClean="0"/>
              <a:t> </a:t>
            </a:r>
            <a:r>
              <a:rPr lang="de-CH" b="1" dirty="0" err="1" smtClean="0"/>
              <a:t>subcutaneous</a:t>
            </a:r>
            <a:r>
              <a:rPr lang="de-CH" b="1" dirty="0" smtClean="0"/>
              <a:t> </a:t>
            </a:r>
            <a:r>
              <a:rPr lang="de-CH" b="1" dirty="0" err="1" smtClean="0"/>
              <a:t>adipose</a:t>
            </a:r>
            <a:r>
              <a:rPr lang="de-CH" b="1" dirty="0" smtClean="0"/>
              <a:t> </a:t>
            </a:r>
            <a:r>
              <a:rPr lang="de-CH" b="1" dirty="0" err="1" smtClean="0"/>
              <a:t>tissue</a:t>
            </a:r>
            <a:r>
              <a:rPr lang="de-CH" b="1" dirty="0" smtClean="0"/>
              <a:t> </a:t>
            </a:r>
            <a:r>
              <a:rPr lang="de-CH" b="1" dirty="0" err="1" smtClean="0"/>
              <a:t>area</a:t>
            </a:r>
            <a:r>
              <a:rPr lang="de-CH" b="1" dirty="0" smtClean="0"/>
              <a:t> </a:t>
            </a:r>
            <a:r>
              <a:rPr lang="de-CH" b="1" dirty="0" err="1" smtClean="0"/>
              <a:t>ratio</a:t>
            </a:r>
            <a:r>
              <a:rPr lang="de-CH" b="1" dirty="0" smtClean="0"/>
              <a:t> (VSR)</a:t>
            </a:r>
          </a:p>
          <a:p>
            <a:pPr marL="285750" indent="-285750">
              <a:buFontTx/>
              <a:buChar char="-"/>
            </a:pPr>
            <a:r>
              <a:rPr lang="de-CH" b="1" dirty="0" err="1" smtClean="0"/>
              <a:t>Muscle</a:t>
            </a:r>
            <a:r>
              <a:rPr lang="de-CH" b="1" dirty="0" smtClean="0"/>
              <a:t> </a:t>
            </a:r>
            <a:r>
              <a:rPr lang="de-CH" b="1" dirty="0" err="1" smtClean="0"/>
              <a:t>attenuation</a:t>
            </a:r>
            <a:r>
              <a:rPr lang="de-CH" b="1" dirty="0" smtClean="0"/>
              <a:t> </a:t>
            </a:r>
            <a:r>
              <a:rPr lang="de-CH" dirty="0" smtClean="0"/>
              <a:t>(HU: -29 </a:t>
            </a:r>
            <a:r>
              <a:rPr lang="de-CH" dirty="0" err="1" smtClean="0"/>
              <a:t>to</a:t>
            </a:r>
            <a:r>
              <a:rPr lang="de-CH" dirty="0" smtClean="0"/>
              <a:t> 29)</a:t>
            </a:r>
          </a:p>
          <a:p>
            <a:endParaRPr lang="de-CH" dirty="0"/>
          </a:p>
          <a:p>
            <a:endParaRPr lang="de-CH" dirty="0"/>
          </a:p>
          <a:p>
            <a:r>
              <a:rPr lang="de-CH" b="1" dirty="0" smtClean="0"/>
              <a:t>Statistical </a:t>
            </a:r>
            <a:r>
              <a:rPr lang="de-CH" b="1" dirty="0" err="1" smtClean="0"/>
              <a:t>analyses</a:t>
            </a:r>
            <a:r>
              <a:rPr lang="de-CH" b="1" dirty="0" smtClean="0"/>
              <a:t> / End-points</a:t>
            </a:r>
          </a:p>
          <a:p>
            <a:endParaRPr lang="de-CH" dirty="0" smtClean="0"/>
          </a:p>
          <a:p>
            <a:pPr marL="285750" indent="-285750">
              <a:buFontTx/>
              <a:buChar char="-"/>
            </a:pPr>
            <a:r>
              <a:rPr lang="de-CH" dirty="0" err="1" smtClean="0"/>
              <a:t>Survival</a:t>
            </a:r>
            <a:r>
              <a:rPr lang="de-CH" dirty="0" smtClean="0"/>
              <a:t> time: </a:t>
            </a:r>
            <a:r>
              <a:rPr lang="de-CH" dirty="0" err="1" smtClean="0"/>
              <a:t>interval</a:t>
            </a:r>
            <a:r>
              <a:rPr lang="de-CH" dirty="0" smtClean="0"/>
              <a:t> </a:t>
            </a:r>
            <a:r>
              <a:rPr lang="de-CH" dirty="0" err="1" smtClean="0"/>
              <a:t>between</a:t>
            </a:r>
            <a:r>
              <a:rPr lang="de-CH" dirty="0" smtClean="0"/>
              <a:t> </a:t>
            </a:r>
            <a:r>
              <a:rPr lang="de-CH" dirty="0" err="1" smtClean="0"/>
              <a:t>first</a:t>
            </a:r>
            <a:r>
              <a:rPr lang="de-CH" dirty="0"/>
              <a:t> </a:t>
            </a:r>
            <a:r>
              <a:rPr lang="de-CH" dirty="0" err="1" smtClean="0"/>
              <a:t>admission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HCC and </a:t>
            </a:r>
            <a:r>
              <a:rPr lang="de-CH" dirty="0" err="1" smtClean="0"/>
              <a:t>death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December</a:t>
            </a:r>
            <a:r>
              <a:rPr lang="de-CH" dirty="0" smtClean="0"/>
              <a:t> 31, 2012</a:t>
            </a:r>
          </a:p>
          <a:p>
            <a:pPr marL="285750" indent="-285750">
              <a:buFontTx/>
              <a:buChar char="-"/>
            </a:pPr>
            <a:r>
              <a:rPr lang="de-CH" dirty="0" err="1" smtClean="0"/>
              <a:t>Liver</a:t>
            </a:r>
            <a:r>
              <a:rPr lang="de-CH" dirty="0" smtClean="0"/>
              <a:t> </a:t>
            </a:r>
            <a:r>
              <a:rPr lang="de-CH" dirty="0" err="1" smtClean="0"/>
              <a:t>related</a:t>
            </a:r>
            <a:r>
              <a:rPr lang="de-CH" dirty="0" smtClean="0"/>
              <a:t> </a:t>
            </a:r>
            <a:r>
              <a:rPr lang="de-CH" dirty="0" err="1" smtClean="0"/>
              <a:t>death</a:t>
            </a:r>
            <a:r>
              <a:rPr lang="de-CH" dirty="0" smtClean="0"/>
              <a:t>/ all </a:t>
            </a:r>
            <a:r>
              <a:rPr lang="de-CH" dirty="0" err="1" smtClean="0"/>
              <a:t>cause</a:t>
            </a:r>
            <a:r>
              <a:rPr lang="de-CH" dirty="0" smtClean="0"/>
              <a:t> </a:t>
            </a:r>
            <a:r>
              <a:rPr lang="de-CH" dirty="0" err="1" smtClean="0"/>
              <a:t>death</a:t>
            </a:r>
            <a:endParaRPr lang="de-CH" dirty="0" smtClean="0"/>
          </a:p>
          <a:p>
            <a:pPr marL="285750" indent="-285750">
              <a:buFontTx/>
              <a:buChar char="-"/>
            </a:pPr>
            <a:endParaRPr lang="de-CH" dirty="0" smtClean="0"/>
          </a:p>
          <a:p>
            <a:endParaRPr lang="de-CH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47825" y="1838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CH" sz="3000" dirty="0" err="1" smtClean="0"/>
              <a:t>Results</a:t>
            </a:r>
            <a:r>
              <a:rPr lang="de-CH" sz="3000" dirty="0" smtClean="0"/>
              <a:t> </a:t>
            </a:r>
            <a:endParaRPr lang="de-CH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75709"/>
            <a:ext cx="5079313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3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solidFill>
                  <a:prstClr val="black"/>
                </a:solidFill>
              </a:rPr>
              <a:t/>
            </a:r>
            <a:br>
              <a:rPr lang="de-CH" dirty="0" smtClean="0">
                <a:solidFill>
                  <a:prstClr val="black"/>
                </a:solidFill>
              </a:rPr>
            </a:br>
            <a:r>
              <a:rPr lang="de-CH" dirty="0" smtClean="0">
                <a:solidFill>
                  <a:prstClr val="black"/>
                </a:solidFill>
              </a:rPr>
              <a:t/>
            </a:r>
            <a:br>
              <a:rPr lang="de-CH" dirty="0" smtClean="0">
                <a:solidFill>
                  <a:prstClr val="black"/>
                </a:solidFill>
              </a:rPr>
            </a:b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624"/>
            <a:ext cx="5059957" cy="62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CH" sz="3000" dirty="0" err="1" smtClean="0"/>
              <a:t>Results</a:t>
            </a:r>
            <a:r>
              <a:rPr lang="de-CH" sz="3000" dirty="0" smtClean="0"/>
              <a:t> </a:t>
            </a:r>
            <a:endParaRPr lang="de-CH" sz="30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47825" y="1838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5" y="870555"/>
            <a:ext cx="2592287" cy="246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115" y="1104463"/>
            <a:ext cx="2632722" cy="223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88406"/>
            <a:ext cx="2664296" cy="225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" y="3501008"/>
            <a:ext cx="2304256" cy="232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69" y="3807652"/>
            <a:ext cx="2160240" cy="202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70" y="3774860"/>
            <a:ext cx="2160240" cy="211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611560" y="3077992"/>
            <a:ext cx="2376264" cy="262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382722" y="3071583"/>
            <a:ext cx="2376264" cy="262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238990" y="3077992"/>
            <a:ext cx="2376264" cy="262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0" y="6010189"/>
            <a:ext cx="2864253" cy="65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1340"/>
            <a:ext cx="247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92" y="1444516"/>
            <a:ext cx="1889546" cy="18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73" y="1444516"/>
            <a:ext cx="257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1995760" cy="177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13" y="1452765"/>
            <a:ext cx="304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52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2231446" cy="168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27990"/>
            <a:ext cx="3962400" cy="324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35433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CH" sz="3000" dirty="0" err="1" smtClean="0"/>
              <a:t>Results</a:t>
            </a:r>
            <a:r>
              <a:rPr lang="de-CH" sz="3000" dirty="0" smtClean="0"/>
              <a:t> 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8999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CH" sz="3000" dirty="0" err="1" smtClean="0"/>
              <a:t>Results</a:t>
            </a:r>
            <a:r>
              <a:rPr lang="de-CH" sz="3000" dirty="0" smtClean="0"/>
              <a:t> </a:t>
            </a:r>
            <a:endParaRPr lang="de-CH" sz="3000" dirty="0"/>
          </a:p>
        </p:txBody>
      </p:sp>
      <p:pic>
        <p:nvPicPr>
          <p:cNvPr id="7" name="Bild 6" descr="Bildschirmfoto 2017-10-09 um 21.05.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678"/>
            <a:ext cx="8001000" cy="680132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09600" y="762000"/>
            <a:ext cx="7543800" cy="228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09600" y="1371600"/>
            <a:ext cx="7543800" cy="381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248400" y="3352800"/>
            <a:ext cx="1905000" cy="152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6248400" y="3581400"/>
            <a:ext cx="1905000" cy="381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6248400" y="4495800"/>
            <a:ext cx="1905000" cy="381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7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7e21300-6da9-488e-bf25-46961a81f28d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Bildschirmpräsentation (4:3)</PresentationFormat>
  <Paragraphs>63</Paragraphs>
  <Slides>17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Larissa</vt:lpstr>
      <vt:lpstr>PowerPoint-Präsentation</vt:lpstr>
      <vt:lpstr>Methods </vt:lpstr>
      <vt:lpstr>PowerPoint-Präsentation</vt:lpstr>
      <vt:lpstr>Methods </vt:lpstr>
      <vt:lpstr>Results </vt:lpstr>
      <vt:lpstr>  </vt:lpstr>
      <vt:lpstr>Results </vt:lpstr>
      <vt:lpstr>Results </vt:lpstr>
      <vt:lpstr>Results </vt:lpstr>
      <vt:lpstr>Results </vt:lpstr>
      <vt:lpstr>Results </vt:lpstr>
      <vt:lpstr>Results </vt:lpstr>
      <vt:lpstr>Results </vt:lpstr>
      <vt:lpstr> Discussion &amp; Conclusion </vt:lpstr>
      <vt:lpstr> Discussion &amp; Conclusion </vt:lpstr>
      <vt:lpstr>Methods </vt:lpstr>
      <vt:lpstr>PowerPoint-Präsentation</vt:lpstr>
    </vt:vector>
  </TitlesOfParts>
  <Company>Inselspital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Zeuzem, Catharina</dc:creator>
  <cp:lastModifiedBy>Cornels, Angelika</cp:lastModifiedBy>
  <cp:revision>86</cp:revision>
  <cp:lastPrinted>2016-02-10T08:51:14Z</cp:lastPrinted>
  <dcterms:created xsi:type="dcterms:W3CDTF">2017-10-09T18:29:37Z</dcterms:created>
  <dcterms:modified xsi:type="dcterms:W3CDTF">2018-02-07T08:48:05Z</dcterms:modified>
</cp:coreProperties>
</file>