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3" r:id="rId8"/>
    <p:sldId id="262" r:id="rId9"/>
    <p:sldId id="263" r:id="rId10"/>
    <p:sldId id="265" r:id="rId11"/>
    <p:sldId id="267" r:id="rId12"/>
    <p:sldId id="268" r:id="rId13"/>
    <p:sldId id="266" r:id="rId14"/>
    <p:sldId id="269" r:id="rId15"/>
    <p:sldId id="270" r:id="rId16"/>
    <p:sldId id="272" r:id="rId17"/>
    <p:sldId id="271" r:id="rId1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3" d="100"/>
          <a:sy n="113" d="100"/>
        </p:scale>
        <p:origin x="43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CH"/>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CH"/>
          </a:p>
        </p:txBody>
      </p:sp>
      <p:sp>
        <p:nvSpPr>
          <p:cNvPr id="4" name="Datumsplatzhalter 3"/>
          <p:cNvSpPr>
            <a:spLocks noGrp="1"/>
          </p:cNvSpPr>
          <p:nvPr>
            <p:ph type="dt" sz="half" idx="10"/>
          </p:nvPr>
        </p:nvSpPr>
        <p:spPr/>
        <p:txBody>
          <a:bodyPr/>
          <a:lstStyle/>
          <a:p>
            <a:fld id="{9D508EAB-7503-4FEA-9D55-FFFD5D09F208}" type="datetimeFigureOut">
              <a:rPr lang="de-CH" smtClean="0"/>
              <a:t>03.08.2020</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689553A-9912-46FC-B1EB-16A08F304795}" type="slidenum">
              <a:rPr lang="de-CH" smtClean="0"/>
              <a:t>‹Nr.›</a:t>
            </a:fld>
            <a:endParaRPr lang="de-CH"/>
          </a:p>
        </p:txBody>
      </p:sp>
    </p:spTree>
    <p:extLst>
      <p:ext uri="{BB962C8B-B14F-4D97-AF65-F5344CB8AC3E}">
        <p14:creationId xmlns:p14="http://schemas.microsoft.com/office/powerpoint/2010/main" val="1758516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9D508EAB-7503-4FEA-9D55-FFFD5D09F208}" type="datetimeFigureOut">
              <a:rPr lang="de-CH" smtClean="0"/>
              <a:t>03.08.2020</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689553A-9912-46FC-B1EB-16A08F304795}" type="slidenum">
              <a:rPr lang="de-CH" smtClean="0"/>
              <a:t>‹Nr.›</a:t>
            </a:fld>
            <a:endParaRPr lang="de-CH"/>
          </a:p>
        </p:txBody>
      </p:sp>
    </p:spTree>
    <p:extLst>
      <p:ext uri="{BB962C8B-B14F-4D97-AF65-F5344CB8AC3E}">
        <p14:creationId xmlns:p14="http://schemas.microsoft.com/office/powerpoint/2010/main" val="3720786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9D508EAB-7503-4FEA-9D55-FFFD5D09F208}" type="datetimeFigureOut">
              <a:rPr lang="de-CH" smtClean="0"/>
              <a:t>03.08.2020</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689553A-9912-46FC-B1EB-16A08F304795}" type="slidenum">
              <a:rPr lang="de-CH" smtClean="0"/>
              <a:t>‹Nr.›</a:t>
            </a:fld>
            <a:endParaRPr lang="de-CH"/>
          </a:p>
        </p:txBody>
      </p:sp>
    </p:spTree>
    <p:extLst>
      <p:ext uri="{BB962C8B-B14F-4D97-AF65-F5344CB8AC3E}">
        <p14:creationId xmlns:p14="http://schemas.microsoft.com/office/powerpoint/2010/main" val="1950274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9D508EAB-7503-4FEA-9D55-FFFD5D09F208}" type="datetimeFigureOut">
              <a:rPr lang="de-CH" smtClean="0"/>
              <a:t>03.08.2020</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689553A-9912-46FC-B1EB-16A08F304795}" type="slidenum">
              <a:rPr lang="de-CH" smtClean="0"/>
              <a:t>‹Nr.›</a:t>
            </a:fld>
            <a:endParaRPr lang="de-CH"/>
          </a:p>
        </p:txBody>
      </p:sp>
    </p:spTree>
    <p:extLst>
      <p:ext uri="{BB962C8B-B14F-4D97-AF65-F5344CB8AC3E}">
        <p14:creationId xmlns:p14="http://schemas.microsoft.com/office/powerpoint/2010/main" val="3660156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CH"/>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9D508EAB-7503-4FEA-9D55-FFFD5D09F208}" type="datetimeFigureOut">
              <a:rPr lang="de-CH" smtClean="0"/>
              <a:t>03.08.2020</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689553A-9912-46FC-B1EB-16A08F304795}" type="slidenum">
              <a:rPr lang="de-CH" smtClean="0"/>
              <a:t>‹Nr.›</a:t>
            </a:fld>
            <a:endParaRPr lang="de-CH"/>
          </a:p>
        </p:txBody>
      </p:sp>
    </p:spTree>
    <p:extLst>
      <p:ext uri="{BB962C8B-B14F-4D97-AF65-F5344CB8AC3E}">
        <p14:creationId xmlns:p14="http://schemas.microsoft.com/office/powerpoint/2010/main" val="2112927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p>
            <a:fld id="{9D508EAB-7503-4FEA-9D55-FFFD5D09F208}" type="datetimeFigureOut">
              <a:rPr lang="de-CH" smtClean="0"/>
              <a:t>03.08.2020</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7689553A-9912-46FC-B1EB-16A08F304795}" type="slidenum">
              <a:rPr lang="de-CH" smtClean="0"/>
              <a:t>‹Nr.›</a:t>
            </a:fld>
            <a:endParaRPr lang="de-CH"/>
          </a:p>
        </p:txBody>
      </p:sp>
    </p:spTree>
    <p:extLst>
      <p:ext uri="{BB962C8B-B14F-4D97-AF65-F5344CB8AC3E}">
        <p14:creationId xmlns:p14="http://schemas.microsoft.com/office/powerpoint/2010/main" val="1826706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CH"/>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p>
            <a:fld id="{9D508EAB-7503-4FEA-9D55-FFFD5D09F208}" type="datetimeFigureOut">
              <a:rPr lang="de-CH" smtClean="0"/>
              <a:t>03.08.2020</a:t>
            </a:fld>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7689553A-9912-46FC-B1EB-16A08F304795}" type="slidenum">
              <a:rPr lang="de-CH" smtClean="0"/>
              <a:t>‹Nr.›</a:t>
            </a:fld>
            <a:endParaRPr lang="de-CH"/>
          </a:p>
        </p:txBody>
      </p:sp>
    </p:spTree>
    <p:extLst>
      <p:ext uri="{BB962C8B-B14F-4D97-AF65-F5344CB8AC3E}">
        <p14:creationId xmlns:p14="http://schemas.microsoft.com/office/powerpoint/2010/main" val="1817560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p>
            <a:fld id="{9D508EAB-7503-4FEA-9D55-FFFD5D09F208}" type="datetimeFigureOut">
              <a:rPr lang="de-CH" smtClean="0"/>
              <a:t>03.08.2020</a:t>
            </a:fld>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7689553A-9912-46FC-B1EB-16A08F304795}" type="slidenum">
              <a:rPr lang="de-CH" smtClean="0"/>
              <a:t>‹Nr.›</a:t>
            </a:fld>
            <a:endParaRPr lang="de-CH"/>
          </a:p>
        </p:txBody>
      </p:sp>
    </p:spTree>
    <p:extLst>
      <p:ext uri="{BB962C8B-B14F-4D97-AF65-F5344CB8AC3E}">
        <p14:creationId xmlns:p14="http://schemas.microsoft.com/office/powerpoint/2010/main" val="4231271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D508EAB-7503-4FEA-9D55-FFFD5D09F208}" type="datetimeFigureOut">
              <a:rPr lang="de-CH" smtClean="0"/>
              <a:t>03.08.2020</a:t>
            </a:fld>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7689553A-9912-46FC-B1EB-16A08F304795}" type="slidenum">
              <a:rPr lang="de-CH" smtClean="0"/>
              <a:t>‹Nr.›</a:t>
            </a:fld>
            <a:endParaRPr lang="de-CH"/>
          </a:p>
        </p:txBody>
      </p:sp>
    </p:spTree>
    <p:extLst>
      <p:ext uri="{BB962C8B-B14F-4D97-AF65-F5344CB8AC3E}">
        <p14:creationId xmlns:p14="http://schemas.microsoft.com/office/powerpoint/2010/main" val="3248468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CH"/>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9D508EAB-7503-4FEA-9D55-FFFD5D09F208}" type="datetimeFigureOut">
              <a:rPr lang="de-CH" smtClean="0"/>
              <a:t>03.08.2020</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7689553A-9912-46FC-B1EB-16A08F304795}" type="slidenum">
              <a:rPr lang="de-CH" smtClean="0"/>
              <a:t>‹Nr.›</a:t>
            </a:fld>
            <a:endParaRPr lang="de-CH"/>
          </a:p>
        </p:txBody>
      </p:sp>
    </p:spTree>
    <p:extLst>
      <p:ext uri="{BB962C8B-B14F-4D97-AF65-F5344CB8AC3E}">
        <p14:creationId xmlns:p14="http://schemas.microsoft.com/office/powerpoint/2010/main" val="3716154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CH"/>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9D508EAB-7503-4FEA-9D55-FFFD5D09F208}" type="datetimeFigureOut">
              <a:rPr lang="de-CH" smtClean="0"/>
              <a:t>03.08.2020</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7689553A-9912-46FC-B1EB-16A08F304795}" type="slidenum">
              <a:rPr lang="de-CH" smtClean="0"/>
              <a:t>‹Nr.›</a:t>
            </a:fld>
            <a:endParaRPr lang="de-CH"/>
          </a:p>
        </p:txBody>
      </p:sp>
    </p:spTree>
    <p:extLst>
      <p:ext uri="{BB962C8B-B14F-4D97-AF65-F5344CB8AC3E}">
        <p14:creationId xmlns:p14="http://schemas.microsoft.com/office/powerpoint/2010/main" val="723500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508EAB-7503-4FEA-9D55-FFFD5D09F208}" type="datetimeFigureOut">
              <a:rPr lang="de-CH" smtClean="0"/>
              <a:t>03.08.2020</a:t>
            </a:fld>
            <a:endParaRPr lang="de-CH"/>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89553A-9912-46FC-B1EB-16A08F304795}" type="slidenum">
              <a:rPr lang="de-CH" smtClean="0"/>
              <a:t>‹Nr.›</a:t>
            </a:fld>
            <a:endParaRPr lang="de-CH"/>
          </a:p>
        </p:txBody>
      </p:sp>
    </p:spTree>
    <p:extLst>
      <p:ext uri="{BB962C8B-B14F-4D97-AF65-F5344CB8AC3E}">
        <p14:creationId xmlns:p14="http://schemas.microsoft.com/office/powerpoint/2010/main" val="19960267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879567" y="914400"/>
            <a:ext cx="9631680" cy="5277394"/>
          </a:xfrm>
        </p:spPr>
        <p:txBody>
          <a:bodyPr>
            <a:normAutofit/>
          </a:bodyPr>
          <a:lstStyle/>
          <a:p>
            <a:pPr algn="l"/>
            <a:r>
              <a:rPr lang="de-CH" b="1" dirty="0">
                <a:latin typeface="Arial" panose="020B0604020202020204" pitchFamily="34" charset="0"/>
                <a:cs typeface="Arial" panose="020B0604020202020204" pitchFamily="34" charset="0"/>
              </a:rPr>
              <a:t>Journal </a:t>
            </a:r>
            <a:r>
              <a:rPr lang="de-CH" b="1" dirty="0" err="1">
                <a:latin typeface="Arial" panose="020B0604020202020204" pitchFamily="34" charset="0"/>
                <a:cs typeface="Arial" panose="020B0604020202020204" pitchFamily="34" charset="0"/>
              </a:rPr>
              <a:t>club</a:t>
            </a:r>
            <a:r>
              <a:rPr lang="de-CH" b="1" dirty="0">
                <a:latin typeface="Arial" panose="020B0604020202020204" pitchFamily="34" charset="0"/>
                <a:cs typeface="Arial" panose="020B0604020202020204" pitchFamily="34" charset="0"/>
              </a:rPr>
              <a:t> </a:t>
            </a:r>
            <a:r>
              <a:rPr lang="de-CH" b="1" dirty="0" err="1">
                <a:latin typeface="Arial" panose="020B0604020202020204" pitchFamily="34" charset="0"/>
                <a:cs typeface="Arial" panose="020B0604020202020204" pitchFamily="34" charset="0"/>
              </a:rPr>
              <a:t>Hepatology</a:t>
            </a:r>
            <a:r>
              <a:rPr lang="de-CH" b="1" dirty="0">
                <a:latin typeface="Arial" panose="020B0604020202020204" pitchFamily="34" charset="0"/>
                <a:cs typeface="Arial" panose="020B0604020202020204" pitchFamily="34" charset="0"/>
              </a:rPr>
              <a:t> 30.07.2020</a:t>
            </a:r>
          </a:p>
          <a:p>
            <a:pPr algn="l"/>
            <a:endParaRPr lang="de-CH" dirty="0" smtClean="0">
              <a:latin typeface="Arial" panose="020B0604020202020204" pitchFamily="34" charset="0"/>
              <a:cs typeface="Arial" panose="020B0604020202020204" pitchFamily="34" charset="0"/>
            </a:endParaRPr>
          </a:p>
          <a:p>
            <a:pPr algn="l"/>
            <a:endParaRPr lang="de-CH" dirty="0">
              <a:latin typeface="Arial" panose="020B0604020202020204" pitchFamily="34" charset="0"/>
              <a:cs typeface="Arial" panose="020B0604020202020204" pitchFamily="34" charset="0"/>
            </a:endParaRPr>
          </a:p>
          <a:p>
            <a:pPr algn="l"/>
            <a:r>
              <a:rPr lang="de-CH" b="1" dirty="0" smtClean="0">
                <a:latin typeface="Arial" panose="020B0604020202020204" pitchFamily="34" charset="0"/>
                <a:cs typeface="Arial" panose="020B0604020202020204" pitchFamily="34" charset="0"/>
              </a:rPr>
              <a:t>“</a:t>
            </a:r>
            <a:r>
              <a:rPr lang="de-CH" b="1" dirty="0" err="1">
                <a:latin typeface="Arial" panose="020B0604020202020204" pitchFamily="34" charset="0"/>
                <a:cs typeface="Arial" panose="020B0604020202020204" pitchFamily="34" charset="0"/>
              </a:rPr>
              <a:t>Safety</a:t>
            </a:r>
            <a:r>
              <a:rPr lang="de-CH" b="1" dirty="0">
                <a:latin typeface="Arial" panose="020B0604020202020204" pitchFamily="34" charset="0"/>
                <a:cs typeface="Arial" panose="020B0604020202020204" pitchFamily="34" charset="0"/>
              </a:rPr>
              <a:t> </a:t>
            </a:r>
            <a:r>
              <a:rPr lang="de-CH" b="1" dirty="0" err="1">
                <a:latin typeface="Arial" panose="020B0604020202020204" pitchFamily="34" charset="0"/>
                <a:cs typeface="Arial" panose="020B0604020202020204" pitchFamily="34" charset="0"/>
              </a:rPr>
              <a:t>and</a:t>
            </a:r>
            <a:r>
              <a:rPr lang="de-CH" b="1" dirty="0">
                <a:latin typeface="Arial" panose="020B0604020202020204" pitchFamily="34" charset="0"/>
                <a:cs typeface="Arial" panose="020B0604020202020204" pitchFamily="34" charset="0"/>
              </a:rPr>
              <a:t> </a:t>
            </a:r>
            <a:r>
              <a:rPr lang="de-CH" b="1" dirty="0" err="1">
                <a:latin typeface="Arial" panose="020B0604020202020204" pitchFamily="34" charset="0"/>
                <a:cs typeface="Arial" panose="020B0604020202020204" pitchFamily="34" charset="0"/>
              </a:rPr>
              <a:t>feasibility</a:t>
            </a:r>
            <a:r>
              <a:rPr lang="de-CH" b="1" dirty="0">
                <a:latin typeface="Arial" panose="020B0604020202020204" pitchFamily="34" charset="0"/>
                <a:cs typeface="Arial" panose="020B0604020202020204" pitchFamily="34" charset="0"/>
              </a:rPr>
              <a:t> </a:t>
            </a:r>
            <a:r>
              <a:rPr lang="de-CH" b="1" dirty="0" err="1">
                <a:latin typeface="Arial" panose="020B0604020202020204" pitchFamily="34" charset="0"/>
                <a:cs typeface="Arial" panose="020B0604020202020204" pitchFamily="34" charset="0"/>
              </a:rPr>
              <a:t>of</a:t>
            </a:r>
            <a:r>
              <a:rPr lang="de-CH" b="1" dirty="0">
                <a:latin typeface="Arial" panose="020B0604020202020204" pitchFamily="34" charset="0"/>
                <a:cs typeface="Arial" panose="020B0604020202020204" pitchFamily="34" charset="0"/>
              </a:rPr>
              <a:t> transjugular </a:t>
            </a:r>
            <a:r>
              <a:rPr lang="de-CH" b="1" dirty="0" err="1">
                <a:latin typeface="Arial" panose="020B0604020202020204" pitchFamily="34" charset="0"/>
                <a:cs typeface="Arial" panose="020B0604020202020204" pitchFamily="34" charset="0"/>
              </a:rPr>
              <a:t>intrahepatic</a:t>
            </a:r>
            <a:r>
              <a:rPr lang="de-CH" b="1" dirty="0">
                <a:latin typeface="Arial" panose="020B0604020202020204" pitchFamily="34" charset="0"/>
                <a:cs typeface="Arial" panose="020B0604020202020204" pitchFamily="34" charset="0"/>
              </a:rPr>
              <a:t> </a:t>
            </a:r>
            <a:r>
              <a:rPr lang="de-CH" b="1" dirty="0" err="1">
                <a:latin typeface="Arial" panose="020B0604020202020204" pitchFamily="34" charset="0"/>
                <a:cs typeface="Arial" panose="020B0604020202020204" pitchFamily="34" charset="0"/>
              </a:rPr>
              <a:t>portosystemic</a:t>
            </a:r>
            <a:r>
              <a:rPr lang="de-CH" b="1" dirty="0">
                <a:latin typeface="Arial" panose="020B0604020202020204" pitchFamily="34" charset="0"/>
                <a:cs typeface="Arial" panose="020B0604020202020204" pitchFamily="34" charset="0"/>
              </a:rPr>
              <a:t> </a:t>
            </a:r>
            <a:r>
              <a:rPr lang="de-CH" b="1" dirty="0" err="1">
                <a:latin typeface="Arial" panose="020B0604020202020204" pitchFamily="34" charset="0"/>
                <a:cs typeface="Arial" panose="020B0604020202020204" pitchFamily="34" charset="0"/>
              </a:rPr>
              <a:t>shunt</a:t>
            </a:r>
            <a:r>
              <a:rPr lang="de-CH" b="1" dirty="0">
                <a:latin typeface="Arial" panose="020B0604020202020204" pitchFamily="34" charset="0"/>
                <a:cs typeface="Arial" panose="020B0604020202020204" pitchFamily="34" charset="0"/>
              </a:rPr>
              <a:t> in </a:t>
            </a:r>
            <a:r>
              <a:rPr lang="de-CH" b="1" dirty="0" err="1">
                <a:latin typeface="Arial" panose="020B0604020202020204" pitchFamily="34" charset="0"/>
                <a:cs typeface="Arial" panose="020B0604020202020204" pitchFamily="34" charset="0"/>
              </a:rPr>
              <a:t>elderly</a:t>
            </a:r>
            <a:r>
              <a:rPr lang="de-CH" b="1" dirty="0">
                <a:latin typeface="Arial" panose="020B0604020202020204" pitchFamily="34" charset="0"/>
                <a:cs typeface="Arial" panose="020B0604020202020204" pitchFamily="34" charset="0"/>
              </a:rPr>
              <a:t> </a:t>
            </a:r>
            <a:r>
              <a:rPr lang="de-CH" b="1" dirty="0" err="1">
                <a:latin typeface="Arial" panose="020B0604020202020204" pitchFamily="34" charset="0"/>
                <a:cs typeface="Arial" panose="020B0604020202020204" pitchFamily="34" charset="0"/>
              </a:rPr>
              <a:t>patients</a:t>
            </a:r>
            <a:r>
              <a:rPr lang="de-CH" b="1" dirty="0">
                <a:latin typeface="Arial" panose="020B0604020202020204" pitchFamily="34" charset="0"/>
                <a:cs typeface="Arial" panose="020B0604020202020204" pitchFamily="34" charset="0"/>
              </a:rPr>
              <a:t> </a:t>
            </a:r>
            <a:r>
              <a:rPr lang="de-CH" b="1" dirty="0" err="1">
                <a:latin typeface="Arial" panose="020B0604020202020204" pitchFamily="34" charset="0"/>
                <a:cs typeface="Arial" panose="020B0604020202020204" pitchFamily="34" charset="0"/>
              </a:rPr>
              <a:t>with</a:t>
            </a:r>
            <a:r>
              <a:rPr lang="de-CH" b="1" dirty="0">
                <a:latin typeface="Arial" panose="020B0604020202020204" pitchFamily="34" charset="0"/>
                <a:cs typeface="Arial" panose="020B0604020202020204" pitchFamily="34" charset="0"/>
              </a:rPr>
              <a:t> </a:t>
            </a:r>
            <a:r>
              <a:rPr lang="de-CH" b="1" dirty="0" err="1">
                <a:latin typeface="Arial" panose="020B0604020202020204" pitchFamily="34" charset="0"/>
                <a:cs typeface="Arial" panose="020B0604020202020204" pitchFamily="34" charset="0"/>
              </a:rPr>
              <a:t>liver</a:t>
            </a:r>
            <a:r>
              <a:rPr lang="de-CH" b="1" dirty="0">
                <a:latin typeface="Arial" panose="020B0604020202020204" pitchFamily="34" charset="0"/>
                <a:cs typeface="Arial" panose="020B0604020202020204" pitchFamily="34" charset="0"/>
              </a:rPr>
              <a:t> </a:t>
            </a:r>
            <a:r>
              <a:rPr lang="de-CH" b="1" dirty="0" err="1">
                <a:latin typeface="Arial" panose="020B0604020202020204" pitchFamily="34" charset="0"/>
                <a:cs typeface="Arial" panose="020B0604020202020204" pitchFamily="34" charset="0"/>
              </a:rPr>
              <a:t>cirrhosis</a:t>
            </a:r>
            <a:r>
              <a:rPr lang="de-CH" b="1" dirty="0">
                <a:latin typeface="Arial" panose="020B0604020202020204" pitchFamily="34" charset="0"/>
                <a:cs typeface="Arial" panose="020B0604020202020204" pitchFamily="34" charset="0"/>
              </a:rPr>
              <a:t> </a:t>
            </a:r>
            <a:r>
              <a:rPr lang="de-CH" b="1" dirty="0" err="1">
                <a:latin typeface="Arial" panose="020B0604020202020204" pitchFamily="34" charset="0"/>
                <a:cs typeface="Arial" panose="020B0604020202020204" pitchFamily="34" charset="0"/>
              </a:rPr>
              <a:t>and</a:t>
            </a:r>
            <a:r>
              <a:rPr lang="de-CH" b="1" dirty="0">
                <a:latin typeface="Arial" panose="020B0604020202020204" pitchFamily="34" charset="0"/>
                <a:cs typeface="Arial" panose="020B0604020202020204" pitchFamily="34" charset="0"/>
              </a:rPr>
              <a:t> </a:t>
            </a:r>
            <a:r>
              <a:rPr lang="de-CH" b="1" dirty="0" err="1">
                <a:latin typeface="Arial" panose="020B0604020202020204" pitchFamily="34" charset="0"/>
                <a:cs typeface="Arial" panose="020B0604020202020204" pitchFamily="34" charset="0"/>
              </a:rPr>
              <a:t>refractory</a:t>
            </a:r>
            <a:r>
              <a:rPr lang="de-CH" b="1" dirty="0">
                <a:latin typeface="Arial" panose="020B0604020202020204" pitchFamily="34" charset="0"/>
                <a:cs typeface="Arial" panose="020B0604020202020204" pitchFamily="34" charset="0"/>
              </a:rPr>
              <a:t> </a:t>
            </a:r>
            <a:r>
              <a:rPr lang="de-CH" b="1" dirty="0" err="1">
                <a:latin typeface="Arial" panose="020B0604020202020204" pitchFamily="34" charset="0"/>
                <a:cs typeface="Arial" panose="020B0604020202020204" pitchFamily="34" charset="0"/>
              </a:rPr>
              <a:t>ascites</a:t>
            </a:r>
            <a:r>
              <a:rPr lang="de-CH" b="1" dirty="0">
                <a:latin typeface="Arial" panose="020B0604020202020204" pitchFamily="34" charset="0"/>
                <a:cs typeface="Arial" panose="020B0604020202020204" pitchFamily="34" charset="0"/>
              </a:rPr>
              <a:t>”</a:t>
            </a:r>
            <a:endParaRPr lang="de-CH" dirty="0">
              <a:latin typeface="Arial" panose="020B0604020202020204" pitchFamily="34" charset="0"/>
              <a:cs typeface="Arial" panose="020B0604020202020204" pitchFamily="34" charset="0"/>
            </a:endParaRPr>
          </a:p>
          <a:p>
            <a:pPr algn="l"/>
            <a:endParaRPr lang="de-CH" dirty="0">
              <a:latin typeface="Arial" panose="020B0604020202020204" pitchFamily="34" charset="0"/>
              <a:cs typeface="Arial" panose="020B0604020202020204" pitchFamily="34" charset="0"/>
            </a:endParaRPr>
          </a:p>
          <a:p>
            <a:pPr algn="l"/>
            <a:r>
              <a:rPr lang="de-CH" dirty="0" smtClean="0">
                <a:latin typeface="Arial" panose="020B0604020202020204" pitchFamily="34" charset="0"/>
                <a:cs typeface="Arial" panose="020B0604020202020204" pitchFamily="34" charset="0"/>
              </a:rPr>
              <a:t>Stockhoff </a:t>
            </a:r>
            <a:r>
              <a:rPr lang="de-CH" dirty="0">
                <a:latin typeface="Arial" panose="020B0604020202020204" pitchFamily="34" charset="0"/>
                <a:cs typeface="Arial" panose="020B0604020202020204" pitchFamily="34" charset="0"/>
              </a:rPr>
              <a:t>et al. </a:t>
            </a:r>
            <a:r>
              <a:rPr lang="de-CH" dirty="0" err="1">
                <a:latin typeface="Arial" panose="020B0604020202020204" pitchFamily="34" charset="0"/>
                <a:cs typeface="Arial" panose="020B0604020202020204" pitchFamily="34" charset="0"/>
              </a:rPr>
              <a:t>Publishes</a:t>
            </a:r>
            <a:r>
              <a:rPr lang="de-CH" dirty="0">
                <a:latin typeface="Arial" panose="020B0604020202020204" pitchFamily="34" charset="0"/>
                <a:cs typeface="Arial" panose="020B0604020202020204" pitchFamily="34" charset="0"/>
              </a:rPr>
              <a:t> 06/2020 in </a:t>
            </a:r>
            <a:r>
              <a:rPr lang="de-CH" dirty="0" err="1">
                <a:latin typeface="Arial" panose="020B0604020202020204" pitchFamily="34" charset="0"/>
                <a:cs typeface="Arial" panose="020B0604020202020204" pitchFamily="34" charset="0"/>
              </a:rPr>
              <a:t>Plos</a:t>
            </a:r>
            <a:r>
              <a:rPr lang="de-CH" dirty="0">
                <a:latin typeface="Arial" panose="020B0604020202020204" pitchFamily="34" charset="0"/>
                <a:cs typeface="Arial" panose="020B0604020202020204" pitchFamily="34" charset="0"/>
              </a:rPr>
              <a:t> </a:t>
            </a:r>
            <a:r>
              <a:rPr lang="de-CH" dirty="0" err="1">
                <a:latin typeface="Arial" panose="020B0604020202020204" pitchFamily="34" charset="0"/>
                <a:cs typeface="Arial" panose="020B0604020202020204" pitchFamily="34" charset="0"/>
              </a:rPr>
              <a:t>one</a:t>
            </a:r>
            <a:r>
              <a:rPr lang="de-CH" dirty="0">
                <a:latin typeface="Arial" panose="020B0604020202020204" pitchFamily="34" charset="0"/>
                <a:cs typeface="Arial" panose="020B0604020202020204" pitchFamily="34" charset="0"/>
              </a:rPr>
              <a:t> </a:t>
            </a:r>
          </a:p>
          <a:p>
            <a:pPr algn="l"/>
            <a:r>
              <a:rPr lang="de-CH" dirty="0" smtClean="0">
                <a:latin typeface="Arial" panose="020B0604020202020204" pitchFamily="34" charset="0"/>
                <a:cs typeface="Arial" panose="020B0604020202020204" pitchFamily="34" charset="0"/>
              </a:rPr>
              <a:t/>
            </a:r>
            <a:br>
              <a:rPr lang="de-CH" dirty="0" smtClean="0">
                <a:latin typeface="Arial" panose="020B0604020202020204" pitchFamily="34" charset="0"/>
                <a:cs typeface="Arial" panose="020B0604020202020204" pitchFamily="34" charset="0"/>
              </a:rPr>
            </a:br>
            <a:r>
              <a:rPr lang="de-CH" dirty="0" smtClean="0">
                <a:latin typeface="Arial" panose="020B0604020202020204" pitchFamily="34" charset="0"/>
                <a:cs typeface="Arial" panose="020B0604020202020204" pitchFamily="34" charset="0"/>
              </a:rPr>
              <a:t/>
            </a:r>
            <a:br>
              <a:rPr lang="de-CH" dirty="0" smtClean="0">
                <a:latin typeface="Arial" panose="020B0604020202020204" pitchFamily="34" charset="0"/>
                <a:cs typeface="Arial" panose="020B0604020202020204" pitchFamily="34" charset="0"/>
              </a:rPr>
            </a:br>
            <a:r>
              <a:rPr lang="de-CH" sz="1600" dirty="0">
                <a:latin typeface="Arial" panose="020B0604020202020204" pitchFamily="34" charset="0"/>
                <a:cs typeface="Arial" panose="020B0604020202020204" pitchFamily="34" charset="0"/>
              </a:rPr>
              <a:t>Luisa Mathieu-Levin</a:t>
            </a:r>
          </a:p>
          <a:p>
            <a:pPr algn="l"/>
            <a:r>
              <a:rPr lang="de-CH" dirty="0" smtClean="0"/>
              <a:t/>
            </a:r>
            <a:br>
              <a:rPr lang="de-CH" dirty="0" smtClean="0"/>
            </a:br>
            <a:endParaRPr lang="de-CH" dirty="0"/>
          </a:p>
        </p:txBody>
      </p:sp>
    </p:spTree>
    <p:extLst>
      <p:ext uri="{BB962C8B-B14F-4D97-AF65-F5344CB8AC3E}">
        <p14:creationId xmlns:p14="http://schemas.microsoft.com/office/powerpoint/2010/main" val="62101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7937" y="217421"/>
            <a:ext cx="10515600" cy="1325563"/>
          </a:xfrm>
        </p:spPr>
        <p:txBody>
          <a:bodyPr>
            <a:normAutofit/>
          </a:bodyPr>
          <a:lstStyle/>
          <a:p>
            <a:r>
              <a:rPr lang="en-US" sz="2400" b="1" dirty="0" smtClean="0">
                <a:latin typeface="Arial" panose="020B0604020202020204" pitchFamily="34" charset="0"/>
                <a:cs typeface="Arial" panose="020B0604020202020204" pitchFamily="34" charset="0"/>
              </a:rPr>
              <a:t>Baseline characteristics of TIPS patients</a:t>
            </a:r>
            <a:endParaRPr lang="de-CH" sz="2400" b="1" dirty="0">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a:xfrm>
            <a:off x="6572250" y="1582148"/>
            <a:ext cx="5503998" cy="4537165"/>
          </a:xfrm>
        </p:spPr>
        <p:txBody>
          <a:bodyPr>
            <a:noAutofit/>
          </a:bodyPr>
          <a:lstStyle/>
          <a:p>
            <a:pPr eaLnBrk="0" fontAlgn="base" hangingPunct="0">
              <a:lnSpc>
                <a:spcPct val="170000"/>
              </a:lnSpc>
              <a:spcBef>
                <a:spcPct val="0"/>
              </a:spcBef>
              <a:spcAft>
                <a:spcPct val="0"/>
              </a:spcAft>
            </a:pPr>
            <a:r>
              <a:rPr lang="de-DE" altLang="de-DE" sz="1400" dirty="0" smtClean="0">
                <a:solidFill>
                  <a:srgbClr val="000000"/>
                </a:solidFill>
                <a:latin typeface="Arial" panose="020B0604020202020204" pitchFamily="34" charset="0"/>
                <a:cs typeface="Arial" panose="020B0604020202020204" pitchFamily="34" charset="0"/>
              </a:rPr>
              <a:t>61% </a:t>
            </a:r>
            <a:r>
              <a:rPr lang="de-DE" altLang="de-DE" sz="1400" dirty="0" err="1">
                <a:solidFill>
                  <a:srgbClr val="000000"/>
                </a:solidFill>
                <a:latin typeface="Arial" panose="020B0604020202020204" pitchFamily="34" charset="0"/>
                <a:cs typeface="Arial" panose="020B0604020202020204" pitchFamily="34" charset="0"/>
              </a:rPr>
              <a:t>alcohol</a:t>
            </a:r>
            <a:r>
              <a:rPr lang="de-DE" altLang="de-DE" sz="1400" dirty="0">
                <a:solidFill>
                  <a:srgbClr val="000000"/>
                </a:solidFill>
                <a:latin typeface="Arial" panose="020B0604020202020204" pitchFamily="34" charset="0"/>
                <a:cs typeface="Arial" panose="020B0604020202020204" pitchFamily="34" charset="0"/>
              </a:rPr>
              <a:t> </a:t>
            </a:r>
            <a:r>
              <a:rPr lang="de-DE" altLang="de-DE" sz="1400" dirty="0" err="1">
                <a:solidFill>
                  <a:srgbClr val="000000"/>
                </a:solidFill>
                <a:latin typeface="Arial" panose="020B0604020202020204" pitchFamily="34" charset="0"/>
                <a:cs typeface="Arial" panose="020B0604020202020204" pitchFamily="34" charset="0"/>
              </a:rPr>
              <a:t>related</a:t>
            </a:r>
            <a:r>
              <a:rPr lang="de-DE" altLang="de-DE" sz="1400" dirty="0">
                <a:solidFill>
                  <a:srgbClr val="000000"/>
                </a:solidFill>
                <a:latin typeface="Arial" panose="020B0604020202020204" pitchFamily="34" charset="0"/>
                <a:cs typeface="Arial" panose="020B0604020202020204" pitchFamily="34" charset="0"/>
              </a:rPr>
              <a:t> </a:t>
            </a:r>
            <a:r>
              <a:rPr lang="de-DE" altLang="de-DE" sz="1400" dirty="0" err="1">
                <a:solidFill>
                  <a:srgbClr val="000000"/>
                </a:solidFill>
                <a:latin typeface="Arial" panose="020B0604020202020204" pitchFamily="34" charset="0"/>
                <a:cs typeface="Arial" panose="020B0604020202020204" pitchFamily="34" charset="0"/>
              </a:rPr>
              <a:t>liver</a:t>
            </a:r>
            <a:r>
              <a:rPr lang="de-DE" altLang="de-DE" sz="1400" dirty="0">
                <a:solidFill>
                  <a:srgbClr val="000000"/>
                </a:solidFill>
                <a:latin typeface="Arial" panose="020B0604020202020204" pitchFamily="34" charset="0"/>
                <a:cs typeface="Arial" panose="020B0604020202020204" pitchFamily="34" charset="0"/>
              </a:rPr>
              <a:t> </a:t>
            </a:r>
            <a:r>
              <a:rPr lang="de-DE" altLang="de-DE" sz="1400" dirty="0" err="1">
                <a:solidFill>
                  <a:srgbClr val="000000"/>
                </a:solidFill>
                <a:latin typeface="Arial" panose="020B0604020202020204" pitchFamily="34" charset="0"/>
                <a:cs typeface="Arial" panose="020B0604020202020204" pitchFamily="34" charset="0"/>
              </a:rPr>
              <a:t>cirrhosis</a:t>
            </a:r>
            <a:r>
              <a:rPr lang="de-DE" altLang="de-DE" sz="1400" dirty="0">
                <a:solidFill>
                  <a:srgbClr val="000000"/>
                </a:solidFill>
                <a:latin typeface="Arial" panose="020B0604020202020204" pitchFamily="34" charset="0"/>
                <a:cs typeface="Arial" panose="020B0604020202020204" pitchFamily="34" charset="0"/>
              </a:rPr>
              <a:t>. In </a:t>
            </a:r>
            <a:r>
              <a:rPr lang="de-DE" altLang="de-DE" sz="1400" dirty="0" err="1">
                <a:solidFill>
                  <a:srgbClr val="000000"/>
                </a:solidFill>
                <a:latin typeface="Arial" panose="020B0604020202020204" pitchFamily="34" charset="0"/>
                <a:cs typeface="Arial" panose="020B0604020202020204" pitchFamily="34" charset="0"/>
              </a:rPr>
              <a:t>the</a:t>
            </a:r>
            <a:r>
              <a:rPr lang="de-DE" altLang="de-DE" sz="1400" dirty="0">
                <a:solidFill>
                  <a:srgbClr val="000000"/>
                </a:solidFill>
                <a:latin typeface="Arial" panose="020B0604020202020204" pitchFamily="34" charset="0"/>
                <a:cs typeface="Arial" panose="020B0604020202020204" pitchFamily="34" charset="0"/>
              </a:rPr>
              <a:t> </a:t>
            </a:r>
            <a:r>
              <a:rPr lang="de-DE" altLang="de-DE" sz="1400" dirty="0" err="1">
                <a:solidFill>
                  <a:srgbClr val="000000"/>
                </a:solidFill>
                <a:latin typeface="Arial" panose="020B0604020202020204" pitchFamily="34" charset="0"/>
                <a:cs typeface="Arial" panose="020B0604020202020204" pitchFamily="34" charset="0"/>
              </a:rPr>
              <a:t>younger</a:t>
            </a:r>
            <a:r>
              <a:rPr lang="de-DE" altLang="de-DE" sz="1400" dirty="0">
                <a:solidFill>
                  <a:srgbClr val="000000"/>
                </a:solidFill>
                <a:latin typeface="Arial" panose="020B0604020202020204" pitchFamily="34" charset="0"/>
                <a:cs typeface="Arial" panose="020B0604020202020204" pitchFamily="34" charset="0"/>
              </a:rPr>
              <a:t> </a:t>
            </a:r>
            <a:r>
              <a:rPr lang="de-DE" altLang="de-DE" sz="1400" dirty="0" err="1">
                <a:solidFill>
                  <a:srgbClr val="000000"/>
                </a:solidFill>
                <a:latin typeface="Arial" panose="020B0604020202020204" pitchFamily="34" charset="0"/>
                <a:cs typeface="Arial" panose="020B0604020202020204" pitchFamily="34" charset="0"/>
              </a:rPr>
              <a:t>patients</a:t>
            </a:r>
            <a:r>
              <a:rPr lang="de-DE" altLang="de-DE" sz="1400" dirty="0">
                <a:solidFill>
                  <a:srgbClr val="000000"/>
                </a:solidFill>
                <a:latin typeface="Arial" panose="020B0604020202020204" pitchFamily="34" charset="0"/>
                <a:cs typeface="Arial" panose="020B0604020202020204" pitchFamily="34" charset="0"/>
              </a:rPr>
              <a:t> </a:t>
            </a:r>
            <a:r>
              <a:rPr lang="de-DE" altLang="de-DE" sz="1400" dirty="0" err="1">
                <a:solidFill>
                  <a:srgbClr val="000000"/>
                </a:solidFill>
                <a:latin typeface="Arial" panose="020B0604020202020204" pitchFamily="34" charset="0"/>
                <a:cs typeface="Arial" panose="020B0604020202020204" pitchFamily="34" charset="0"/>
              </a:rPr>
              <a:t>the</a:t>
            </a:r>
            <a:r>
              <a:rPr lang="de-DE" altLang="de-DE" sz="1400" dirty="0">
                <a:solidFill>
                  <a:srgbClr val="000000"/>
                </a:solidFill>
                <a:latin typeface="Arial" panose="020B0604020202020204" pitchFamily="34" charset="0"/>
                <a:cs typeface="Arial" panose="020B0604020202020204" pitchFamily="34" charset="0"/>
              </a:rPr>
              <a:t> </a:t>
            </a:r>
            <a:r>
              <a:rPr lang="de-DE" altLang="de-DE" sz="1400" dirty="0" err="1">
                <a:solidFill>
                  <a:srgbClr val="000000"/>
                </a:solidFill>
                <a:latin typeface="Arial" panose="020B0604020202020204" pitchFamily="34" charset="0"/>
                <a:cs typeface="Arial" panose="020B0604020202020204" pitchFamily="34" charset="0"/>
              </a:rPr>
              <a:t>amount</a:t>
            </a:r>
            <a:r>
              <a:rPr lang="de-DE" altLang="de-DE" sz="1400" dirty="0">
                <a:solidFill>
                  <a:srgbClr val="000000"/>
                </a:solidFill>
                <a:latin typeface="Arial" panose="020B0604020202020204" pitchFamily="34" charset="0"/>
                <a:cs typeface="Arial" panose="020B0604020202020204" pitchFamily="34" charset="0"/>
              </a:rPr>
              <a:t> </a:t>
            </a:r>
            <a:r>
              <a:rPr lang="de-DE" altLang="de-DE" sz="1400" dirty="0" err="1">
                <a:solidFill>
                  <a:srgbClr val="000000"/>
                </a:solidFill>
                <a:latin typeface="Arial" panose="020B0604020202020204" pitchFamily="34" charset="0"/>
                <a:cs typeface="Arial" panose="020B0604020202020204" pitchFamily="34" charset="0"/>
              </a:rPr>
              <a:t>of</a:t>
            </a:r>
            <a:r>
              <a:rPr lang="de-DE" altLang="de-DE" sz="1400" dirty="0">
                <a:solidFill>
                  <a:srgbClr val="000000"/>
                </a:solidFill>
                <a:latin typeface="Arial" panose="020B0604020202020204" pitchFamily="34" charset="0"/>
                <a:cs typeface="Arial" panose="020B0604020202020204" pitchFamily="34" charset="0"/>
              </a:rPr>
              <a:t> </a:t>
            </a:r>
            <a:r>
              <a:rPr lang="de-DE" altLang="de-DE" sz="1400" dirty="0" err="1">
                <a:solidFill>
                  <a:srgbClr val="000000"/>
                </a:solidFill>
                <a:latin typeface="Arial" panose="020B0604020202020204" pitchFamily="34" charset="0"/>
                <a:cs typeface="Arial" panose="020B0604020202020204" pitchFamily="34" charset="0"/>
              </a:rPr>
              <a:t>alcohol-related</a:t>
            </a:r>
            <a:r>
              <a:rPr lang="de-DE" altLang="de-DE" sz="1400" dirty="0">
                <a:solidFill>
                  <a:srgbClr val="000000"/>
                </a:solidFill>
                <a:latin typeface="Arial" panose="020B0604020202020204" pitchFamily="34" charset="0"/>
                <a:cs typeface="Arial" panose="020B0604020202020204" pitchFamily="34" charset="0"/>
              </a:rPr>
              <a:t> </a:t>
            </a:r>
            <a:r>
              <a:rPr lang="de-DE" altLang="de-DE" sz="1400" dirty="0" err="1">
                <a:solidFill>
                  <a:srgbClr val="000000"/>
                </a:solidFill>
                <a:latin typeface="Arial" panose="020B0604020202020204" pitchFamily="34" charset="0"/>
                <a:cs typeface="Arial" panose="020B0604020202020204" pitchFamily="34" charset="0"/>
              </a:rPr>
              <a:t>liver</a:t>
            </a:r>
            <a:r>
              <a:rPr lang="de-DE" altLang="de-DE" sz="1400" dirty="0">
                <a:solidFill>
                  <a:srgbClr val="000000"/>
                </a:solidFill>
                <a:latin typeface="Arial" panose="020B0604020202020204" pitchFamily="34" charset="0"/>
                <a:cs typeface="Arial" panose="020B0604020202020204" pitchFamily="34" charset="0"/>
              </a:rPr>
              <a:t> </a:t>
            </a:r>
            <a:r>
              <a:rPr lang="de-DE" altLang="de-DE" sz="1400" dirty="0" err="1">
                <a:solidFill>
                  <a:srgbClr val="000000"/>
                </a:solidFill>
                <a:latin typeface="Arial" panose="020B0604020202020204" pitchFamily="34" charset="0"/>
                <a:cs typeface="Arial" panose="020B0604020202020204" pitchFamily="34" charset="0"/>
              </a:rPr>
              <a:t>disease</a:t>
            </a:r>
            <a:r>
              <a:rPr lang="de-DE" altLang="de-DE" sz="1400" dirty="0">
                <a:solidFill>
                  <a:srgbClr val="000000"/>
                </a:solidFill>
                <a:latin typeface="Arial" panose="020B0604020202020204" pitchFamily="34" charset="0"/>
                <a:cs typeface="Arial" panose="020B0604020202020204" pitchFamily="34" charset="0"/>
              </a:rPr>
              <a:t> was </a:t>
            </a:r>
            <a:r>
              <a:rPr lang="de-DE" altLang="de-DE" sz="1400" dirty="0" err="1" smtClean="0">
                <a:solidFill>
                  <a:srgbClr val="000000"/>
                </a:solidFill>
                <a:latin typeface="Arial" panose="020B0604020202020204" pitchFamily="34" charset="0"/>
                <a:cs typeface="Arial" panose="020B0604020202020204" pitchFamily="34" charset="0"/>
              </a:rPr>
              <a:t>higher</a:t>
            </a:r>
            <a:r>
              <a:rPr lang="de-DE" altLang="de-DE" sz="1400" dirty="0" smtClean="0">
                <a:solidFill>
                  <a:srgbClr val="000000"/>
                </a:solidFill>
                <a:latin typeface="Arial" panose="020B0604020202020204" pitchFamily="34" charset="0"/>
                <a:cs typeface="Arial" panose="020B0604020202020204" pitchFamily="34" charset="0"/>
              </a:rPr>
              <a:t> </a:t>
            </a:r>
            <a:r>
              <a:rPr lang="de-DE" altLang="de-DE" sz="1400" dirty="0">
                <a:solidFill>
                  <a:srgbClr val="000000"/>
                </a:solidFill>
                <a:latin typeface="Arial" panose="020B0604020202020204" pitchFamily="34" charset="0"/>
                <a:cs typeface="Arial" panose="020B0604020202020204" pitchFamily="34" charset="0"/>
              </a:rPr>
              <a:t>(p= 0.035</a:t>
            </a:r>
            <a:r>
              <a:rPr lang="de-DE" altLang="de-DE" sz="1400" dirty="0" smtClean="0">
                <a:solidFill>
                  <a:srgbClr val="000000"/>
                </a:solidFill>
                <a:latin typeface="Arial" panose="020B0604020202020204" pitchFamily="34" charset="0"/>
                <a:cs typeface="Arial" panose="020B0604020202020204" pitchFamily="34" charset="0"/>
              </a:rPr>
              <a:t>)</a:t>
            </a:r>
          </a:p>
          <a:p>
            <a:pPr eaLnBrk="0" fontAlgn="base" hangingPunct="0">
              <a:lnSpc>
                <a:spcPct val="170000"/>
              </a:lnSpc>
              <a:spcBef>
                <a:spcPct val="0"/>
              </a:spcBef>
              <a:spcAft>
                <a:spcPct val="0"/>
              </a:spcAft>
            </a:pPr>
            <a:endParaRPr lang="de-DE" altLang="de-DE" sz="1400" dirty="0">
              <a:solidFill>
                <a:srgbClr val="000000"/>
              </a:solidFill>
              <a:latin typeface="Arial" panose="020B0604020202020204" pitchFamily="34" charset="0"/>
              <a:cs typeface="Arial" panose="020B0604020202020204" pitchFamily="34" charset="0"/>
            </a:endParaRPr>
          </a:p>
          <a:p>
            <a:pPr eaLnBrk="0" fontAlgn="base" hangingPunct="0">
              <a:lnSpc>
                <a:spcPct val="170000"/>
              </a:lnSpc>
              <a:spcBef>
                <a:spcPct val="0"/>
              </a:spcBef>
              <a:spcAft>
                <a:spcPct val="0"/>
              </a:spcAft>
            </a:pPr>
            <a:r>
              <a:rPr lang="de-DE" altLang="de-DE" sz="1400" dirty="0">
                <a:solidFill>
                  <a:srgbClr val="000000"/>
                </a:solidFill>
                <a:latin typeface="Arial" panose="020B0604020202020204" pitchFamily="34" charset="0"/>
                <a:cs typeface="Arial" panose="020B0604020202020204" pitchFamily="34" charset="0"/>
              </a:rPr>
              <a:t>Median MELD </a:t>
            </a:r>
            <a:r>
              <a:rPr lang="de-DE" altLang="de-DE" sz="1400" dirty="0" err="1">
                <a:solidFill>
                  <a:srgbClr val="000000"/>
                </a:solidFill>
                <a:latin typeface="Arial" panose="020B0604020202020204" pitchFamily="34" charset="0"/>
                <a:cs typeface="Arial" panose="020B0604020202020204" pitchFamily="34" charset="0"/>
              </a:rPr>
              <a:t>of</a:t>
            </a:r>
            <a:r>
              <a:rPr lang="de-DE" altLang="de-DE" sz="1400" dirty="0">
                <a:solidFill>
                  <a:srgbClr val="000000"/>
                </a:solidFill>
                <a:latin typeface="Arial" panose="020B0604020202020204" pitchFamily="34" charset="0"/>
                <a:cs typeface="Arial" panose="020B0604020202020204" pitchFamily="34" charset="0"/>
              </a:rPr>
              <a:t> </a:t>
            </a:r>
            <a:r>
              <a:rPr lang="de-DE" altLang="de-DE" sz="1400" dirty="0" smtClean="0">
                <a:solidFill>
                  <a:srgbClr val="000000"/>
                </a:solidFill>
                <a:latin typeface="Arial" panose="020B0604020202020204" pitchFamily="34" charset="0"/>
                <a:cs typeface="Arial" panose="020B0604020202020204" pitchFamily="34" charset="0"/>
              </a:rPr>
              <a:t>12.6. MELD, </a:t>
            </a:r>
            <a:r>
              <a:rPr lang="de-DE" altLang="de-DE" sz="1400" dirty="0" err="1" smtClean="0">
                <a:solidFill>
                  <a:srgbClr val="000000"/>
                </a:solidFill>
                <a:latin typeface="Arial" panose="020B0604020202020204" pitchFamily="34" charset="0"/>
                <a:cs typeface="Arial" panose="020B0604020202020204" pitchFamily="34" charset="0"/>
              </a:rPr>
              <a:t>Bili</a:t>
            </a:r>
            <a:r>
              <a:rPr lang="de-DE" altLang="de-DE" sz="1400" dirty="0" smtClean="0">
                <a:solidFill>
                  <a:srgbClr val="000000"/>
                </a:solidFill>
                <a:latin typeface="Arial" panose="020B0604020202020204" pitchFamily="34" charset="0"/>
                <a:cs typeface="Arial" panose="020B0604020202020204" pitchFamily="34" charset="0"/>
              </a:rPr>
              <a:t> </a:t>
            </a:r>
            <a:r>
              <a:rPr lang="de-DE" altLang="de-DE" sz="1400" dirty="0" err="1" smtClean="0">
                <a:solidFill>
                  <a:srgbClr val="000000"/>
                </a:solidFill>
                <a:latin typeface="Arial" panose="020B0604020202020204" pitchFamily="34" charset="0"/>
                <a:cs typeface="Arial" panose="020B0604020202020204" pitchFamily="34" charset="0"/>
              </a:rPr>
              <a:t>and</a:t>
            </a:r>
            <a:r>
              <a:rPr lang="de-DE" altLang="de-DE" sz="1400" dirty="0" smtClean="0">
                <a:solidFill>
                  <a:srgbClr val="000000"/>
                </a:solidFill>
                <a:latin typeface="Arial" panose="020B0604020202020204" pitchFamily="34" charset="0"/>
                <a:cs typeface="Arial" panose="020B0604020202020204" pitchFamily="34" charset="0"/>
              </a:rPr>
              <a:t>  </a:t>
            </a:r>
            <a:r>
              <a:rPr lang="de-DE" altLang="de-DE" sz="1400" dirty="0" err="1" smtClean="0">
                <a:solidFill>
                  <a:srgbClr val="000000"/>
                </a:solidFill>
                <a:latin typeface="Arial" panose="020B0604020202020204" pitchFamily="34" charset="0"/>
                <a:cs typeface="Arial" panose="020B0604020202020204" pitchFamily="34" charset="0"/>
              </a:rPr>
              <a:t>Tc</a:t>
            </a:r>
            <a:r>
              <a:rPr lang="de-DE" altLang="de-DE" sz="1400" dirty="0" smtClean="0">
                <a:solidFill>
                  <a:srgbClr val="000000"/>
                </a:solidFill>
                <a:latin typeface="Arial" panose="020B0604020202020204" pitchFamily="34" charset="0"/>
                <a:cs typeface="Arial" panose="020B0604020202020204" pitchFamily="34" charset="0"/>
              </a:rPr>
              <a:t> </a:t>
            </a:r>
            <a:r>
              <a:rPr lang="de-DE" altLang="de-DE" sz="1400" dirty="0" err="1">
                <a:solidFill>
                  <a:srgbClr val="000000"/>
                </a:solidFill>
                <a:latin typeface="Arial" panose="020B0604020202020204" pitchFamily="34" charset="0"/>
                <a:cs typeface="Arial" panose="020B0604020202020204" pitchFamily="34" charset="0"/>
              </a:rPr>
              <a:t>about</a:t>
            </a:r>
            <a:r>
              <a:rPr lang="de-DE" altLang="de-DE" sz="1400" dirty="0">
                <a:solidFill>
                  <a:srgbClr val="000000"/>
                </a:solidFill>
                <a:latin typeface="Arial" panose="020B0604020202020204" pitchFamily="34" charset="0"/>
                <a:cs typeface="Arial" panose="020B0604020202020204" pitchFamily="34" charset="0"/>
              </a:rPr>
              <a:t> </a:t>
            </a:r>
            <a:r>
              <a:rPr lang="de-DE" altLang="de-DE" sz="1400" dirty="0" err="1">
                <a:solidFill>
                  <a:srgbClr val="000000"/>
                </a:solidFill>
                <a:latin typeface="Arial" panose="020B0604020202020204" pitchFamily="34" charset="0"/>
                <a:cs typeface="Arial" panose="020B0604020202020204" pitchFamily="34" charset="0"/>
              </a:rPr>
              <a:t>the</a:t>
            </a:r>
            <a:r>
              <a:rPr lang="de-DE" altLang="de-DE" sz="1400" dirty="0">
                <a:solidFill>
                  <a:srgbClr val="000000"/>
                </a:solidFill>
                <a:latin typeface="Arial" panose="020B0604020202020204" pitchFamily="34" charset="0"/>
                <a:cs typeface="Arial" panose="020B0604020202020204" pitchFamily="34" charset="0"/>
              </a:rPr>
              <a:t> same </a:t>
            </a:r>
            <a:r>
              <a:rPr lang="de-DE" altLang="de-DE" sz="1400" dirty="0" err="1">
                <a:solidFill>
                  <a:srgbClr val="000000"/>
                </a:solidFill>
                <a:latin typeface="Arial" panose="020B0604020202020204" pitchFamily="34" charset="0"/>
                <a:cs typeface="Arial" panose="020B0604020202020204" pitchFamily="34" charset="0"/>
              </a:rPr>
              <a:t>between</a:t>
            </a:r>
            <a:r>
              <a:rPr lang="de-DE" altLang="de-DE" sz="1400" dirty="0">
                <a:solidFill>
                  <a:srgbClr val="000000"/>
                </a:solidFill>
                <a:latin typeface="Arial" panose="020B0604020202020204" pitchFamily="34" charset="0"/>
                <a:cs typeface="Arial" panose="020B0604020202020204" pitchFamily="34" charset="0"/>
              </a:rPr>
              <a:t> </a:t>
            </a:r>
            <a:r>
              <a:rPr lang="de-DE" altLang="de-DE" sz="1400" dirty="0" err="1">
                <a:solidFill>
                  <a:srgbClr val="000000"/>
                </a:solidFill>
                <a:latin typeface="Arial" panose="020B0604020202020204" pitchFamily="34" charset="0"/>
                <a:cs typeface="Arial" panose="020B0604020202020204" pitchFamily="34" charset="0"/>
              </a:rPr>
              <a:t>younger</a:t>
            </a:r>
            <a:r>
              <a:rPr lang="de-DE" altLang="de-DE" sz="1400" dirty="0">
                <a:solidFill>
                  <a:srgbClr val="000000"/>
                </a:solidFill>
                <a:latin typeface="Arial" panose="020B0604020202020204" pitchFamily="34" charset="0"/>
                <a:cs typeface="Arial" panose="020B0604020202020204" pitchFamily="34" charset="0"/>
              </a:rPr>
              <a:t> </a:t>
            </a:r>
            <a:r>
              <a:rPr lang="de-DE" altLang="de-DE" sz="1400" dirty="0" err="1">
                <a:solidFill>
                  <a:srgbClr val="000000"/>
                </a:solidFill>
                <a:latin typeface="Arial" panose="020B0604020202020204" pitchFamily="34" charset="0"/>
                <a:cs typeface="Arial" panose="020B0604020202020204" pitchFamily="34" charset="0"/>
              </a:rPr>
              <a:t>and</a:t>
            </a:r>
            <a:r>
              <a:rPr lang="de-DE" altLang="de-DE" sz="1400" dirty="0">
                <a:solidFill>
                  <a:srgbClr val="000000"/>
                </a:solidFill>
                <a:latin typeface="Arial" panose="020B0604020202020204" pitchFamily="34" charset="0"/>
                <a:cs typeface="Arial" panose="020B0604020202020204" pitchFamily="34" charset="0"/>
              </a:rPr>
              <a:t> </a:t>
            </a:r>
            <a:r>
              <a:rPr lang="de-DE" altLang="de-DE" sz="1400" dirty="0" err="1">
                <a:solidFill>
                  <a:srgbClr val="000000"/>
                </a:solidFill>
                <a:latin typeface="Arial" panose="020B0604020202020204" pitchFamily="34" charset="0"/>
                <a:cs typeface="Arial" panose="020B0604020202020204" pitchFamily="34" charset="0"/>
              </a:rPr>
              <a:t>elderly</a:t>
            </a:r>
            <a:r>
              <a:rPr lang="de-DE" altLang="de-DE" sz="1400" dirty="0">
                <a:solidFill>
                  <a:srgbClr val="000000"/>
                </a:solidFill>
                <a:latin typeface="Arial" panose="020B0604020202020204" pitchFamily="34" charset="0"/>
                <a:cs typeface="Arial" panose="020B0604020202020204" pitchFamily="34" charset="0"/>
              </a:rPr>
              <a:t>. </a:t>
            </a:r>
            <a:r>
              <a:rPr lang="de-DE" altLang="de-DE" sz="1400" dirty="0" err="1">
                <a:solidFill>
                  <a:srgbClr val="000000"/>
                </a:solidFill>
                <a:latin typeface="Arial" panose="020B0604020202020204" pitchFamily="34" charset="0"/>
                <a:cs typeface="Arial" panose="020B0604020202020204" pitchFamily="34" charset="0"/>
              </a:rPr>
              <a:t>Elderly</a:t>
            </a:r>
            <a:r>
              <a:rPr lang="de-DE" altLang="de-DE" sz="1400" dirty="0">
                <a:solidFill>
                  <a:srgbClr val="000000"/>
                </a:solidFill>
                <a:latin typeface="Arial" panose="020B0604020202020204" pitchFamily="34" charset="0"/>
                <a:cs typeface="Arial" panose="020B0604020202020204" pitchFamily="34" charset="0"/>
              </a:rPr>
              <a:t> </a:t>
            </a:r>
            <a:r>
              <a:rPr lang="de-DE" altLang="de-DE" sz="1400" dirty="0" err="1">
                <a:solidFill>
                  <a:srgbClr val="000000"/>
                </a:solidFill>
                <a:latin typeface="Arial" panose="020B0604020202020204" pitchFamily="34" charset="0"/>
                <a:cs typeface="Arial" panose="020B0604020202020204" pitchFamily="34" charset="0"/>
              </a:rPr>
              <a:t>higher</a:t>
            </a:r>
            <a:r>
              <a:rPr lang="de-DE" altLang="de-DE" sz="1400" dirty="0">
                <a:solidFill>
                  <a:srgbClr val="000000"/>
                </a:solidFill>
                <a:latin typeface="Arial" panose="020B0604020202020204" pitchFamily="34" charset="0"/>
                <a:cs typeface="Arial" panose="020B0604020202020204" pitchFamily="34" charset="0"/>
              </a:rPr>
              <a:t> </a:t>
            </a:r>
            <a:r>
              <a:rPr lang="de-DE" altLang="de-DE" sz="1400" dirty="0" err="1">
                <a:solidFill>
                  <a:srgbClr val="000000"/>
                </a:solidFill>
                <a:latin typeface="Arial" panose="020B0604020202020204" pitchFamily="34" charset="0"/>
                <a:cs typeface="Arial" panose="020B0604020202020204" pitchFamily="34" charset="0"/>
              </a:rPr>
              <a:t>creatinine</a:t>
            </a:r>
            <a:r>
              <a:rPr lang="de-DE" altLang="de-DE" sz="1400" dirty="0">
                <a:solidFill>
                  <a:srgbClr val="000000"/>
                </a:solidFill>
                <a:latin typeface="Arial" panose="020B0604020202020204" pitchFamily="34" charset="0"/>
                <a:cs typeface="Arial" panose="020B0604020202020204" pitchFamily="34" charset="0"/>
              </a:rPr>
              <a:t> </a:t>
            </a:r>
            <a:r>
              <a:rPr lang="de-DE" altLang="de-DE" sz="1400" dirty="0" err="1">
                <a:solidFill>
                  <a:srgbClr val="000000"/>
                </a:solidFill>
                <a:latin typeface="Arial" panose="020B0604020202020204" pitchFamily="34" charset="0"/>
                <a:cs typeface="Arial" panose="020B0604020202020204" pitchFamily="34" charset="0"/>
              </a:rPr>
              <a:t>levels</a:t>
            </a:r>
            <a:r>
              <a:rPr lang="de-DE" altLang="de-DE" sz="1400" dirty="0">
                <a:solidFill>
                  <a:srgbClr val="000000"/>
                </a:solidFill>
                <a:latin typeface="Arial" panose="020B0604020202020204" pitchFamily="34" charset="0"/>
                <a:cs typeface="Arial" panose="020B0604020202020204" pitchFamily="34" charset="0"/>
              </a:rPr>
              <a:t>, </a:t>
            </a:r>
            <a:r>
              <a:rPr lang="de-DE" altLang="de-DE" sz="1400" dirty="0" err="1">
                <a:solidFill>
                  <a:srgbClr val="000000"/>
                </a:solidFill>
                <a:latin typeface="Arial" panose="020B0604020202020204" pitchFamily="34" charset="0"/>
                <a:cs typeface="Arial" panose="020B0604020202020204" pitchFamily="34" charset="0"/>
              </a:rPr>
              <a:t>lower</a:t>
            </a:r>
            <a:r>
              <a:rPr lang="de-DE" altLang="de-DE" sz="1400" dirty="0">
                <a:solidFill>
                  <a:srgbClr val="000000"/>
                </a:solidFill>
                <a:latin typeface="Arial" panose="020B0604020202020204" pitchFamily="34" charset="0"/>
                <a:cs typeface="Arial" panose="020B0604020202020204" pitchFamily="34" charset="0"/>
              </a:rPr>
              <a:t> INR at </a:t>
            </a:r>
            <a:r>
              <a:rPr lang="de-DE" altLang="de-DE" sz="1400" dirty="0" err="1">
                <a:solidFill>
                  <a:srgbClr val="000000"/>
                </a:solidFill>
                <a:latin typeface="Arial" panose="020B0604020202020204" pitchFamily="34" charset="0"/>
                <a:cs typeface="Arial" panose="020B0604020202020204" pitchFamily="34" charset="0"/>
              </a:rPr>
              <a:t>baseline</a:t>
            </a:r>
            <a:r>
              <a:rPr lang="de-DE" altLang="de-DE" sz="1400" dirty="0">
                <a:solidFill>
                  <a:srgbClr val="000000"/>
                </a:solidFill>
                <a:latin typeface="Arial" panose="020B0604020202020204" pitchFamily="34" charset="0"/>
                <a:cs typeface="Arial" panose="020B0604020202020204" pitchFamily="34" charset="0"/>
              </a:rPr>
              <a:t> </a:t>
            </a:r>
            <a:endParaRPr lang="de-DE" altLang="de-DE" sz="1400" dirty="0" smtClean="0">
              <a:solidFill>
                <a:srgbClr val="000000"/>
              </a:solidFill>
              <a:latin typeface="Arial" panose="020B0604020202020204" pitchFamily="34" charset="0"/>
              <a:cs typeface="Arial" panose="020B0604020202020204" pitchFamily="34" charset="0"/>
            </a:endParaRPr>
          </a:p>
          <a:p>
            <a:pPr eaLnBrk="0" fontAlgn="base" hangingPunct="0">
              <a:lnSpc>
                <a:spcPct val="170000"/>
              </a:lnSpc>
              <a:spcBef>
                <a:spcPct val="0"/>
              </a:spcBef>
              <a:spcAft>
                <a:spcPct val="0"/>
              </a:spcAft>
            </a:pPr>
            <a:endParaRPr lang="de-DE" altLang="de-DE" sz="1400" dirty="0" smtClean="0">
              <a:solidFill>
                <a:srgbClr val="000000"/>
              </a:solidFill>
              <a:latin typeface="Arial" panose="020B0604020202020204" pitchFamily="34" charset="0"/>
              <a:cs typeface="Arial" panose="020B0604020202020204" pitchFamily="34" charset="0"/>
            </a:endParaRPr>
          </a:p>
          <a:p>
            <a:pPr eaLnBrk="0" fontAlgn="base" hangingPunct="0">
              <a:lnSpc>
                <a:spcPct val="170000"/>
              </a:lnSpc>
              <a:spcBef>
                <a:spcPct val="0"/>
              </a:spcBef>
              <a:spcAft>
                <a:spcPct val="0"/>
              </a:spcAft>
            </a:pPr>
            <a:r>
              <a:rPr lang="de-DE" altLang="de-DE" sz="1400" dirty="0" err="1" smtClean="0">
                <a:solidFill>
                  <a:srgbClr val="000000"/>
                </a:solidFill>
                <a:latin typeface="Arial" panose="020B0604020202020204" pitchFamily="34" charset="0"/>
                <a:cs typeface="Arial" panose="020B0604020202020204" pitchFamily="34" charset="0"/>
              </a:rPr>
              <a:t>No</a:t>
            </a:r>
            <a:r>
              <a:rPr lang="de-DE" altLang="de-DE" sz="1400" dirty="0" smtClean="0">
                <a:solidFill>
                  <a:srgbClr val="000000"/>
                </a:solidFill>
                <a:latin typeface="Arial" panose="020B0604020202020204" pitchFamily="34" charset="0"/>
                <a:cs typeface="Arial" panose="020B0604020202020204" pitchFamily="34" charset="0"/>
              </a:rPr>
              <a:t> </a:t>
            </a:r>
            <a:r>
              <a:rPr lang="de-DE" altLang="de-DE" sz="1400" dirty="0" err="1" smtClean="0">
                <a:solidFill>
                  <a:srgbClr val="000000"/>
                </a:solidFill>
                <a:latin typeface="Arial" panose="020B0604020202020204" pitchFamily="34" charset="0"/>
                <a:cs typeface="Arial" panose="020B0604020202020204" pitchFamily="34" charset="0"/>
              </a:rPr>
              <a:t>difference</a:t>
            </a:r>
            <a:r>
              <a:rPr lang="de-DE" altLang="de-DE" sz="1400" dirty="0" smtClean="0">
                <a:solidFill>
                  <a:srgbClr val="000000"/>
                </a:solidFill>
                <a:latin typeface="Arial" panose="020B0604020202020204" pitchFamily="34" charset="0"/>
                <a:cs typeface="Arial" panose="020B0604020202020204" pitchFamily="34" charset="0"/>
              </a:rPr>
              <a:t> in CHILD</a:t>
            </a:r>
            <a:r>
              <a:rPr lang="de-DE" altLang="de-DE" sz="1400" dirty="0" smtClean="0">
                <a:solidFill>
                  <a:srgbClr val="FF0000"/>
                </a:solidFill>
                <a:latin typeface="Arial" panose="020B0604020202020204" pitchFamily="34" charset="0"/>
                <a:cs typeface="Arial" panose="020B0604020202020204" pitchFamily="34" charset="0"/>
              </a:rPr>
              <a:t> </a:t>
            </a:r>
            <a:r>
              <a:rPr lang="de-DE" altLang="de-DE" sz="1400" dirty="0" err="1" smtClean="0">
                <a:solidFill>
                  <a:srgbClr val="000000"/>
                </a:solidFill>
                <a:latin typeface="Arial" panose="020B0604020202020204" pitchFamily="34" charset="0"/>
                <a:cs typeface="Arial" panose="020B0604020202020204" pitchFamily="34" charset="0"/>
              </a:rPr>
              <a:t>between</a:t>
            </a:r>
            <a:r>
              <a:rPr lang="de-DE" altLang="de-DE" sz="1400" dirty="0" smtClean="0">
                <a:solidFill>
                  <a:srgbClr val="000000"/>
                </a:solidFill>
                <a:latin typeface="Arial" panose="020B0604020202020204" pitchFamily="34" charset="0"/>
                <a:cs typeface="Arial" panose="020B0604020202020204" pitchFamily="34" charset="0"/>
              </a:rPr>
              <a:t> </a:t>
            </a:r>
            <a:r>
              <a:rPr lang="de-DE" altLang="de-DE" sz="1400" dirty="0" err="1" smtClean="0">
                <a:solidFill>
                  <a:srgbClr val="000000"/>
                </a:solidFill>
                <a:latin typeface="Arial" panose="020B0604020202020204" pitchFamily="34" charset="0"/>
                <a:cs typeface="Arial" panose="020B0604020202020204" pitchFamily="34" charset="0"/>
              </a:rPr>
              <a:t>age</a:t>
            </a:r>
            <a:r>
              <a:rPr lang="de-DE" altLang="de-DE" sz="1400" dirty="0" smtClean="0">
                <a:solidFill>
                  <a:srgbClr val="000000"/>
                </a:solidFill>
                <a:latin typeface="Arial" panose="020B0604020202020204" pitchFamily="34" charset="0"/>
                <a:cs typeface="Arial" panose="020B0604020202020204" pitchFamily="34" charset="0"/>
              </a:rPr>
              <a:t> </a:t>
            </a:r>
            <a:r>
              <a:rPr lang="de-DE" altLang="de-DE" sz="1400" dirty="0" err="1" smtClean="0">
                <a:solidFill>
                  <a:srgbClr val="000000"/>
                </a:solidFill>
                <a:latin typeface="Arial" panose="020B0604020202020204" pitchFamily="34" charset="0"/>
                <a:cs typeface="Arial" panose="020B0604020202020204" pitchFamily="34" charset="0"/>
              </a:rPr>
              <a:t>groups</a:t>
            </a:r>
            <a:endParaRPr lang="de-DE" altLang="de-DE" sz="1400" dirty="0" smtClean="0">
              <a:solidFill>
                <a:srgbClr val="000000"/>
              </a:solidFill>
              <a:latin typeface="Arial" panose="020B0604020202020204" pitchFamily="34" charset="0"/>
              <a:cs typeface="Arial" panose="020B0604020202020204" pitchFamily="34" charset="0"/>
            </a:endParaRPr>
          </a:p>
          <a:p>
            <a:pPr eaLnBrk="0" fontAlgn="base" hangingPunct="0">
              <a:lnSpc>
                <a:spcPct val="170000"/>
              </a:lnSpc>
              <a:spcBef>
                <a:spcPct val="0"/>
              </a:spcBef>
              <a:spcAft>
                <a:spcPct val="0"/>
              </a:spcAft>
            </a:pPr>
            <a:endParaRPr lang="de-DE" altLang="de-DE" sz="1400" dirty="0">
              <a:solidFill>
                <a:srgbClr val="000000"/>
              </a:solidFill>
              <a:latin typeface="Arial" panose="020B0604020202020204" pitchFamily="34" charset="0"/>
              <a:cs typeface="Arial" panose="020B0604020202020204" pitchFamily="34" charset="0"/>
            </a:endParaRPr>
          </a:p>
          <a:p>
            <a:pPr eaLnBrk="0" fontAlgn="base" hangingPunct="0">
              <a:lnSpc>
                <a:spcPct val="170000"/>
              </a:lnSpc>
              <a:spcBef>
                <a:spcPct val="0"/>
              </a:spcBef>
              <a:spcAft>
                <a:spcPct val="0"/>
              </a:spcAft>
            </a:pPr>
            <a:r>
              <a:rPr lang="de-DE" altLang="de-DE" sz="1400" dirty="0" err="1">
                <a:solidFill>
                  <a:srgbClr val="000000"/>
                </a:solidFill>
                <a:latin typeface="Arial" panose="020B0604020202020204" pitchFamily="34" charset="0"/>
                <a:cs typeface="Arial" panose="020B0604020202020204" pitchFamily="34" charset="0"/>
              </a:rPr>
              <a:t>Hemodynamic</a:t>
            </a:r>
            <a:r>
              <a:rPr lang="de-DE" altLang="de-DE" sz="1400" dirty="0">
                <a:solidFill>
                  <a:srgbClr val="000000"/>
                </a:solidFill>
                <a:latin typeface="Arial" panose="020B0604020202020204" pitchFamily="34" charset="0"/>
                <a:cs typeface="Arial" panose="020B0604020202020204" pitchFamily="34" charset="0"/>
              </a:rPr>
              <a:t> </a:t>
            </a:r>
            <a:r>
              <a:rPr lang="de-DE" altLang="de-DE" sz="1400" dirty="0" err="1">
                <a:solidFill>
                  <a:srgbClr val="000000"/>
                </a:solidFill>
                <a:latin typeface="Arial" panose="020B0604020202020204" pitchFamily="34" charset="0"/>
                <a:cs typeface="Arial" panose="020B0604020202020204" pitchFamily="34" charset="0"/>
              </a:rPr>
              <a:t>success</a:t>
            </a:r>
            <a:r>
              <a:rPr lang="de-DE" altLang="de-DE" sz="1400" dirty="0">
                <a:solidFill>
                  <a:srgbClr val="000000"/>
                </a:solidFill>
                <a:latin typeface="Arial" panose="020B0604020202020204" pitchFamily="34" charset="0"/>
                <a:cs typeface="Arial" panose="020B0604020202020204" pitchFamily="34" charset="0"/>
              </a:rPr>
              <a:t> ( </a:t>
            </a:r>
            <a:r>
              <a:rPr lang="de-DE" altLang="de-DE" sz="1400" dirty="0" err="1">
                <a:solidFill>
                  <a:srgbClr val="000000"/>
                </a:solidFill>
                <a:latin typeface="Arial" panose="020B0604020202020204" pitchFamily="34" charset="0"/>
                <a:cs typeface="Arial" panose="020B0604020202020204" pitchFamily="34" charset="0"/>
              </a:rPr>
              <a:t>finals</a:t>
            </a:r>
            <a:r>
              <a:rPr lang="de-DE" altLang="de-DE" sz="1400" dirty="0">
                <a:solidFill>
                  <a:srgbClr val="000000"/>
                </a:solidFill>
                <a:latin typeface="Arial" panose="020B0604020202020204" pitchFamily="34" charset="0"/>
                <a:cs typeface="Arial" panose="020B0604020202020204" pitchFamily="34" charset="0"/>
              </a:rPr>
              <a:t> PSG &lt;= 12 </a:t>
            </a:r>
            <a:r>
              <a:rPr lang="de-DE" altLang="de-DE" sz="1400" dirty="0" err="1">
                <a:solidFill>
                  <a:srgbClr val="000000"/>
                </a:solidFill>
                <a:latin typeface="Arial" panose="020B0604020202020204" pitchFamily="34" charset="0"/>
                <a:cs typeface="Arial" panose="020B0604020202020204" pitchFamily="34" charset="0"/>
              </a:rPr>
              <a:t>mmHg</a:t>
            </a:r>
            <a:r>
              <a:rPr lang="de-DE" altLang="de-DE" sz="1400" dirty="0">
                <a:solidFill>
                  <a:srgbClr val="000000"/>
                </a:solidFill>
                <a:latin typeface="Arial" panose="020B0604020202020204" pitchFamily="34" charset="0"/>
                <a:cs typeface="Arial" panose="020B0604020202020204" pitchFamily="34" charset="0"/>
              </a:rPr>
              <a:t>) </a:t>
            </a:r>
            <a:r>
              <a:rPr lang="de-DE" altLang="de-DE" sz="1400" dirty="0" err="1">
                <a:solidFill>
                  <a:srgbClr val="000000"/>
                </a:solidFill>
                <a:latin typeface="Arial" panose="020B0604020202020204" pitchFamily="34" charset="0"/>
                <a:cs typeface="Arial" panose="020B0604020202020204" pitchFamily="34" charset="0"/>
              </a:rPr>
              <a:t>achieved</a:t>
            </a:r>
            <a:r>
              <a:rPr lang="de-DE" altLang="de-DE" sz="1400" dirty="0">
                <a:solidFill>
                  <a:srgbClr val="000000"/>
                </a:solidFill>
                <a:latin typeface="Arial" panose="020B0604020202020204" pitchFamily="34" charset="0"/>
                <a:cs typeface="Arial" panose="020B0604020202020204" pitchFamily="34" charset="0"/>
              </a:rPr>
              <a:t> in </a:t>
            </a:r>
            <a:r>
              <a:rPr lang="de-DE" altLang="de-DE" sz="1400" dirty="0" smtClean="0">
                <a:solidFill>
                  <a:srgbClr val="000000"/>
                </a:solidFill>
                <a:latin typeface="Arial" panose="020B0604020202020204" pitchFamily="34" charset="0"/>
                <a:cs typeface="Arial" panose="020B0604020202020204" pitchFamily="34" charset="0"/>
              </a:rPr>
              <a:t>99.4%. Median </a:t>
            </a:r>
            <a:r>
              <a:rPr lang="de-DE" altLang="de-DE" sz="1400" dirty="0" err="1">
                <a:solidFill>
                  <a:srgbClr val="000000"/>
                </a:solidFill>
                <a:latin typeface="Arial" panose="020B0604020202020204" pitchFamily="34" charset="0"/>
                <a:cs typeface="Arial" panose="020B0604020202020204" pitchFamily="34" charset="0"/>
              </a:rPr>
              <a:t>preinterventional</a:t>
            </a:r>
            <a:r>
              <a:rPr lang="de-DE" altLang="de-DE" sz="1400" dirty="0">
                <a:solidFill>
                  <a:srgbClr val="000000"/>
                </a:solidFill>
                <a:latin typeface="Arial" panose="020B0604020202020204" pitchFamily="34" charset="0"/>
                <a:cs typeface="Arial" panose="020B0604020202020204" pitchFamily="34" charset="0"/>
              </a:rPr>
              <a:t> PSG </a:t>
            </a:r>
            <a:r>
              <a:rPr lang="de-DE" altLang="de-DE" sz="1400" dirty="0" smtClean="0">
                <a:solidFill>
                  <a:srgbClr val="000000"/>
                </a:solidFill>
                <a:latin typeface="Arial" panose="020B0604020202020204" pitchFamily="34" charset="0"/>
                <a:cs typeface="Arial" panose="020B0604020202020204" pitchFamily="34" charset="0"/>
              </a:rPr>
              <a:t>16.2mmHg. Median </a:t>
            </a:r>
            <a:r>
              <a:rPr lang="de-DE" altLang="de-DE" sz="1400" dirty="0" err="1">
                <a:solidFill>
                  <a:srgbClr val="000000"/>
                </a:solidFill>
                <a:latin typeface="Arial" panose="020B0604020202020204" pitchFamily="34" charset="0"/>
                <a:cs typeface="Arial" panose="020B0604020202020204" pitchFamily="34" charset="0"/>
              </a:rPr>
              <a:t>postinterventional</a:t>
            </a:r>
            <a:r>
              <a:rPr lang="de-DE" altLang="de-DE" sz="1400" dirty="0">
                <a:solidFill>
                  <a:srgbClr val="000000"/>
                </a:solidFill>
                <a:latin typeface="Arial" panose="020B0604020202020204" pitchFamily="34" charset="0"/>
                <a:cs typeface="Arial" panose="020B0604020202020204" pitchFamily="34" charset="0"/>
              </a:rPr>
              <a:t> PSG 5.9 </a:t>
            </a:r>
            <a:r>
              <a:rPr lang="de-DE" altLang="de-DE" sz="1400" dirty="0" err="1">
                <a:solidFill>
                  <a:srgbClr val="000000"/>
                </a:solidFill>
                <a:latin typeface="Arial" panose="020B0604020202020204" pitchFamily="34" charset="0"/>
                <a:cs typeface="Arial" panose="020B0604020202020204" pitchFamily="34" charset="0"/>
              </a:rPr>
              <a:t>mmHg</a:t>
            </a:r>
            <a:r>
              <a:rPr lang="de-DE" altLang="de-DE" sz="1400" dirty="0">
                <a:solidFill>
                  <a:srgbClr val="000000"/>
                </a:solidFill>
                <a:latin typeface="Arial" panose="020B0604020202020204" pitchFamily="34" charset="0"/>
                <a:cs typeface="Arial" panose="020B0604020202020204" pitchFamily="34" charset="0"/>
              </a:rPr>
              <a:t> </a:t>
            </a:r>
            <a:endParaRPr lang="de-DE" altLang="de-DE" sz="1400" dirty="0" smtClean="0">
              <a:solidFill>
                <a:srgbClr val="000000"/>
              </a:solidFill>
              <a:latin typeface="Arial" panose="020B0604020202020204" pitchFamily="34" charset="0"/>
              <a:cs typeface="Arial" panose="020B0604020202020204" pitchFamily="34" charset="0"/>
            </a:endParaRPr>
          </a:p>
          <a:p>
            <a:pPr eaLnBrk="0" fontAlgn="base" hangingPunct="0">
              <a:lnSpc>
                <a:spcPct val="170000"/>
              </a:lnSpc>
              <a:spcBef>
                <a:spcPct val="0"/>
              </a:spcBef>
              <a:spcAft>
                <a:spcPct val="0"/>
              </a:spcAft>
            </a:pPr>
            <a:r>
              <a:rPr lang="de-DE" altLang="de-DE" sz="1400" dirty="0" smtClean="0">
                <a:solidFill>
                  <a:srgbClr val="000000"/>
                </a:solidFill>
                <a:latin typeface="Arial" panose="020B0604020202020204" pitchFamily="34" charset="0"/>
                <a:cs typeface="Arial" panose="020B0604020202020204" pitchFamily="34" charset="0"/>
              </a:rPr>
              <a:t>Final </a:t>
            </a:r>
            <a:r>
              <a:rPr lang="de-DE" altLang="de-DE" sz="1400" dirty="0">
                <a:solidFill>
                  <a:srgbClr val="000000"/>
                </a:solidFill>
                <a:latin typeface="Arial" panose="020B0604020202020204" pitchFamily="34" charset="0"/>
                <a:cs typeface="Arial" panose="020B0604020202020204" pitchFamily="34" charset="0"/>
              </a:rPr>
              <a:t>PSG </a:t>
            </a:r>
            <a:r>
              <a:rPr lang="de-DE" altLang="de-DE" sz="1400" dirty="0" err="1">
                <a:solidFill>
                  <a:srgbClr val="000000"/>
                </a:solidFill>
                <a:latin typeface="Arial" panose="020B0604020202020204" pitchFamily="34" charset="0"/>
                <a:cs typeface="Arial" panose="020B0604020202020204" pitchFamily="34" charset="0"/>
              </a:rPr>
              <a:t>significantly</a:t>
            </a:r>
            <a:r>
              <a:rPr lang="de-DE" altLang="de-DE" sz="1400" dirty="0">
                <a:solidFill>
                  <a:srgbClr val="000000"/>
                </a:solidFill>
                <a:latin typeface="Arial" panose="020B0604020202020204" pitchFamily="34" charset="0"/>
                <a:cs typeface="Arial" panose="020B0604020202020204" pitchFamily="34" charset="0"/>
              </a:rPr>
              <a:t> </a:t>
            </a:r>
            <a:r>
              <a:rPr lang="de-DE" altLang="de-DE" sz="1400" dirty="0" err="1">
                <a:solidFill>
                  <a:srgbClr val="000000"/>
                </a:solidFill>
                <a:latin typeface="Arial" panose="020B0604020202020204" pitchFamily="34" charset="0"/>
                <a:cs typeface="Arial" panose="020B0604020202020204" pitchFamily="34" charset="0"/>
              </a:rPr>
              <a:t>lower</a:t>
            </a:r>
            <a:r>
              <a:rPr lang="de-DE" altLang="de-DE" sz="1400" dirty="0">
                <a:solidFill>
                  <a:srgbClr val="000000"/>
                </a:solidFill>
                <a:latin typeface="Arial" panose="020B0604020202020204" pitchFamily="34" charset="0"/>
                <a:cs typeface="Arial" panose="020B0604020202020204" pitchFamily="34" charset="0"/>
              </a:rPr>
              <a:t> in </a:t>
            </a:r>
            <a:r>
              <a:rPr lang="de-DE" altLang="de-DE" sz="1400" dirty="0" err="1">
                <a:solidFill>
                  <a:srgbClr val="000000"/>
                </a:solidFill>
                <a:latin typeface="Arial" panose="020B0604020202020204" pitchFamily="34" charset="0"/>
                <a:cs typeface="Arial" panose="020B0604020202020204" pitchFamily="34" charset="0"/>
              </a:rPr>
              <a:t>patients</a:t>
            </a:r>
            <a:r>
              <a:rPr lang="de-DE" altLang="de-DE" sz="1400" dirty="0">
                <a:solidFill>
                  <a:srgbClr val="000000"/>
                </a:solidFill>
                <a:latin typeface="Arial" panose="020B0604020202020204" pitchFamily="34" charset="0"/>
                <a:cs typeface="Arial" panose="020B0604020202020204" pitchFamily="34" charset="0"/>
              </a:rPr>
              <a:t> &gt;= 65 y (p=0.037</a:t>
            </a:r>
            <a:r>
              <a:rPr lang="de-DE" altLang="de-DE" sz="1400" dirty="0" smtClean="0">
                <a:solidFill>
                  <a:srgbClr val="000000"/>
                </a:solidFill>
                <a:latin typeface="Arial" panose="020B0604020202020204" pitchFamily="34" charset="0"/>
                <a:cs typeface="Arial" panose="020B0604020202020204" pitchFamily="34" charset="0"/>
              </a:rPr>
              <a:t>)</a:t>
            </a: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endParaRPr lang="de-CH" sz="1600" dirty="0">
              <a:latin typeface="Arial" panose="020B0604020202020204" pitchFamily="34" charset="0"/>
              <a:cs typeface="Arial" panose="020B0604020202020204" pitchFamily="34" charset="0"/>
            </a:endParaRPr>
          </a:p>
        </p:txBody>
      </p:sp>
      <p:pic>
        <p:nvPicPr>
          <p:cNvPr id="3076" name="Picture 4" descr="https://lh5.googleusercontent.com/FI4SaZNXvlb_R6XNCxEiWljOJU8vsO1yH9GAq_VrTjo5MIEwvXTGSr9jJlhIv2Fji1boWZ0eVmu2GhHAFA9osQ5JcIofdxYCrPaBDrVIdmMog7NuWLhV2DvUn87jW0Qpxx8uvT1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142" y="1332411"/>
            <a:ext cx="6175269" cy="503664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a:spLocks noChangeArrowheads="1"/>
          </p:cNvSpPr>
          <p:nvPr/>
        </p:nvSpPr>
        <p:spPr bwMode="auto">
          <a:xfrm>
            <a:off x="6572250" y="2691191"/>
            <a:ext cx="1847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800" b="0" i="0" u="none" strike="noStrike" cap="none" normalizeH="0" baseline="0" dirty="0" smtClean="0">
                <a:ln>
                  <a:noFill/>
                </a:ln>
                <a:solidFill>
                  <a:schemeClr val="tx1"/>
                </a:solidFill>
                <a:effectLst/>
              </a:rPr>
              <a:t/>
            </a:r>
            <a:br>
              <a:rPr kumimoji="0" lang="de-DE" altLang="de-DE" sz="800" b="0" i="0" u="none" strike="noStrike" cap="none" normalizeH="0" baseline="0" dirty="0" smtClean="0">
                <a:ln>
                  <a:noFill/>
                </a:ln>
                <a:solidFill>
                  <a:schemeClr val="tx1"/>
                </a:solidFill>
                <a:effectLst/>
              </a:rPr>
            </a:br>
            <a:endParaRPr kumimoji="0" lang="de-DE" altLang="de-DE"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221978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04801" y="365125"/>
            <a:ext cx="11382102" cy="1550443"/>
          </a:xfrm>
        </p:spPr>
        <p:txBody>
          <a:bodyPr>
            <a:normAutofit/>
          </a:bodyPr>
          <a:lstStyle/>
          <a:p>
            <a:r>
              <a:rPr lang="en-US" sz="2400" b="1" dirty="0" smtClean="0">
                <a:latin typeface="Arial" panose="020B0604020202020204" pitchFamily="34" charset="0"/>
                <a:cs typeface="Arial" panose="020B0604020202020204" pitchFamily="34" charset="0"/>
              </a:rPr>
              <a:t>Primary </a:t>
            </a:r>
            <a:r>
              <a:rPr lang="en-US" sz="2400" b="1" dirty="0">
                <a:latin typeface="Arial" panose="020B0604020202020204" pitchFamily="34" charset="0"/>
                <a:cs typeface="Arial" panose="020B0604020202020204" pitchFamily="34" charset="0"/>
              </a:rPr>
              <a:t>endpoints: mortality 28 days, 90 days and 1 year after TIPS insertion. </a:t>
            </a:r>
            <a:r>
              <a:rPr lang="en-US" sz="2400" b="1" dirty="0" smtClean="0">
                <a:latin typeface="Arial" panose="020B0604020202020204" pitchFamily="34" charset="0"/>
                <a:cs typeface="Arial" panose="020B0604020202020204" pitchFamily="34" charset="0"/>
              </a:rPr>
              <a:t> </a:t>
            </a:r>
            <a:br>
              <a:rPr lang="en-US" sz="2400" b="1" dirty="0" smtClean="0">
                <a:latin typeface="Arial" panose="020B0604020202020204" pitchFamily="34" charset="0"/>
                <a:cs typeface="Arial" panose="020B0604020202020204" pitchFamily="34" charset="0"/>
              </a:rPr>
            </a:br>
            <a:endParaRPr lang="de-CH" sz="2400" b="1" dirty="0">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a:xfrm>
            <a:off x="3991289" y="4141843"/>
            <a:ext cx="7564985" cy="2232569"/>
          </a:xfrm>
        </p:spPr>
        <p:txBody>
          <a:bodyPr>
            <a:normAutofit fontScale="32500" lnSpcReduction="20000"/>
          </a:bodyPr>
          <a:lstStyle/>
          <a:p>
            <a:pPr marL="0" indent="0">
              <a:buNone/>
            </a:pPr>
            <a:endParaRPr lang="en-US" dirty="0"/>
          </a:p>
          <a:p>
            <a:pPr fontAlgn="base"/>
            <a:r>
              <a:rPr lang="en-US" sz="6200" dirty="0">
                <a:latin typeface="Arial" panose="020B0604020202020204" pitchFamily="34" charset="0"/>
                <a:cs typeface="Arial" panose="020B0604020202020204" pitchFamily="34" charset="0"/>
              </a:rPr>
              <a:t>M</a:t>
            </a:r>
            <a:r>
              <a:rPr lang="en-US" sz="6200" dirty="0" smtClean="0">
                <a:latin typeface="Arial" panose="020B0604020202020204" pitchFamily="34" charset="0"/>
                <a:cs typeface="Arial" panose="020B0604020202020204" pitchFamily="34" charset="0"/>
              </a:rPr>
              <a:t>ortality </a:t>
            </a:r>
            <a:r>
              <a:rPr lang="en-US" sz="6200" dirty="0">
                <a:latin typeface="Arial" panose="020B0604020202020204" pitchFamily="34" charset="0"/>
                <a:cs typeface="Arial" panose="020B0604020202020204" pitchFamily="34" charset="0"/>
              </a:rPr>
              <a:t>after 28d of TIPS placement was similar between &lt; 65 and &gt;= 65 y (p= 0.35)</a:t>
            </a:r>
          </a:p>
          <a:p>
            <a:pPr fontAlgn="base"/>
            <a:r>
              <a:rPr lang="en-US" sz="6200" dirty="0">
                <a:latin typeface="Arial" panose="020B0604020202020204" pitchFamily="34" charset="0"/>
                <a:cs typeface="Arial" panose="020B0604020202020204" pitchFamily="34" charset="0"/>
              </a:rPr>
              <a:t>I</a:t>
            </a:r>
            <a:r>
              <a:rPr lang="en-US" sz="6200" dirty="0" smtClean="0">
                <a:latin typeface="Arial" panose="020B0604020202020204" pitchFamily="34" charset="0"/>
                <a:cs typeface="Arial" panose="020B0604020202020204" pitchFamily="34" charset="0"/>
              </a:rPr>
              <a:t>n </a:t>
            </a:r>
            <a:r>
              <a:rPr lang="en-US" sz="6200" dirty="0">
                <a:latin typeface="Arial" panose="020B0604020202020204" pitchFamily="34" charset="0"/>
                <a:cs typeface="Arial" panose="020B0604020202020204" pitchFamily="34" charset="0"/>
              </a:rPr>
              <a:t>contrast, survival of younger patients was significantly higher at 90d (p= 0.029)</a:t>
            </a:r>
          </a:p>
          <a:p>
            <a:pPr fontAlgn="base"/>
            <a:r>
              <a:rPr lang="en-US" sz="6200" dirty="0">
                <a:latin typeface="Arial" panose="020B0604020202020204" pitchFamily="34" charset="0"/>
                <a:cs typeface="Arial" panose="020B0604020202020204" pitchFamily="34" charset="0"/>
              </a:rPr>
              <a:t>the 1 year survival was again very similar</a:t>
            </a:r>
          </a:p>
          <a:p>
            <a:r>
              <a:rPr lang="en-US" sz="6200" dirty="0" smtClean="0">
                <a:latin typeface="Arial" panose="020B0604020202020204" pitchFamily="34" charset="0"/>
                <a:cs typeface="Arial" panose="020B0604020202020204" pitchFamily="34" charset="0"/>
              </a:rPr>
              <a:t>no </a:t>
            </a:r>
            <a:r>
              <a:rPr lang="en-US" sz="6200" dirty="0">
                <a:latin typeface="Arial" panose="020B0604020202020204" pitchFamily="34" charset="0"/>
                <a:cs typeface="Arial" panose="020B0604020202020204" pitchFamily="34" charset="0"/>
              </a:rPr>
              <a:t>difference between medium old 65-74 and very old &gt; </a:t>
            </a:r>
            <a:r>
              <a:rPr lang="en-US" sz="6200" dirty="0" smtClean="0">
                <a:latin typeface="Arial" panose="020B0604020202020204" pitchFamily="34" charset="0"/>
                <a:cs typeface="Arial" panose="020B0604020202020204" pitchFamily="34" charset="0"/>
              </a:rPr>
              <a:t>75</a:t>
            </a:r>
            <a:br>
              <a:rPr lang="en-US" sz="6200" dirty="0" smtClean="0">
                <a:latin typeface="Arial" panose="020B0604020202020204" pitchFamily="34" charset="0"/>
                <a:cs typeface="Arial" panose="020B0604020202020204" pitchFamily="34" charset="0"/>
              </a:rPr>
            </a:br>
            <a:endParaRPr lang="de-CH" sz="6200" dirty="0">
              <a:latin typeface="Arial" panose="020B0604020202020204" pitchFamily="34" charset="0"/>
              <a:cs typeface="Arial" panose="020B0604020202020204" pitchFamily="34" charset="0"/>
            </a:endParaRPr>
          </a:p>
        </p:txBody>
      </p:sp>
      <p:pic>
        <p:nvPicPr>
          <p:cNvPr id="5" name="Grafik 4"/>
          <p:cNvPicPr>
            <a:picLocks noChangeAspect="1"/>
          </p:cNvPicPr>
          <p:nvPr/>
        </p:nvPicPr>
        <p:blipFill>
          <a:blip r:embed="rId2"/>
          <a:stretch>
            <a:fillRect/>
          </a:stretch>
        </p:blipFill>
        <p:spPr>
          <a:xfrm>
            <a:off x="174172" y="1193074"/>
            <a:ext cx="3564569" cy="5303383"/>
          </a:xfrm>
          <a:prstGeom prst="rect">
            <a:avLst/>
          </a:prstGeom>
        </p:spPr>
      </p:pic>
      <p:pic>
        <p:nvPicPr>
          <p:cNvPr id="6" name="Grafik 5"/>
          <p:cNvPicPr>
            <a:picLocks noChangeAspect="1"/>
          </p:cNvPicPr>
          <p:nvPr/>
        </p:nvPicPr>
        <p:blipFill>
          <a:blip r:embed="rId3"/>
          <a:stretch>
            <a:fillRect/>
          </a:stretch>
        </p:blipFill>
        <p:spPr>
          <a:xfrm>
            <a:off x="3738741" y="1362323"/>
            <a:ext cx="3305175" cy="2657475"/>
          </a:xfrm>
          <a:prstGeom prst="rect">
            <a:avLst/>
          </a:prstGeom>
        </p:spPr>
      </p:pic>
    </p:spTree>
    <p:extLst>
      <p:ext uri="{BB962C8B-B14F-4D97-AF65-F5344CB8AC3E}">
        <p14:creationId xmlns:p14="http://schemas.microsoft.com/office/powerpoint/2010/main" val="17977857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bwMode="auto">
          <a:xfrm>
            <a:off x="380873" y="470249"/>
            <a:ext cx="10951666" cy="74481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eaLnBrk="0" fontAlgn="base" hangingPunct="0">
              <a:lnSpc>
                <a:spcPct val="100000"/>
              </a:lnSpc>
              <a:spcBef>
                <a:spcPct val="0"/>
              </a:spcBef>
              <a:spcAft>
                <a:spcPct val="0"/>
              </a:spcAft>
            </a:pPr>
            <a:r>
              <a:rPr lang="en-US" sz="2000" dirty="0">
                <a:latin typeface="Arial" panose="020B0604020202020204" pitchFamily="34" charset="0"/>
                <a:cs typeface="Arial" panose="020B0604020202020204" pitchFamily="34" charset="0"/>
              </a:rPr>
              <a:t>Overall 19% died in 1 </a:t>
            </a:r>
            <a:r>
              <a:rPr lang="en-US" sz="2000" dirty="0" smtClean="0">
                <a:latin typeface="Arial" panose="020B0604020202020204" pitchFamily="34" charset="0"/>
                <a:cs typeface="Arial" panose="020B0604020202020204" pitchFamily="34" charset="0"/>
              </a:rPr>
              <a:t>year</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(18% &lt; 65y, 23% &gt;= 65y)</a:t>
            </a:r>
          </a:p>
          <a:p>
            <a:pPr eaLnBrk="0" fontAlgn="base" hangingPunct="0">
              <a:lnSpc>
                <a:spcPct val="100000"/>
              </a:lnSpc>
              <a:spcBef>
                <a:spcPct val="0"/>
              </a:spcBef>
              <a:spcAft>
                <a:spcPct val="0"/>
              </a:spcAft>
            </a:pPr>
            <a:endParaRPr lang="en-US" sz="2000" dirty="0" smtClean="0">
              <a:latin typeface="Arial" panose="020B0604020202020204" pitchFamily="34" charset="0"/>
              <a:cs typeface="Arial" panose="020B0604020202020204" pitchFamily="34" charset="0"/>
            </a:endParaRPr>
          </a:p>
          <a:p>
            <a:pPr eaLnBrk="0" fontAlgn="base" hangingPunct="0">
              <a:lnSpc>
                <a:spcPct val="100000"/>
              </a:lnSpc>
              <a:spcBef>
                <a:spcPct val="0"/>
              </a:spcBef>
              <a:spcAft>
                <a:spcPct val="0"/>
              </a:spcAft>
            </a:pPr>
            <a:r>
              <a:rPr lang="en-US" sz="2000" dirty="0" smtClean="0">
                <a:latin typeface="Arial" panose="020B0604020202020204" pitchFamily="34" charset="0"/>
                <a:cs typeface="Arial" panose="020B0604020202020204" pitchFamily="34" charset="0"/>
              </a:rPr>
              <a:t>Proportion </a:t>
            </a:r>
            <a:r>
              <a:rPr lang="en-US" sz="2000" dirty="0">
                <a:latin typeface="Arial" panose="020B0604020202020204" pitchFamily="34" charset="0"/>
                <a:cs typeface="Arial" panose="020B0604020202020204" pitchFamily="34" charset="0"/>
              </a:rPr>
              <a:t>of death related to impaired liver function higher in younger cohort (</a:t>
            </a:r>
            <a:r>
              <a:rPr lang="en-US" sz="2000" dirty="0" smtClean="0">
                <a:latin typeface="Arial" panose="020B0604020202020204" pitchFamily="34" charset="0"/>
                <a:cs typeface="Arial" panose="020B0604020202020204" pitchFamily="34" charset="0"/>
              </a:rPr>
              <a:t>Supplements; liver</a:t>
            </a:r>
            <a:r>
              <a:rPr lang="en-US" sz="2000" dirty="0">
                <a:latin typeface="Arial" panose="020B0604020202020204" pitchFamily="34" charset="0"/>
                <a:cs typeface="Arial" panose="020B0604020202020204" pitchFamily="34" charset="0"/>
              </a:rPr>
              <a:t>, cardiac, infection, other/unknown</a:t>
            </a:r>
            <a:r>
              <a:rPr lang="en-US" sz="2000" dirty="0" smtClean="0">
                <a:latin typeface="Arial" panose="020B0604020202020204" pitchFamily="34" charset="0"/>
                <a:cs typeface="Arial" panose="020B0604020202020204" pitchFamily="34" charset="0"/>
              </a:rPr>
              <a:t>)</a:t>
            </a:r>
          </a:p>
          <a:p>
            <a:pPr marL="0" indent="0" eaLnBrk="0" fontAlgn="base" hangingPunct="0">
              <a:lnSpc>
                <a:spcPct val="100000"/>
              </a:lnSpc>
              <a:spcBef>
                <a:spcPct val="0"/>
              </a:spcBef>
              <a:spcAft>
                <a:spcPct val="0"/>
              </a:spcAft>
              <a:buNone/>
            </a:pPr>
            <a:endParaRPr lang="de-DE" altLang="de-DE" sz="2000" dirty="0" smtClean="0">
              <a:solidFill>
                <a:srgbClr val="000000"/>
              </a:solidFill>
              <a:latin typeface="Arial" panose="020B0604020202020204" pitchFamily="34" charset="0"/>
              <a:cs typeface="Arial" panose="020B0604020202020204" pitchFamily="34" charset="0"/>
            </a:endParaRPr>
          </a:p>
          <a:p>
            <a:pPr marL="0" indent="0" eaLnBrk="0" fontAlgn="base" hangingPunct="0">
              <a:lnSpc>
                <a:spcPct val="100000"/>
              </a:lnSpc>
              <a:spcBef>
                <a:spcPct val="0"/>
              </a:spcBef>
              <a:spcAft>
                <a:spcPct val="0"/>
              </a:spcAft>
              <a:buNone/>
            </a:pPr>
            <a:r>
              <a:rPr lang="de-DE" altLang="de-DE" sz="2000" dirty="0" err="1" smtClean="0">
                <a:solidFill>
                  <a:srgbClr val="000000"/>
                </a:solidFill>
                <a:latin typeface="Arial" panose="020B0604020202020204" pitchFamily="34" charset="0"/>
                <a:cs typeface="Arial" panose="020B0604020202020204" pitchFamily="34" charset="0"/>
              </a:rPr>
              <a:t>Adjustments</a:t>
            </a:r>
            <a:r>
              <a:rPr lang="de-DE" altLang="de-DE" sz="2000" dirty="0" smtClean="0">
                <a:solidFill>
                  <a:srgbClr val="000000"/>
                </a:solidFill>
                <a:latin typeface="Arial" panose="020B0604020202020204" pitchFamily="34" charset="0"/>
                <a:cs typeface="Arial" panose="020B0604020202020204" pitchFamily="34" charset="0"/>
              </a:rPr>
              <a:t> (</a:t>
            </a:r>
            <a:r>
              <a:rPr lang="de-DE" altLang="de-DE" sz="2000" dirty="0">
                <a:solidFill>
                  <a:srgbClr val="000000"/>
                </a:solidFill>
                <a:latin typeface="Arial" panose="020B0604020202020204" pitchFamily="34" charset="0"/>
                <a:cs typeface="Arial" panose="020B0604020202020204" pitchFamily="34" charset="0"/>
              </a:rPr>
              <a:t>Table 3b) </a:t>
            </a:r>
            <a:endParaRPr lang="de-DE" altLang="de-DE" sz="2000" dirty="0" smtClean="0">
              <a:solidFill>
                <a:srgbClr val="000000"/>
              </a:solidFill>
              <a:latin typeface="Arial" panose="020B0604020202020204" pitchFamily="34" charset="0"/>
              <a:cs typeface="Arial" panose="020B0604020202020204" pitchFamily="34" charset="0"/>
            </a:endParaRPr>
          </a:p>
          <a:p>
            <a:pPr marL="0" indent="0" eaLnBrk="0" fontAlgn="base" hangingPunct="0">
              <a:lnSpc>
                <a:spcPct val="100000"/>
              </a:lnSpc>
              <a:spcBef>
                <a:spcPct val="0"/>
              </a:spcBef>
              <a:spcAft>
                <a:spcPct val="0"/>
              </a:spcAft>
              <a:buNone/>
            </a:pPr>
            <a:endParaRPr lang="de-DE" altLang="de-DE" sz="2000" dirty="0" smtClean="0">
              <a:solidFill>
                <a:srgbClr val="000000"/>
              </a:solidFill>
              <a:latin typeface="Arial" panose="020B0604020202020204" pitchFamily="34" charset="0"/>
              <a:cs typeface="Arial" panose="020B0604020202020204" pitchFamily="34" charset="0"/>
            </a:endParaRPr>
          </a:p>
          <a:p>
            <a:pPr eaLnBrk="0" fontAlgn="base" hangingPunct="0">
              <a:lnSpc>
                <a:spcPct val="100000"/>
              </a:lnSpc>
              <a:spcBef>
                <a:spcPct val="0"/>
              </a:spcBef>
              <a:spcAft>
                <a:spcPct val="0"/>
              </a:spcAft>
            </a:pPr>
            <a:r>
              <a:rPr lang="de-DE" altLang="de-DE" sz="2000" dirty="0">
                <a:solidFill>
                  <a:srgbClr val="000000"/>
                </a:solidFill>
                <a:latin typeface="Arial" panose="020B0604020202020204" pitchFamily="34" charset="0"/>
                <a:cs typeface="Arial" panose="020B0604020202020204" pitchFamily="34" charset="0"/>
              </a:rPr>
              <a:t>A</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ge &gt; = 65 y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remained</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predictor</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for</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90d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mortality</a:t>
            </a:r>
            <a:r>
              <a:rPr lang="de-DE" altLang="de-DE" sz="2000" dirty="0" smtClean="0">
                <a:solidFill>
                  <a:srgbClr val="000000"/>
                </a:solidFill>
                <a:latin typeface="Arial" panose="020B0604020202020204" pitchFamily="34" charset="0"/>
                <a:cs typeface="Arial" panose="020B0604020202020204" pitchFamily="34" charset="0"/>
              </a:rPr>
              <a:t>. </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Age</a:t>
            </a:r>
            <a:r>
              <a:rPr kumimoji="0" lang="de-DE" altLang="de-DE" sz="2000" b="0" i="0" u="none" strike="noStrike" cap="none" normalizeH="0" dirty="0" smtClean="0">
                <a:ln>
                  <a:noFill/>
                </a:ln>
                <a:solidFill>
                  <a:srgbClr val="000000"/>
                </a:solidFill>
                <a:effectLst/>
                <a:latin typeface="Arial" panose="020B0604020202020204" pitchFamily="34" charset="0"/>
                <a:cs typeface="Arial" panose="020B0604020202020204" pitchFamily="34" charset="0"/>
              </a:rPr>
              <a:t> &gt;= 65 y no</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t</a:t>
            </a:r>
            <a:r>
              <a:rPr kumimoji="0" lang="de-DE" altLang="de-DE" sz="2000" b="0" i="0" u="none" strike="noStrike" cap="none" normalizeH="0" dirty="0" smtClean="0">
                <a:ln>
                  <a:noFill/>
                </a:ln>
                <a:solidFill>
                  <a:srgbClr val="000000"/>
                </a:solidFill>
                <a:effectLst/>
                <a:latin typeface="Arial" panose="020B0604020202020204" pitchFamily="34" charset="0"/>
                <a:cs typeface="Arial" panose="020B0604020202020204" pitchFamily="34" charset="0"/>
              </a:rPr>
              <a:t> a </a:t>
            </a:r>
            <a:r>
              <a:rPr kumimoji="0" lang="de-DE" altLang="de-DE" sz="2000" b="0" i="0" u="none" strike="noStrike" cap="none" normalizeH="0" dirty="0" err="1" smtClean="0">
                <a:ln>
                  <a:noFill/>
                </a:ln>
                <a:solidFill>
                  <a:srgbClr val="000000"/>
                </a:solidFill>
                <a:effectLst/>
                <a:latin typeface="Arial" panose="020B0604020202020204" pitchFamily="34" charset="0"/>
                <a:cs typeface="Arial" panose="020B0604020202020204" pitchFamily="34" charset="0"/>
              </a:rPr>
              <a:t>predictor</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for</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28d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or</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1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year</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mortality</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a:t>
            </a:r>
          </a:p>
          <a:p>
            <a:pPr eaLnBrk="0" fontAlgn="base" hangingPunct="0">
              <a:lnSpc>
                <a:spcPct val="100000"/>
              </a:lnSpc>
              <a:spcBef>
                <a:spcPct val="0"/>
              </a:spcBef>
              <a:spcAft>
                <a:spcPct val="0"/>
              </a:spcAft>
            </a:pPr>
            <a:endPar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pPr eaLnBrk="0" fontAlgn="base" hangingPunct="0">
              <a:lnSpc>
                <a:spcPct val="100000"/>
              </a:lnSpc>
              <a:spcBef>
                <a:spcPct val="0"/>
              </a:spcBef>
              <a:spcAft>
                <a:spcPct val="0"/>
              </a:spcAft>
            </a:pP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MELD score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associated</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with</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survival</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all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three</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times</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(p= 0.001)</a:t>
            </a:r>
          </a:p>
          <a:p>
            <a:pPr marL="0" indent="0" eaLnBrk="0" fontAlgn="base" hangingPunct="0">
              <a:lnSpc>
                <a:spcPct val="100000"/>
              </a:lnSpc>
              <a:spcBef>
                <a:spcPct val="0"/>
              </a:spcBef>
              <a:spcAft>
                <a:spcPct val="0"/>
              </a:spcAft>
              <a:buNone/>
            </a:pPr>
            <a:endPar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pPr eaLnBrk="0" fontAlgn="base" hangingPunct="0">
              <a:lnSpc>
                <a:spcPct val="100000"/>
              </a:lnSpc>
              <a:spcBef>
                <a:spcPct val="0"/>
              </a:spcBef>
              <a:spcAft>
                <a:spcPct val="0"/>
              </a:spcAft>
            </a:pP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Sex,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degree</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of</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portal</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hypertension</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and</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cirrhosis</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etiology</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insignificant</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predictors</a:t>
            </a:r>
            <a:endPar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pPr eaLnBrk="0" fontAlgn="base" hangingPunct="0">
              <a:lnSpc>
                <a:spcPct val="100000"/>
              </a:lnSpc>
              <a:spcBef>
                <a:spcPct val="0"/>
              </a:spcBef>
              <a:spcAft>
                <a:spcPct val="0"/>
              </a:spcAft>
            </a:pPr>
            <a:endParaRPr lang="de-DE" altLang="de-DE" sz="2000" dirty="0">
              <a:solidFill>
                <a:srgbClr val="000000"/>
              </a:solidFill>
              <a:latin typeface="Arial" panose="020B0604020202020204" pitchFamily="34" charset="0"/>
              <a:cs typeface="Arial" panose="020B0604020202020204" pitchFamily="34" charset="0"/>
            </a:endParaRPr>
          </a:p>
          <a:p>
            <a:pPr eaLnBrk="0" fontAlgn="base" hangingPunct="0">
              <a:lnSpc>
                <a:spcPct val="100000"/>
              </a:lnSpc>
              <a:spcBef>
                <a:spcPct val="0"/>
              </a:spcBef>
              <a:spcAft>
                <a:spcPct val="0"/>
              </a:spcAft>
            </a:pP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Other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article</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Is</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70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the</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new</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50?</a:t>
            </a:r>
            <a:r>
              <a:rPr kumimoji="0" lang="de-DE" altLang="de-DE" sz="2000" b="0" i="0" u="none" strike="noStrike" cap="none" normalizeH="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dirty="0" err="1" smtClean="0">
                <a:ln>
                  <a:noFill/>
                </a:ln>
                <a:solidFill>
                  <a:srgbClr val="000000"/>
                </a:solidFill>
                <a:effectLst/>
                <a:latin typeface="Arial" panose="020B0604020202020204" pitchFamily="34" charset="0"/>
                <a:cs typeface="Arial" panose="020B0604020202020204" pitchFamily="34" charset="0"/>
              </a:rPr>
              <a:t>Complication</a:t>
            </a:r>
            <a:r>
              <a:rPr kumimoji="0" lang="de-DE" altLang="de-DE" sz="2000" b="0" i="0" u="none" strike="noStrike" cap="none" normalizeH="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dirty="0" err="1" smtClean="0">
                <a:ln>
                  <a:noFill/>
                </a:ln>
                <a:solidFill>
                  <a:srgbClr val="000000"/>
                </a:solidFill>
                <a:effectLst/>
                <a:latin typeface="Arial" panose="020B0604020202020204" pitchFamily="34" charset="0"/>
                <a:cs typeface="Arial" panose="020B0604020202020204" pitchFamily="34" charset="0"/>
              </a:rPr>
              <a:t>and</a:t>
            </a:r>
            <a:r>
              <a:rPr kumimoji="0" lang="de-DE" altLang="de-DE" sz="2000" b="0" i="0" u="none" strike="noStrike" cap="none" normalizeH="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dirty="0" err="1" smtClean="0">
                <a:ln>
                  <a:noFill/>
                </a:ln>
                <a:solidFill>
                  <a:srgbClr val="000000"/>
                </a:solidFill>
                <a:effectLst/>
                <a:latin typeface="Arial" panose="020B0604020202020204" pitchFamily="34" charset="0"/>
                <a:cs typeface="Arial" panose="020B0604020202020204" pitchFamily="34" charset="0"/>
              </a:rPr>
              <a:t>outcomes</a:t>
            </a:r>
            <a:r>
              <a:rPr kumimoji="0" lang="de-DE" altLang="de-DE" sz="2000" b="0" i="0" u="none" strike="noStrike" cap="none" normalizeH="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dirty="0" err="1" smtClean="0">
                <a:ln>
                  <a:noFill/>
                </a:ln>
                <a:solidFill>
                  <a:srgbClr val="000000"/>
                </a:solidFill>
                <a:effectLst/>
                <a:latin typeface="Arial" panose="020B0604020202020204" pitchFamily="34" charset="0"/>
                <a:cs typeface="Arial" panose="020B0604020202020204" pitchFamily="34" charset="0"/>
              </a:rPr>
              <a:t>of</a:t>
            </a:r>
            <a:r>
              <a:rPr kumimoji="0" lang="de-DE" altLang="de-DE" sz="2000" b="0" i="0" u="none" strike="noStrike" cap="none" normalizeH="0" dirty="0" smtClean="0">
                <a:ln>
                  <a:noFill/>
                </a:ln>
                <a:solidFill>
                  <a:srgbClr val="000000"/>
                </a:solidFill>
                <a:effectLst/>
                <a:latin typeface="Arial" panose="020B0604020202020204" pitchFamily="34" charset="0"/>
                <a:cs typeface="Arial" panose="020B0604020202020204" pitchFamily="34" charset="0"/>
              </a:rPr>
              <a:t> transjugular </a:t>
            </a:r>
            <a:r>
              <a:rPr kumimoji="0" lang="de-DE" altLang="de-DE" sz="2000" b="0" i="0" u="none" strike="noStrike" cap="none" normalizeH="0" dirty="0" err="1" smtClean="0">
                <a:ln>
                  <a:noFill/>
                </a:ln>
                <a:solidFill>
                  <a:srgbClr val="000000"/>
                </a:solidFill>
                <a:effectLst/>
                <a:latin typeface="Arial" panose="020B0604020202020204" pitchFamily="34" charset="0"/>
                <a:cs typeface="Arial" panose="020B0604020202020204" pitchFamily="34" charset="0"/>
              </a:rPr>
              <a:t>intrahepatic</a:t>
            </a:r>
            <a:r>
              <a:rPr kumimoji="0" lang="de-DE" altLang="de-DE" sz="2000" b="0" i="0" u="none" strike="noStrike" cap="none" normalizeH="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dirty="0" err="1" smtClean="0">
                <a:ln>
                  <a:noFill/>
                </a:ln>
                <a:solidFill>
                  <a:srgbClr val="000000"/>
                </a:solidFill>
                <a:effectLst/>
                <a:latin typeface="Arial" panose="020B0604020202020204" pitchFamily="34" charset="0"/>
                <a:cs typeface="Arial" panose="020B0604020202020204" pitchFamily="34" charset="0"/>
              </a:rPr>
              <a:t>portosystemic</a:t>
            </a:r>
            <a:r>
              <a:rPr kumimoji="0" lang="de-DE" altLang="de-DE" sz="2000" b="0" i="0" u="none" strike="noStrike" cap="none" normalizeH="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dirty="0" err="1" smtClean="0">
                <a:ln>
                  <a:noFill/>
                </a:ln>
                <a:solidFill>
                  <a:srgbClr val="000000"/>
                </a:solidFill>
                <a:effectLst/>
                <a:latin typeface="Arial" panose="020B0604020202020204" pitchFamily="34" charset="0"/>
                <a:cs typeface="Arial" panose="020B0604020202020204" pitchFamily="34" charset="0"/>
              </a:rPr>
              <a:t>shunt</a:t>
            </a:r>
            <a:r>
              <a:rPr kumimoji="0" lang="de-DE" altLang="de-DE" sz="2000" b="0" i="0" u="none" strike="noStrike" cap="none" normalizeH="0" dirty="0" smtClean="0">
                <a:ln>
                  <a:noFill/>
                </a:ln>
                <a:solidFill>
                  <a:srgbClr val="000000"/>
                </a:solidFill>
                <a:effectLst/>
                <a:latin typeface="Arial" panose="020B0604020202020204" pitchFamily="34" charset="0"/>
                <a:cs typeface="Arial" panose="020B0604020202020204" pitchFamily="34" charset="0"/>
              </a:rPr>
              <a:t> in </a:t>
            </a:r>
            <a:r>
              <a:rPr kumimoji="0" lang="de-DE" altLang="de-DE" sz="2000" b="0" i="0" u="none" strike="noStrike" cap="none" normalizeH="0" dirty="0" err="1" smtClean="0">
                <a:ln>
                  <a:noFill/>
                </a:ln>
                <a:solidFill>
                  <a:srgbClr val="000000"/>
                </a:solidFill>
                <a:effectLst/>
                <a:latin typeface="Arial" panose="020B0604020202020204" pitchFamily="34" charset="0"/>
                <a:cs typeface="Arial" panose="020B0604020202020204" pitchFamily="34" charset="0"/>
              </a:rPr>
              <a:t>older</a:t>
            </a:r>
            <a:r>
              <a:rPr kumimoji="0" lang="de-DE" altLang="de-DE" sz="2000" b="0" i="0" u="none" strike="noStrike" cap="none" normalizeH="0" dirty="0" smtClean="0">
                <a:ln>
                  <a:noFill/>
                </a:ln>
                <a:solidFill>
                  <a:srgbClr val="000000"/>
                </a:solidFill>
                <a:effectLst/>
                <a:latin typeface="Arial" panose="020B0604020202020204" pitchFamily="34" charset="0"/>
                <a:cs typeface="Arial" panose="020B0604020202020204" pitchFamily="34" charset="0"/>
              </a:rPr>
              <a:t> versus </a:t>
            </a:r>
            <a:r>
              <a:rPr kumimoji="0" lang="de-DE" altLang="de-DE" sz="2000" b="0" i="0" u="none" strike="noStrike" cap="none" normalizeH="0" dirty="0" err="1" smtClean="0">
                <a:ln>
                  <a:noFill/>
                </a:ln>
                <a:solidFill>
                  <a:srgbClr val="000000"/>
                </a:solidFill>
                <a:effectLst/>
                <a:latin typeface="Arial" panose="020B0604020202020204" pitchFamily="34" charset="0"/>
                <a:cs typeface="Arial" panose="020B0604020202020204" pitchFamily="34" charset="0"/>
              </a:rPr>
              <a:t>younger</a:t>
            </a:r>
            <a:r>
              <a:rPr kumimoji="0" lang="de-DE" altLang="de-DE" sz="2000" b="0" i="0" u="none" strike="noStrike" cap="none" normalizeH="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dirty="0" err="1" smtClean="0">
                <a:ln>
                  <a:noFill/>
                </a:ln>
                <a:solidFill>
                  <a:srgbClr val="000000"/>
                </a:solidFill>
                <a:effectLst/>
                <a:latin typeface="Arial" panose="020B0604020202020204" pitchFamily="34" charset="0"/>
                <a:cs typeface="Arial" panose="020B0604020202020204" pitchFamily="34" charset="0"/>
              </a:rPr>
              <a:t>patients</a:t>
            </a:r>
            <a:r>
              <a:rPr kumimoji="0" lang="de-DE" altLang="de-DE" sz="2000" b="0" i="0" u="none" strike="noStrike" cap="none" normalizeH="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dirty="0" err="1" smtClean="0">
                <a:ln>
                  <a:noFill/>
                </a:ln>
                <a:solidFill>
                  <a:srgbClr val="000000"/>
                </a:solidFill>
                <a:effectLst/>
                <a:latin typeface="Arial" panose="020B0604020202020204" pitchFamily="34" charset="0"/>
                <a:cs typeface="Arial" panose="020B0604020202020204" pitchFamily="34" charset="0"/>
              </a:rPr>
              <a:t>Bisht</a:t>
            </a:r>
            <a:r>
              <a:rPr kumimoji="0" lang="de-DE" altLang="de-DE" sz="2000" b="0" i="0" u="none" strike="noStrike" cap="none" normalizeH="0" dirty="0" smtClean="0">
                <a:ln>
                  <a:noFill/>
                </a:ln>
                <a:solidFill>
                  <a:srgbClr val="000000"/>
                </a:solidFill>
                <a:effectLst/>
                <a:latin typeface="Arial" panose="020B0604020202020204" pitchFamily="34" charset="0"/>
                <a:cs typeface="Arial" panose="020B0604020202020204" pitchFamily="34" charset="0"/>
              </a:rPr>
              <a:t> et al. 2020) -&gt; Age </a:t>
            </a:r>
            <a:r>
              <a:rPr kumimoji="0" lang="de-DE" altLang="de-DE" sz="2000" b="0" i="0" u="none" strike="noStrike" cap="none" normalizeH="0" dirty="0" err="1" smtClean="0">
                <a:ln>
                  <a:noFill/>
                </a:ln>
                <a:solidFill>
                  <a:srgbClr val="000000"/>
                </a:solidFill>
                <a:effectLst/>
                <a:latin typeface="Arial" panose="020B0604020202020204" pitchFamily="34" charset="0"/>
                <a:cs typeface="Arial" panose="020B0604020202020204" pitchFamily="34" charset="0"/>
              </a:rPr>
              <a:t>does</a:t>
            </a:r>
            <a:r>
              <a:rPr kumimoji="0" lang="de-DE" altLang="de-DE" sz="2000" b="0" i="0" u="none" strike="noStrike" cap="none" normalizeH="0" dirty="0" smtClean="0">
                <a:ln>
                  <a:noFill/>
                </a:ln>
                <a:solidFill>
                  <a:srgbClr val="000000"/>
                </a:solidFill>
                <a:effectLst/>
                <a:latin typeface="Arial" panose="020B0604020202020204" pitchFamily="34" charset="0"/>
                <a:cs typeface="Arial" panose="020B0604020202020204" pitchFamily="34" charset="0"/>
              </a:rPr>
              <a:t> not matter (All TIPS </a:t>
            </a:r>
            <a:r>
              <a:rPr kumimoji="0" lang="de-DE" altLang="de-DE" sz="2000" b="0" i="0" u="none" strike="noStrike" cap="none" normalizeH="0" dirty="0" err="1" smtClean="0">
                <a:ln>
                  <a:noFill/>
                </a:ln>
                <a:solidFill>
                  <a:srgbClr val="000000"/>
                </a:solidFill>
                <a:effectLst/>
                <a:latin typeface="Arial" panose="020B0604020202020204" pitchFamily="34" charset="0"/>
                <a:cs typeface="Arial" panose="020B0604020202020204" pitchFamily="34" charset="0"/>
              </a:rPr>
              <a:t>indications</a:t>
            </a:r>
            <a:r>
              <a:rPr lang="de-DE" altLang="de-DE" sz="2000" dirty="0" smtClean="0">
                <a:solidFill>
                  <a:srgbClr val="000000"/>
                </a:solidFill>
                <a:latin typeface="Arial" panose="020B0604020202020204" pitchFamily="34" charset="0"/>
                <a:cs typeface="Arial" panose="020B0604020202020204" pitchFamily="34" charset="0"/>
              </a:rPr>
              <a:t>, </a:t>
            </a:r>
            <a:r>
              <a:rPr lang="de-DE" altLang="de-DE" sz="2000" dirty="0" err="1" smtClean="0">
                <a:solidFill>
                  <a:srgbClr val="000000"/>
                </a:solidFill>
                <a:latin typeface="Arial" panose="020B0604020202020204" pitchFamily="34" charset="0"/>
                <a:cs typeface="Arial" panose="020B0604020202020204" pitchFamily="34" charset="0"/>
              </a:rPr>
              <a:t>complication</a:t>
            </a:r>
            <a:r>
              <a:rPr lang="de-DE" altLang="de-DE" sz="2000" dirty="0" smtClean="0">
                <a:solidFill>
                  <a:srgbClr val="000000"/>
                </a:solidFill>
                <a:latin typeface="Arial" panose="020B0604020202020204" pitchFamily="34" charset="0"/>
                <a:cs typeface="Arial" panose="020B0604020202020204" pitchFamily="34" charset="0"/>
              </a:rPr>
              <a:t> </a:t>
            </a:r>
            <a:r>
              <a:rPr lang="de-DE" altLang="de-DE" sz="2000" dirty="0" err="1" smtClean="0">
                <a:solidFill>
                  <a:srgbClr val="000000"/>
                </a:solidFill>
                <a:latin typeface="Arial" panose="020B0604020202020204" pitchFamily="34" charset="0"/>
                <a:cs typeface="Arial" panose="020B0604020202020204" pitchFamily="34" charset="0"/>
              </a:rPr>
              <a:t>rather</a:t>
            </a:r>
            <a:r>
              <a:rPr lang="de-DE" altLang="de-DE" sz="2000" dirty="0" smtClean="0">
                <a:solidFill>
                  <a:srgbClr val="000000"/>
                </a:solidFill>
                <a:latin typeface="Arial" panose="020B0604020202020204" pitchFamily="34" charset="0"/>
                <a:cs typeface="Arial" panose="020B0604020202020204" pitchFamily="34" charset="0"/>
              </a:rPr>
              <a:t> </a:t>
            </a:r>
            <a:r>
              <a:rPr lang="de-DE" altLang="de-DE" sz="2000" dirty="0" err="1" smtClean="0">
                <a:solidFill>
                  <a:srgbClr val="000000"/>
                </a:solidFill>
                <a:latin typeface="Arial" panose="020B0604020202020204" pitchFamily="34" charset="0"/>
                <a:cs typeface="Arial" panose="020B0604020202020204" pitchFamily="34" charset="0"/>
              </a:rPr>
              <a:t>than</a:t>
            </a:r>
            <a:r>
              <a:rPr lang="de-DE" altLang="de-DE" sz="2000" dirty="0" smtClean="0">
                <a:solidFill>
                  <a:srgbClr val="000000"/>
                </a:solidFill>
                <a:latin typeface="Arial" panose="020B0604020202020204" pitchFamily="34" charset="0"/>
                <a:cs typeface="Arial" panose="020B0604020202020204" pitchFamily="34" charset="0"/>
              </a:rPr>
              <a:t> </a:t>
            </a:r>
            <a:r>
              <a:rPr lang="de-DE" altLang="de-DE" sz="2000" dirty="0" err="1" smtClean="0">
                <a:solidFill>
                  <a:srgbClr val="000000"/>
                </a:solidFill>
                <a:latin typeface="Arial" panose="020B0604020202020204" pitchFamily="34" charset="0"/>
                <a:cs typeface="Arial" panose="020B0604020202020204" pitchFamily="34" charset="0"/>
              </a:rPr>
              <a:t>survival</a:t>
            </a:r>
            <a:r>
              <a:rPr lang="de-DE" altLang="de-DE" sz="2000" dirty="0" smtClean="0">
                <a:solidFill>
                  <a:srgbClr val="000000"/>
                </a:solidFill>
                <a:latin typeface="Arial" panose="020B0604020202020204" pitchFamily="34" charset="0"/>
                <a:cs typeface="Arial" panose="020B0604020202020204" pitchFamily="34" charset="0"/>
              </a:rPr>
              <a:t>)</a:t>
            </a:r>
            <a:endPar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pPr eaLnBrk="0" fontAlgn="base" hangingPunct="0">
              <a:lnSpc>
                <a:spcPct val="100000"/>
              </a:lnSpc>
              <a:spcBef>
                <a:spcPct val="0"/>
              </a:spcBef>
              <a:spcAft>
                <a:spcPct val="0"/>
              </a:spcAft>
            </a:pPr>
            <a:endParaRPr lang="de-DE" altLang="de-DE" sz="2000" dirty="0">
              <a:solidFill>
                <a:srgbClr val="000000"/>
              </a:solidFill>
              <a:latin typeface="Arial" panose="020B0604020202020204" pitchFamily="34" charset="0"/>
              <a:cs typeface="Arial" panose="020B0604020202020204" pitchFamily="34" charset="0"/>
            </a:endParaRPr>
          </a:p>
          <a:p>
            <a:pPr eaLnBrk="0" fontAlgn="base" hangingPunct="0">
              <a:lnSpc>
                <a:spcPct val="100000"/>
              </a:lnSpc>
              <a:spcBef>
                <a:spcPct val="0"/>
              </a:spcBef>
              <a:spcAft>
                <a:spcPct val="0"/>
              </a:spcAft>
            </a:pPr>
            <a:endPar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pPr eaLnBrk="0" fontAlgn="base" hangingPunct="0">
              <a:lnSpc>
                <a:spcPct val="100000"/>
              </a:lnSpc>
              <a:spcBef>
                <a:spcPct val="0"/>
              </a:spcBef>
              <a:spcAft>
                <a:spcPct val="0"/>
              </a:spcAft>
            </a:pPr>
            <a:endParaRPr lang="de-DE" altLang="de-DE" sz="2000" dirty="0">
              <a:solidFill>
                <a:srgbClr val="000000"/>
              </a:solidFill>
              <a:latin typeface="Arial" panose="020B0604020202020204" pitchFamily="34" charset="0"/>
              <a:cs typeface="Arial" panose="020B0604020202020204" pitchFamily="34" charset="0"/>
            </a:endParaRPr>
          </a:p>
          <a:p>
            <a:pPr eaLnBrk="0" fontAlgn="base" hangingPunct="0">
              <a:lnSpc>
                <a:spcPct val="100000"/>
              </a:lnSpc>
              <a:spcBef>
                <a:spcPct val="0"/>
              </a:spcBef>
              <a:spcAft>
                <a:spcPct val="0"/>
              </a:spcAft>
            </a:pPr>
            <a:endPar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pPr eaLnBrk="0" fontAlgn="base" hangingPunct="0">
              <a:lnSpc>
                <a:spcPct val="100000"/>
              </a:lnSpc>
              <a:spcBef>
                <a:spcPct val="0"/>
              </a:spcBef>
              <a:spcAft>
                <a:spcPct val="0"/>
              </a:spcAft>
            </a:pPr>
            <a:endPar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800" b="0" i="0" u="none" strike="noStrike" cap="none" normalizeH="0" baseline="0" dirty="0" smtClean="0">
                <a:ln>
                  <a:noFill/>
                </a:ln>
                <a:solidFill>
                  <a:schemeClr val="tx1"/>
                </a:solidFill>
                <a:effectLst/>
              </a:rPr>
              <a:t/>
            </a:r>
            <a:br>
              <a:rPr kumimoji="0" lang="de-DE" altLang="de-DE" sz="800" b="0" i="0" u="none" strike="noStrike" cap="none" normalizeH="0" baseline="0" dirty="0" smtClean="0">
                <a:ln>
                  <a:noFill/>
                </a:ln>
                <a:solidFill>
                  <a:schemeClr val="tx1"/>
                </a:solidFill>
                <a:effectLst/>
              </a:rPr>
            </a:br>
            <a:endParaRPr kumimoji="0" lang="de-DE" altLang="de-DE"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646844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z="2400" b="1" dirty="0" err="1" smtClean="0">
                <a:latin typeface="Arial" panose="020B0604020202020204" pitchFamily="34" charset="0"/>
                <a:cs typeface="Arial" panose="020B0604020202020204" pitchFamily="34" charset="0"/>
              </a:rPr>
              <a:t>Results</a:t>
            </a:r>
            <a:r>
              <a:rPr lang="de-CH" sz="2400" b="1" dirty="0" smtClean="0">
                <a:latin typeface="Arial" panose="020B0604020202020204" pitchFamily="34" charset="0"/>
                <a:cs typeface="Arial" panose="020B0604020202020204" pitchFamily="34" charset="0"/>
              </a:rPr>
              <a:t>: </a:t>
            </a:r>
            <a:r>
              <a:rPr lang="de-CH" sz="2400" b="1" dirty="0" err="1" smtClean="0">
                <a:latin typeface="Arial" panose="020B0604020202020204" pitchFamily="34" charset="0"/>
                <a:cs typeface="Arial" panose="020B0604020202020204" pitchFamily="34" charset="0"/>
              </a:rPr>
              <a:t>secondary</a:t>
            </a:r>
            <a:r>
              <a:rPr lang="de-CH" sz="2400" b="1" dirty="0" smtClean="0">
                <a:latin typeface="Arial" panose="020B0604020202020204" pitchFamily="34" charset="0"/>
                <a:cs typeface="Arial" panose="020B0604020202020204" pitchFamily="34" charset="0"/>
              </a:rPr>
              <a:t> </a:t>
            </a:r>
            <a:r>
              <a:rPr lang="de-CH" sz="2400" b="1" dirty="0" err="1" smtClean="0">
                <a:latin typeface="Arial" panose="020B0604020202020204" pitchFamily="34" charset="0"/>
                <a:cs typeface="Arial" panose="020B0604020202020204" pitchFamily="34" charset="0"/>
              </a:rPr>
              <a:t>endpoints</a:t>
            </a:r>
            <a:r>
              <a:rPr lang="de-CH" dirty="0" smtClean="0"/>
              <a:t/>
            </a:r>
            <a:br>
              <a:rPr lang="de-CH" dirty="0" smtClean="0"/>
            </a:br>
            <a:endParaRPr lang="de-CH" dirty="0"/>
          </a:p>
        </p:txBody>
      </p:sp>
      <p:pic>
        <p:nvPicPr>
          <p:cNvPr id="4098" name="Picture 2" descr="https://lh3.googleusercontent.com/EElRdVL7x4iaUTIZxXUaEYE59FkbdGebuXkdBICqfkOcyle-4eULMIARrIa6oOYFUC1zM55c8ju-tv5V_X7b1l2MknjWmxlpu2IHZUNNHKzr3CzchFwCz6lG4ANhNagQmh9tLnJc"/>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98726" y="959042"/>
            <a:ext cx="8045992" cy="3055609"/>
          </a:xfrm>
          <a:prstGeom prst="rect">
            <a:avLst/>
          </a:prstGeom>
          <a:noFill/>
          <a:extLst>
            <a:ext uri="{909E8E84-426E-40DD-AFC4-6F175D3DCCD1}">
              <a14:hiddenFill xmlns:a14="http://schemas.microsoft.com/office/drawing/2010/main">
                <a:solidFill>
                  <a:srgbClr val="FFFFFF"/>
                </a:solidFill>
              </a14:hiddenFill>
            </a:ext>
          </a:extLst>
        </p:spPr>
      </p:pic>
      <p:sp>
        <p:nvSpPr>
          <p:cNvPr id="6" name="Rechteck 5"/>
          <p:cNvSpPr/>
          <p:nvPr/>
        </p:nvSpPr>
        <p:spPr>
          <a:xfrm>
            <a:off x="698726" y="4014651"/>
            <a:ext cx="11179629" cy="3477875"/>
          </a:xfrm>
          <a:prstGeom prst="rect">
            <a:avLst/>
          </a:prstGeom>
        </p:spPr>
        <p:txBody>
          <a:bodyPr wrap="square">
            <a:spAutoFit/>
          </a:bodyPr>
          <a:lstStyle/>
          <a:p>
            <a:pPr marL="342900" lvl="0" indent="-342900" eaLnBrk="0" fontAlgn="base" hangingPunct="0">
              <a:spcBef>
                <a:spcPct val="0"/>
              </a:spcBef>
              <a:spcAft>
                <a:spcPct val="0"/>
              </a:spcAft>
              <a:buFont typeface="Arial" panose="020B0604020202020204" pitchFamily="34" charset="0"/>
              <a:buChar char="•"/>
            </a:pPr>
            <a:r>
              <a:rPr lang="en-US" altLang="de-DE" sz="2000" dirty="0" smtClean="0">
                <a:solidFill>
                  <a:srgbClr val="000000"/>
                </a:solidFill>
                <a:latin typeface="Arial" panose="020B0604020202020204" pitchFamily="34" charset="0"/>
                <a:cs typeface="Arial" panose="020B0604020202020204" pitchFamily="34" charset="0"/>
              </a:rPr>
              <a:t>In older patients hospital stay was significantly  longer  (8 vs 6 days, p=0.03).</a:t>
            </a:r>
          </a:p>
          <a:p>
            <a:pPr marL="342900" lvl="0" indent="-342900" eaLnBrk="0" fontAlgn="base" hangingPunct="0">
              <a:spcBef>
                <a:spcPct val="0"/>
              </a:spcBef>
              <a:spcAft>
                <a:spcPct val="0"/>
              </a:spcAft>
              <a:buFont typeface="Arial" panose="020B0604020202020204" pitchFamily="34" charset="0"/>
              <a:buChar char="•"/>
            </a:pPr>
            <a:endParaRPr lang="en-US" altLang="de-DE" sz="2000" dirty="0" smtClean="0">
              <a:solidFill>
                <a:srgbClr val="000000"/>
              </a:solidFill>
              <a:latin typeface="Arial" panose="020B0604020202020204" pitchFamily="34" charset="0"/>
              <a:cs typeface="Arial" panose="020B0604020202020204" pitchFamily="34" charset="0"/>
            </a:endParaRPr>
          </a:p>
          <a:p>
            <a:pPr marL="342900" lvl="0" indent="-342900" eaLnBrk="0" fontAlgn="base" hangingPunct="0">
              <a:spcBef>
                <a:spcPct val="0"/>
              </a:spcBef>
              <a:spcAft>
                <a:spcPct val="0"/>
              </a:spcAft>
              <a:buFont typeface="Arial" panose="020B0604020202020204" pitchFamily="34" charset="0"/>
              <a:buChar char="•"/>
            </a:pPr>
            <a:r>
              <a:rPr lang="en-US" altLang="de-DE" sz="2000" dirty="0" smtClean="0">
                <a:solidFill>
                  <a:srgbClr val="000000"/>
                </a:solidFill>
                <a:latin typeface="Arial" panose="020B0604020202020204" pitchFamily="34" charset="0"/>
                <a:cs typeface="Arial" panose="020B0604020202020204" pitchFamily="34" charset="0"/>
              </a:rPr>
              <a:t>Elderly patients has significantly more ACLF episodes 21% vs 9% (p= 0.044).</a:t>
            </a:r>
          </a:p>
          <a:p>
            <a:pPr marL="342900" lvl="0" indent="-342900" eaLnBrk="0" fontAlgn="base" hangingPunct="0">
              <a:spcBef>
                <a:spcPct val="0"/>
              </a:spcBef>
              <a:spcAft>
                <a:spcPct val="0"/>
              </a:spcAft>
              <a:buFont typeface="Arial" panose="020B0604020202020204" pitchFamily="34" charset="0"/>
              <a:buChar char="•"/>
            </a:pPr>
            <a:endParaRPr lang="en-US" altLang="de-DE" sz="2000" dirty="0" smtClean="0">
              <a:solidFill>
                <a:srgbClr val="000000"/>
              </a:solidFill>
              <a:latin typeface="Arial" panose="020B0604020202020204" pitchFamily="34" charset="0"/>
              <a:cs typeface="Arial" panose="020B0604020202020204" pitchFamily="34" charset="0"/>
            </a:endParaRPr>
          </a:p>
          <a:p>
            <a:pPr marL="342900" lvl="0" indent="-342900" eaLnBrk="0" fontAlgn="base" hangingPunct="0">
              <a:spcBef>
                <a:spcPct val="0"/>
              </a:spcBef>
              <a:spcAft>
                <a:spcPct val="0"/>
              </a:spcAft>
              <a:buFont typeface="Arial" panose="020B0604020202020204" pitchFamily="34" charset="0"/>
              <a:buChar char="•"/>
            </a:pPr>
            <a:r>
              <a:rPr lang="en-US" altLang="de-DE" sz="2000" dirty="0" smtClean="0">
                <a:solidFill>
                  <a:srgbClr val="000000"/>
                </a:solidFill>
                <a:latin typeface="Arial" panose="020B0604020202020204" pitchFamily="34" charset="0"/>
                <a:cs typeface="Arial" panose="020B0604020202020204" pitchFamily="34" charset="0"/>
              </a:rPr>
              <a:t>No difference for HE, AKI or Infection</a:t>
            </a:r>
          </a:p>
          <a:p>
            <a:pPr marL="342900" lvl="0" indent="-342900" eaLnBrk="0" fontAlgn="base" hangingPunct="0">
              <a:spcBef>
                <a:spcPct val="0"/>
              </a:spcBef>
              <a:spcAft>
                <a:spcPct val="0"/>
              </a:spcAft>
              <a:buFont typeface="Arial" panose="020B0604020202020204" pitchFamily="34" charset="0"/>
              <a:buChar char="•"/>
            </a:pPr>
            <a:endParaRPr lang="en-US" altLang="de-DE" sz="2000" dirty="0" smtClean="0">
              <a:solidFill>
                <a:srgbClr val="000000"/>
              </a:solidFill>
              <a:latin typeface="Arial" panose="020B0604020202020204" pitchFamily="34" charset="0"/>
              <a:cs typeface="Arial" panose="020B0604020202020204" pitchFamily="34" charset="0"/>
            </a:endParaRPr>
          </a:p>
          <a:p>
            <a:pPr marL="342900" lvl="0" indent="-342900" eaLnBrk="0" fontAlgn="base" hangingPunct="0">
              <a:spcBef>
                <a:spcPct val="0"/>
              </a:spcBef>
              <a:spcAft>
                <a:spcPct val="0"/>
              </a:spcAft>
              <a:buFont typeface="Arial" panose="020B0604020202020204" pitchFamily="34" charset="0"/>
              <a:buChar char="•"/>
            </a:pPr>
            <a:r>
              <a:rPr lang="en-US" altLang="de-DE" sz="2000" dirty="0" smtClean="0">
                <a:solidFill>
                  <a:srgbClr val="000000"/>
                </a:solidFill>
                <a:latin typeface="Arial" panose="020B0604020202020204" pitchFamily="34" charset="0"/>
                <a:cs typeface="Arial" panose="020B0604020202020204" pitchFamily="34" charset="0"/>
              </a:rPr>
              <a:t>Sufficient ascites control after 2 to 6 month after TIPS insertion was achieved in 68%. Ascites persisted in a significantly higher proportion of younger patients (37% vs 12% in elderly, p= 0.048)</a:t>
            </a:r>
            <a:endParaRPr kumimoji="0" lang="en-US"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pPr lvl="0" eaLnBrk="0" fontAlgn="base" hangingPunct="0">
              <a:spcBef>
                <a:spcPct val="0"/>
              </a:spcBef>
              <a:spcAft>
                <a:spcPct val="0"/>
              </a:spcAft>
            </a:pPr>
            <a:r>
              <a:rPr kumimoji="0" lang="en-US" altLang="de-DE"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r>
            <a:br>
              <a:rPr kumimoji="0" lang="en-US" altLang="de-DE"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br>
            <a:endParaRPr kumimoji="0" lang="en-US" altLang="de-DE"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44919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4822372" cy="3991701"/>
          </a:xfrm>
        </p:spPr>
        <p:txBody>
          <a:bodyPr>
            <a:normAutofit fontScale="77500" lnSpcReduction="20000"/>
          </a:bodyPr>
          <a:lstStyle/>
          <a:p>
            <a:pPr marL="0" indent="0">
              <a:buNone/>
            </a:pPr>
            <a:r>
              <a:rPr lang="en-US" b="1" dirty="0">
                <a:latin typeface="Arial" panose="020B0604020202020204" pitchFamily="34" charset="0"/>
                <a:cs typeface="Arial" panose="020B0604020202020204" pitchFamily="34" charset="0"/>
              </a:rPr>
              <a:t>Comparison TIPS vs paracentesis</a:t>
            </a:r>
          </a:p>
          <a:p>
            <a:pPr fontAlgn="base"/>
            <a:r>
              <a:rPr lang="en-US" dirty="0">
                <a:latin typeface="Arial" panose="020B0604020202020204" pitchFamily="34" charset="0"/>
                <a:cs typeface="Arial" panose="020B0604020202020204" pitchFamily="34" charset="0"/>
              </a:rPr>
              <a:t>53 matched pairs </a:t>
            </a:r>
            <a:r>
              <a:rPr lang="en-US" dirty="0" smtClean="0">
                <a:latin typeface="Arial" panose="020B0604020202020204" pitchFamily="34" charset="0"/>
                <a:cs typeface="Arial" panose="020B0604020202020204" pitchFamily="34" charset="0"/>
              </a:rPr>
              <a:t>(all &gt;= 65 y)</a:t>
            </a:r>
          </a:p>
          <a:p>
            <a:pPr fontAlgn="base"/>
            <a:r>
              <a:rPr lang="en-US" dirty="0" smtClean="0">
                <a:latin typeface="Arial" panose="020B0604020202020204" pitchFamily="34" charset="0"/>
                <a:cs typeface="Arial" panose="020B0604020202020204" pitchFamily="34" charset="0"/>
              </a:rPr>
              <a:t>no </a:t>
            </a:r>
            <a:r>
              <a:rPr lang="en-US" dirty="0">
                <a:latin typeface="Arial" panose="020B0604020202020204" pitchFamily="34" charset="0"/>
                <a:cs typeface="Arial" panose="020B0604020202020204" pitchFamily="34" charset="0"/>
              </a:rPr>
              <a:t>large imbalances between groups, no significant differences in the covariates </a:t>
            </a:r>
            <a:r>
              <a:rPr lang="en-US" dirty="0" smtClean="0">
                <a:latin typeface="Arial" panose="020B0604020202020204" pitchFamily="34" charset="0"/>
                <a:cs typeface="Arial" panose="020B0604020202020204" pitchFamily="34" charset="0"/>
              </a:rPr>
              <a:t>(e.g. similar </a:t>
            </a:r>
            <a:r>
              <a:rPr lang="en-US" dirty="0">
                <a:latin typeface="Arial" panose="020B0604020202020204" pitchFamily="34" charset="0"/>
                <a:cs typeface="Arial" panose="020B0604020202020204" pitchFamily="34" charset="0"/>
              </a:rPr>
              <a:t>MELD Score</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No </a:t>
            </a:r>
            <a:r>
              <a:rPr lang="en-US" dirty="0">
                <a:latin typeface="Arial" panose="020B0604020202020204" pitchFamily="34" charset="0"/>
                <a:cs typeface="Arial" panose="020B0604020202020204" pitchFamily="34" charset="0"/>
              </a:rPr>
              <a:t>significant difference in 28 d mortality (p= 0.196), 90d mortality (p=0.808) or 1 year survival (p=0.419 ) between elderly TIPS and matched paracentesis group.</a:t>
            </a: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endParaRPr lang="de-CH" dirty="0">
              <a:latin typeface="Arial" panose="020B0604020202020204" pitchFamily="34" charset="0"/>
              <a:cs typeface="Arial" panose="020B0604020202020204" pitchFamily="34" charset="0"/>
            </a:endParaRPr>
          </a:p>
        </p:txBody>
      </p:sp>
      <p:pic>
        <p:nvPicPr>
          <p:cNvPr id="7170" name="Picture 2" descr="https://lh4.googleusercontent.com/Vq4aXKdsl8sQrswy3XVLzn8y_EvXdezhPQOrQ7ppuArGvVDvlXmxcXIVxSKfo1wKGK1jNlFPumMBZIPMti8ztZJaeT6W0tjp9uMuOIzxo0Hyg4_AuVXhreKbnGdtLEMtu9fjxnv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321" y="4153990"/>
            <a:ext cx="10417509" cy="2543810"/>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https://lh4.googleusercontent.com/KkRz1IY9xCeSVdaufWhT0CI1OMdxvcHxuok2z3dyCKQ2Jau4vz6vlzJHYGeoimlOLa7cBGeTxccbLq9o6ZXV89n58-6MXNqFObDiRz1v46-9hzh5VI8iSPVpHxqkq1reGNzWDIA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71820" y="467088"/>
            <a:ext cx="5335814" cy="33878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35907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sz="2400" b="1" dirty="0" smtClean="0">
                <a:latin typeface="Arial" panose="020B0604020202020204" pitchFamily="34" charset="0"/>
                <a:cs typeface="Arial" panose="020B0604020202020204" pitchFamily="34" charset="0"/>
              </a:rPr>
              <a:t>Main </a:t>
            </a:r>
            <a:r>
              <a:rPr lang="de-CH" sz="2400" b="1" dirty="0" err="1" smtClean="0">
                <a:latin typeface="Arial" panose="020B0604020202020204" pitchFamily="34" charset="0"/>
                <a:cs typeface="Arial" panose="020B0604020202020204" pitchFamily="34" charset="0"/>
              </a:rPr>
              <a:t>results</a:t>
            </a:r>
            <a:endParaRPr lang="de-CH" sz="2400" b="1" dirty="0">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a:xfrm>
            <a:off x="838200" y="1332410"/>
            <a:ext cx="10515600" cy="5155475"/>
          </a:xfrm>
        </p:spPr>
        <p:txBody>
          <a:bodyPr>
            <a:noAutofit/>
          </a:bodyPr>
          <a:lstStyle/>
          <a:p>
            <a:pPr fontAlgn="base">
              <a:lnSpc>
                <a:spcPct val="110000"/>
              </a:lnSpc>
            </a:pPr>
            <a:r>
              <a:rPr lang="en-US" sz="1800" dirty="0" err="1" smtClean="0">
                <a:latin typeface="Arial" panose="020B0604020202020204" pitchFamily="34" charset="0"/>
                <a:cs typeface="Arial" panose="020B0604020202020204" pitchFamily="34" charset="0"/>
              </a:rPr>
              <a:t>Periinterventional</a:t>
            </a:r>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course in those &gt;= 65 years appears to be slightly more complicated than in &lt; 65 years as reflected by a significant longer hospital stay ( p=0.03) and more ACLF -episodes (21% vs. 9%; p= 0.44</a:t>
            </a:r>
            <a:r>
              <a:rPr lang="en-US" sz="1800" dirty="0" smtClean="0">
                <a:latin typeface="Arial" panose="020B0604020202020204" pitchFamily="34" charset="0"/>
                <a:cs typeface="Arial" panose="020B0604020202020204" pitchFamily="34" charset="0"/>
              </a:rPr>
              <a:t>).</a:t>
            </a:r>
          </a:p>
          <a:p>
            <a:pPr fontAlgn="base">
              <a:lnSpc>
                <a:spcPct val="110000"/>
              </a:lnSpc>
            </a:pPr>
            <a:endParaRPr lang="en-US" sz="1800" dirty="0">
              <a:latin typeface="Arial" panose="020B0604020202020204" pitchFamily="34" charset="0"/>
              <a:cs typeface="Arial" panose="020B0604020202020204" pitchFamily="34" charset="0"/>
            </a:endParaRPr>
          </a:p>
          <a:p>
            <a:pPr fontAlgn="base">
              <a:lnSpc>
                <a:spcPct val="110000"/>
              </a:lnSpc>
            </a:pPr>
            <a:r>
              <a:rPr lang="en-US" sz="1800" dirty="0">
                <a:latin typeface="Arial" panose="020B0604020202020204" pitchFamily="34" charset="0"/>
                <a:cs typeface="Arial" panose="020B0604020202020204" pitchFamily="34" charset="0"/>
              </a:rPr>
              <a:t>28-day mortality was similar between both groups (p= 0.350), whereas survival of the younger patients was significantly higher at 90 days (p= 0.029</a:t>
            </a:r>
            <a:r>
              <a:rPr lang="en-US" sz="1800" dirty="0" smtClean="0">
                <a:latin typeface="Arial" panose="020B0604020202020204" pitchFamily="34" charset="0"/>
                <a:cs typeface="Arial" panose="020B0604020202020204" pitchFamily="34" charset="0"/>
              </a:rPr>
              <a:t>).</a:t>
            </a:r>
          </a:p>
          <a:p>
            <a:pPr fontAlgn="base">
              <a:lnSpc>
                <a:spcPct val="110000"/>
              </a:lnSpc>
            </a:pPr>
            <a:endParaRPr lang="en-US" sz="1800" dirty="0" smtClean="0">
              <a:latin typeface="Arial" panose="020B0604020202020204" pitchFamily="34" charset="0"/>
              <a:cs typeface="Arial" panose="020B0604020202020204" pitchFamily="34" charset="0"/>
            </a:endParaRPr>
          </a:p>
          <a:p>
            <a:pPr fontAlgn="base">
              <a:lnSpc>
                <a:spcPct val="110000"/>
              </a:lnSpc>
            </a:pPr>
            <a:r>
              <a:rPr lang="en-US" sz="1800" dirty="0" smtClean="0">
                <a:latin typeface="Arial" panose="020B0604020202020204" pitchFamily="34" charset="0"/>
                <a:cs typeface="Arial" panose="020B0604020202020204" pitchFamily="34" charset="0"/>
              </a:rPr>
              <a:t>In </a:t>
            </a:r>
            <a:r>
              <a:rPr lang="en-US" sz="1800" dirty="0">
                <a:latin typeface="Arial" panose="020B0604020202020204" pitchFamily="34" charset="0"/>
                <a:cs typeface="Arial" panose="020B0604020202020204" pitchFamily="34" charset="0"/>
              </a:rPr>
              <a:t>the multivariate analysis age &gt;= 65 years remained an independent predictor for 90-days mortality </a:t>
            </a:r>
            <a:r>
              <a:rPr lang="en-US" sz="1800" dirty="0" smtClean="0">
                <a:latin typeface="Arial" panose="020B0604020202020204" pitchFamily="34" charset="0"/>
                <a:cs typeface="Arial" panose="020B0604020202020204" pitchFamily="34" charset="0"/>
              </a:rPr>
              <a:t>(p</a:t>
            </a: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0.028</a:t>
            </a:r>
            <a:r>
              <a:rPr lang="en-US" sz="1800" dirty="0">
                <a:latin typeface="Arial" panose="020B0604020202020204" pitchFamily="34" charset="0"/>
                <a:cs typeface="Arial" panose="020B0604020202020204" pitchFamily="34" charset="0"/>
              </a:rPr>
              <a:t>), while it was not a associated with 28-day mortality and 1-year </a:t>
            </a:r>
            <a:r>
              <a:rPr lang="en-US" sz="1800" dirty="0" smtClean="0">
                <a:latin typeface="Arial" panose="020B0604020202020204" pitchFamily="34" charset="0"/>
                <a:cs typeface="Arial" panose="020B0604020202020204" pitchFamily="34" charset="0"/>
              </a:rPr>
              <a:t>survival.</a:t>
            </a:r>
          </a:p>
          <a:p>
            <a:pPr fontAlgn="base">
              <a:lnSpc>
                <a:spcPct val="110000"/>
              </a:lnSpc>
            </a:pPr>
            <a:endParaRPr lang="en-US" sz="1800" dirty="0">
              <a:latin typeface="Arial" panose="020B0604020202020204" pitchFamily="34" charset="0"/>
              <a:cs typeface="Arial" panose="020B0604020202020204" pitchFamily="34" charset="0"/>
            </a:endParaRPr>
          </a:p>
          <a:p>
            <a:pPr fontAlgn="base">
              <a:lnSpc>
                <a:spcPct val="110000"/>
              </a:lnSpc>
            </a:pPr>
            <a:r>
              <a:rPr lang="en-US" sz="1800" dirty="0">
                <a:latin typeface="Arial" panose="020B0604020202020204" pitchFamily="34" charset="0"/>
                <a:cs typeface="Arial" panose="020B0604020202020204" pitchFamily="34" charset="0"/>
              </a:rPr>
              <a:t>After matching for potential confounders 1-year survival was similar in elderly patients if treated with TIPS or paracentesis ( p= 0.419</a:t>
            </a:r>
            <a:r>
              <a:rPr lang="en-US" sz="1800" dirty="0" smtClean="0">
                <a:latin typeface="Arial" panose="020B0604020202020204" pitchFamily="34" charset="0"/>
                <a:cs typeface="Arial" panose="020B0604020202020204" pitchFamily="34" charset="0"/>
              </a:rPr>
              <a:t>)</a:t>
            </a:r>
          </a:p>
          <a:p>
            <a:pPr fontAlgn="base">
              <a:lnSpc>
                <a:spcPct val="110000"/>
              </a:lnSpc>
            </a:pPr>
            <a:endParaRPr lang="en-US" sz="1800" dirty="0">
              <a:latin typeface="Arial" panose="020B0604020202020204" pitchFamily="34" charset="0"/>
              <a:cs typeface="Arial" panose="020B0604020202020204" pitchFamily="34" charset="0"/>
            </a:endParaRPr>
          </a:p>
          <a:p>
            <a:pPr marL="0" indent="0">
              <a:lnSpc>
                <a:spcPct val="110000"/>
              </a:lnSpc>
              <a:buNone/>
            </a:pP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endParaRPr lang="de-CH"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9949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sz="2700" b="1" dirty="0" smtClean="0">
                <a:latin typeface="Arial" panose="020B0604020202020204" pitchFamily="34" charset="0"/>
                <a:cs typeface="Arial" panose="020B0604020202020204" pitchFamily="34" charset="0"/>
              </a:rPr>
              <a:t>Limitations</a:t>
            </a:r>
            <a:r>
              <a:rPr lang="en-US" dirty="0"/>
              <a:t/>
            </a:r>
            <a:br>
              <a:rPr lang="en-US" dirty="0"/>
            </a:br>
            <a:r>
              <a:rPr lang="en-US" dirty="0" smtClean="0"/>
              <a:t/>
            </a:r>
            <a:br>
              <a:rPr lang="en-US" dirty="0" smtClean="0"/>
            </a:br>
            <a:endParaRPr lang="de-CH" dirty="0"/>
          </a:p>
        </p:txBody>
      </p:sp>
      <p:sp>
        <p:nvSpPr>
          <p:cNvPr id="3" name="Inhaltsplatzhalter 2"/>
          <p:cNvSpPr>
            <a:spLocks noGrp="1"/>
          </p:cNvSpPr>
          <p:nvPr>
            <p:ph idx="1"/>
          </p:nvPr>
        </p:nvSpPr>
        <p:spPr>
          <a:xfrm>
            <a:off x="838200" y="1282390"/>
            <a:ext cx="10515600" cy="5327415"/>
          </a:xfrm>
        </p:spPr>
        <p:txBody>
          <a:bodyPr>
            <a:normAutofit/>
          </a:bodyPr>
          <a:lstStyle/>
          <a:p>
            <a:pPr fontAlgn="base"/>
            <a:r>
              <a:rPr lang="en-US" sz="2000" dirty="0" smtClean="0">
                <a:latin typeface="Arial" panose="020B0604020202020204" pitchFamily="34" charset="0"/>
                <a:cs typeface="Arial" panose="020B0604020202020204" pitchFamily="34" charset="0"/>
              </a:rPr>
              <a:t>Retrospective, </a:t>
            </a:r>
            <a:r>
              <a:rPr lang="en-US" sz="2000" dirty="0">
                <a:latin typeface="Arial" panose="020B0604020202020204" pitchFamily="34" charset="0"/>
                <a:cs typeface="Arial" panose="020B0604020202020204" pitchFamily="34" charset="0"/>
              </a:rPr>
              <a:t>non </a:t>
            </a:r>
            <a:r>
              <a:rPr lang="en-US" sz="2000" dirty="0" smtClean="0">
                <a:latin typeface="Arial" panose="020B0604020202020204" pitchFamily="34" charset="0"/>
                <a:cs typeface="Arial" panose="020B0604020202020204" pitchFamily="34" charset="0"/>
              </a:rPr>
              <a:t>randomized</a:t>
            </a:r>
          </a:p>
          <a:p>
            <a:pPr fontAlgn="base"/>
            <a:r>
              <a:rPr lang="en-US" sz="2000" dirty="0" smtClean="0">
                <a:latin typeface="Arial" panose="020B0604020202020204" pitchFamily="34" charset="0"/>
                <a:cs typeface="Arial" panose="020B0604020202020204" pitchFamily="34" charset="0"/>
              </a:rPr>
              <a:t>inherent </a:t>
            </a:r>
            <a:r>
              <a:rPr lang="en-US" sz="2000" dirty="0">
                <a:latin typeface="Arial" panose="020B0604020202020204" pitchFamily="34" charset="0"/>
                <a:cs typeface="Arial" panose="020B0604020202020204" pitchFamily="34" charset="0"/>
              </a:rPr>
              <a:t>selection bias regarding TIPS vs Paracentesis </a:t>
            </a:r>
            <a:r>
              <a:rPr lang="en-US" sz="2000" dirty="0" smtClean="0">
                <a:latin typeface="Arial" panose="020B0604020202020204" pitchFamily="34" charset="0"/>
                <a:cs typeface="Arial" panose="020B0604020202020204" pitchFamily="34" charset="0"/>
              </a:rPr>
              <a:t>allocation</a:t>
            </a:r>
            <a:endParaRPr lang="en-US" sz="2000" dirty="0">
              <a:latin typeface="Arial" panose="020B0604020202020204" pitchFamily="34" charset="0"/>
              <a:cs typeface="Arial" panose="020B0604020202020204" pitchFamily="34" charset="0"/>
            </a:endParaRPr>
          </a:p>
          <a:p>
            <a:pPr fontAlgn="base"/>
            <a:r>
              <a:rPr lang="en-US" sz="2000" dirty="0">
                <a:latin typeface="Arial" panose="020B0604020202020204" pitchFamily="34" charset="0"/>
                <a:cs typeface="Arial" panose="020B0604020202020204" pitchFamily="34" charset="0"/>
              </a:rPr>
              <a:t>small sample </a:t>
            </a:r>
            <a:r>
              <a:rPr lang="en-US" sz="2000" dirty="0" smtClean="0">
                <a:latin typeface="Arial" panose="020B0604020202020204" pitchFamily="34" charset="0"/>
                <a:cs typeface="Arial" panose="020B0604020202020204" pitchFamily="34" charset="0"/>
              </a:rPr>
              <a:t>size</a:t>
            </a:r>
            <a:endParaRPr lang="en-US" sz="2000" dirty="0">
              <a:latin typeface="Arial" panose="020B0604020202020204" pitchFamily="34" charset="0"/>
              <a:cs typeface="Arial" panose="020B0604020202020204" pitchFamily="34" charset="0"/>
            </a:endParaRPr>
          </a:p>
          <a:p>
            <a:pPr fontAlgn="base"/>
            <a:r>
              <a:rPr lang="en-US" sz="2000" dirty="0" smtClean="0">
                <a:latin typeface="Arial" panose="020B0604020202020204" pitchFamily="34" charset="0"/>
                <a:cs typeface="Arial" panose="020B0604020202020204" pitchFamily="34" charset="0"/>
              </a:rPr>
              <a:t>single </a:t>
            </a:r>
            <a:r>
              <a:rPr lang="en-US" sz="2000" dirty="0">
                <a:latin typeface="Arial" panose="020B0604020202020204" pitchFamily="34" charset="0"/>
                <a:cs typeface="Arial" panose="020B0604020202020204" pitchFamily="34" charset="0"/>
              </a:rPr>
              <a:t>institution </a:t>
            </a:r>
            <a:endParaRPr lang="en-US" sz="2000" dirty="0" smtClean="0">
              <a:latin typeface="Arial" panose="020B0604020202020204" pitchFamily="34" charset="0"/>
              <a:cs typeface="Arial" panose="020B0604020202020204" pitchFamily="34" charset="0"/>
            </a:endParaRPr>
          </a:p>
          <a:p>
            <a:pPr fontAlgn="base"/>
            <a:r>
              <a:rPr lang="en-US" sz="2000" dirty="0" smtClean="0">
                <a:latin typeface="Arial" panose="020B0604020202020204" pitchFamily="34" charset="0"/>
                <a:cs typeface="Arial" panose="020B0604020202020204" pitchFamily="34" charset="0"/>
              </a:rPr>
              <a:t>Dysfunction </a:t>
            </a:r>
            <a:r>
              <a:rPr lang="en-US" sz="2000" dirty="0">
                <a:latin typeface="Arial" panose="020B0604020202020204" pitchFamily="34" charset="0"/>
                <a:cs typeface="Arial" panose="020B0604020202020204" pitchFamily="34" charset="0"/>
              </a:rPr>
              <a:t>o</a:t>
            </a:r>
            <a:r>
              <a:rPr lang="en-US" sz="2000" dirty="0" smtClean="0">
                <a:latin typeface="Arial" panose="020B0604020202020204" pitchFamily="34" charset="0"/>
                <a:cs typeface="Arial" panose="020B0604020202020204" pitchFamily="34" charset="0"/>
              </a:rPr>
              <a:t>f TIPS for survival</a:t>
            </a:r>
            <a:r>
              <a:rPr lang="en-US" sz="1800"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pPr fontAlgn="base"/>
            <a:r>
              <a:rPr lang="en-US" sz="2000" dirty="0" smtClean="0">
                <a:latin typeface="Arial" panose="020B0604020202020204" pitchFamily="34" charset="0"/>
                <a:cs typeface="Arial" panose="020B0604020202020204" pitchFamily="34" charset="0"/>
              </a:rPr>
              <a:t>Nutritional status of patients?</a:t>
            </a:r>
            <a:r>
              <a:rPr lang="en-US" dirty="0" smtClean="0"/>
              <a:t/>
            </a:r>
            <a:br>
              <a:rPr lang="en-US" dirty="0" smtClean="0"/>
            </a:br>
            <a:endParaRPr lang="de-CH" dirty="0"/>
          </a:p>
        </p:txBody>
      </p:sp>
      <p:sp>
        <p:nvSpPr>
          <p:cNvPr id="5" name="Rectangle 2"/>
          <p:cNvSpPr>
            <a:spLocks noChangeArrowheads="1"/>
          </p:cNvSpPr>
          <p:nvPr/>
        </p:nvSpPr>
        <p:spPr bwMode="auto">
          <a:xfrm>
            <a:off x="-561703" y="125881"/>
            <a:ext cx="1847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800" b="0" i="0" u="none" strike="noStrike" cap="none" normalizeH="0" baseline="0" dirty="0" smtClean="0">
                <a:ln>
                  <a:noFill/>
                </a:ln>
                <a:solidFill>
                  <a:schemeClr val="tx1"/>
                </a:solidFill>
                <a:effectLst/>
              </a:rPr>
              <a:t/>
            </a:r>
            <a:br>
              <a:rPr kumimoji="0" lang="de-DE" altLang="de-DE" sz="800" b="0" i="0" u="none" strike="noStrike" cap="none" normalizeH="0" baseline="0" dirty="0" smtClean="0">
                <a:ln>
                  <a:noFill/>
                </a:ln>
                <a:solidFill>
                  <a:schemeClr val="tx1"/>
                </a:solidFill>
                <a:effectLst/>
              </a:rPr>
            </a:br>
            <a:endParaRPr kumimoji="0" lang="de-DE" altLang="de-DE"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371658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2400" b="1" dirty="0" smtClean="0">
                <a:latin typeface="Arial" panose="020B0604020202020204" pitchFamily="34" charset="0"/>
                <a:cs typeface="Arial" panose="020B0604020202020204" pitchFamily="34" charset="0"/>
              </a:rPr>
              <a:t>Conclusions</a:t>
            </a:r>
            <a:r>
              <a:rPr lang="en-US" dirty="0" smtClean="0"/>
              <a:t/>
            </a:r>
            <a:br>
              <a:rPr lang="en-US" dirty="0" smtClean="0"/>
            </a:br>
            <a:endParaRPr lang="de-CH" dirty="0"/>
          </a:p>
        </p:txBody>
      </p:sp>
      <p:sp>
        <p:nvSpPr>
          <p:cNvPr id="3" name="Inhaltsplatzhalter 2"/>
          <p:cNvSpPr>
            <a:spLocks noGrp="1"/>
          </p:cNvSpPr>
          <p:nvPr>
            <p:ph idx="1"/>
          </p:nvPr>
        </p:nvSpPr>
        <p:spPr/>
        <p:txBody>
          <a:bodyPr/>
          <a:lstStyle/>
          <a:p>
            <a:pPr marL="0" indent="0">
              <a:lnSpc>
                <a:spcPct val="150000"/>
              </a:lnSpc>
              <a:buNone/>
            </a:pPr>
            <a:r>
              <a:rPr lang="en-US" sz="2400" dirty="0" smtClean="0">
                <a:latin typeface="Arial" panose="020B0604020202020204" pitchFamily="34" charset="0"/>
                <a:cs typeface="Arial" panose="020B0604020202020204" pitchFamily="34" charset="0"/>
              </a:rPr>
              <a:t>TIPS </a:t>
            </a:r>
            <a:r>
              <a:rPr lang="en-US" sz="2400" dirty="0">
                <a:latin typeface="Arial" panose="020B0604020202020204" pitchFamily="34" charset="0"/>
                <a:cs typeface="Arial" panose="020B0604020202020204" pitchFamily="34" charset="0"/>
              </a:rPr>
              <a:t>placement in elderly patients with refractory ascites appears to be slightly more complicated compared to younger individuals, but overall feasible and at least not inferior to paracentesis.</a:t>
            </a:r>
          </a:p>
          <a:p>
            <a:pPr marL="0" indent="0">
              <a:lnSpc>
                <a:spcPct val="150000"/>
              </a:lnSpc>
              <a:buNone/>
            </a:pPr>
            <a:r>
              <a:rPr lang="en-US" dirty="0" smtClean="0"/>
              <a:t/>
            </a:r>
            <a:br>
              <a:rPr lang="en-US" dirty="0" smtClean="0"/>
            </a:br>
            <a:endParaRPr lang="de-CH" dirty="0"/>
          </a:p>
        </p:txBody>
      </p:sp>
    </p:spTree>
    <p:extLst>
      <p:ext uri="{BB962C8B-B14F-4D97-AF65-F5344CB8AC3E}">
        <p14:creationId xmlns:p14="http://schemas.microsoft.com/office/powerpoint/2010/main" val="1420709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2400" b="1" dirty="0" smtClean="0">
                <a:latin typeface="Arial" panose="020B0604020202020204" pitchFamily="34" charset="0"/>
                <a:cs typeface="Arial" panose="020B0604020202020204" pitchFamily="34" charset="0"/>
              </a:rPr>
              <a:t>Background I</a:t>
            </a:r>
            <a:r>
              <a:rPr lang="en-US" dirty="0" smtClean="0"/>
              <a:t/>
            </a:r>
            <a:br>
              <a:rPr lang="en-US" dirty="0" smtClean="0"/>
            </a:br>
            <a:endParaRPr lang="de-CH" dirty="0"/>
          </a:p>
        </p:txBody>
      </p:sp>
      <p:sp>
        <p:nvSpPr>
          <p:cNvPr id="3" name="Inhaltsplatzhalter 2"/>
          <p:cNvSpPr>
            <a:spLocks noGrp="1"/>
          </p:cNvSpPr>
          <p:nvPr>
            <p:ph idx="1"/>
          </p:nvPr>
        </p:nvSpPr>
        <p:spPr>
          <a:xfrm>
            <a:off x="838200" y="1271451"/>
            <a:ext cx="10515600" cy="4905512"/>
          </a:xfrm>
        </p:spPr>
        <p:txBody>
          <a:bodyPr>
            <a:normAutofit fontScale="92500" lnSpcReduction="20000"/>
          </a:bodyPr>
          <a:lstStyle/>
          <a:p>
            <a:pPr fontAlgn="base">
              <a:lnSpc>
                <a:spcPct val="120000"/>
              </a:lnSpc>
            </a:pPr>
            <a:r>
              <a:rPr lang="en-US" sz="2400" dirty="0" smtClean="0">
                <a:latin typeface="Arial" panose="020B0604020202020204" pitchFamily="34" charset="0"/>
                <a:cs typeface="Arial" panose="020B0604020202020204" pitchFamily="34" charset="0"/>
              </a:rPr>
              <a:t>Challenging </a:t>
            </a:r>
            <a:r>
              <a:rPr lang="en-US" sz="2400" dirty="0">
                <a:latin typeface="Arial" panose="020B0604020202020204" pitchFamily="34" charset="0"/>
                <a:cs typeface="Arial" panose="020B0604020202020204" pitchFamily="34" charset="0"/>
              </a:rPr>
              <a:t>management of liver cirrhosis with refractory ascites, </a:t>
            </a:r>
            <a:r>
              <a:rPr lang="en-US" sz="2400" dirty="0" smtClean="0">
                <a:latin typeface="Arial" panose="020B0604020202020204" pitchFamily="34" charset="0"/>
                <a:cs typeface="Arial" panose="020B0604020202020204" pitchFamily="34" charset="0"/>
              </a:rPr>
              <a:t>specially </a:t>
            </a:r>
            <a:r>
              <a:rPr lang="en-US" sz="2400" dirty="0">
                <a:latin typeface="Arial" panose="020B0604020202020204" pitchFamily="34" charset="0"/>
                <a:cs typeface="Arial" panose="020B0604020202020204" pitchFamily="34" charset="0"/>
              </a:rPr>
              <a:t>at higher </a:t>
            </a:r>
            <a:r>
              <a:rPr lang="en-US" sz="2400" dirty="0" smtClean="0">
                <a:latin typeface="Arial" panose="020B0604020202020204" pitchFamily="34" charset="0"/>
                <a:cs typeface="Arial" panose="020B0604020202020204" pitchFamily="34" charset="0"/>
              </a:rPr>
              <a:t>age</a:t>
            </a:r>
            <a:endParaRPr lang="en-US" sz="2400" dirty="0">
              <a:latin typeface="Arial" panose="020B0604020202020204" pitchFamily="34" charset="0"/>
              <a:cs typeface="Arial" panose="020B0604020202020204" pitchFamily="34" charset="0"/>
            </a:endParaRPr>
          </a:p>
          <a:p>
            <a:pPr fontAlgn="base">
              <a:lnSpc>
                <a:spcPct val="120000"/>
              </a:lnSpc>
            </a:pPr>
            <a:r>
              <a:rPr lang="en-US" sz="2400" dirty="0">
                <a:latin typeface="Arial" panose="020B0604020202020204" pitchFamily="34" charset="0"/>
                <a:cs typeface="Arial" panose="020B0604020202020204" pitchFamily="34" charset="0"/>
              </a:rPr>
              <a:t>Mortality can reach up to 50% in one year </a:t>
            </a:r>
            <a:endParaRPr lang="en-US" sz="1100" dirty="0">
              <a:solidFill>
                <a:srgbClr val="FF0000"/>
              </a:solidFill>
              <a:latin typeface="Arial" panose="020B0604020202020204" pitchFamily="34" charset="0"/>
              <a:cs typeface="Arial" panose="020B0604020202020204" pitchFamily="34" charset="0"/>
            </a:endParaRPr>
          </a:p>
          <a:p>
            <a:pPr fontAlgn="base">
              <a:lnSpc>
                <a:spcPct val="120000"/>
              </a:lnSpc>
            </a:pPr>
            <a:r>
              <a:rPr lang="en-US" sz="2400" dirty="0">
                <a:latin typeface="Arial" panose="020B0604020202020204" pitchFamily="34" charset="0"/>
                <a:cs typeface="Arial" panose="020B0604020202020204" pitchFamily="34" charset="0"/>
              </a:rPr>
              <a:t>Only curative treatment option is transplantation. Not always realistically available</a:t>
            </a:r>
          </a:p>
          <a:p>
            <a:pPr fontAlgn="base">
              <a:lnSpc>
                <a:spcPct val="120000"/>
              </a:lnSpc>
            </a:pPr>
            <a:r>
              <a:rPr lang="en-US" sz="2400" dirty="0">
                <a:latin typeface="Arial" panose="020B0604020202020204" pitchFamily="34" charset="0"/>
                <a:cs typeface="Arial" panose="020B0604020202020204" pitchFamily="34" charset="0"/>
              </a:rPr>
              <a:t>TIPS is an established (non curative) treatment </a:t>
            </a:r>
            <a:r>
              <a:rPr lang="en-US" sz="2400" dirty="0" smtClean="0">
                <a:latin typeface="Arial" panose="020B0604020202020204" pitchFamily="34" charset="0"/>
                <a:cs typeface="Arial" panose="020B0604020202020204" pitchFamily="34" charset="0"/>
              </a:rPr>
              <a:t>option</a:t>
            </a:r>
          </a:p>
          <a:p>
            <a:pPr marL="0" indent="0" fontAlgn="base">
              <a:lnSpc>
                <a:spcPct val="120000"/>
              </a:lnSpc>
              <a:buNone/>
            </a:pPr>
            <a:endParaRPr lang="en-US" sz="2400" dirty="0">
              <a:latin typeface="Arial" panose="020B0604020202020204" pitchFamily="34" charset="0"/>
              <a:cs typeface="Arial" panose="020B0604020202020204" pitchFamily="34" charset="0"/>
            </a:endParaRPr>
          </a:p>
          <a:p>
            <a:pPr fontAlgn="base">
              <a:lnSpc>
                <a:spcPct val="120000"/>
              </a:lnSpc>
            </a:pPr>
            <a:r>
              <a:rPr lang="en-US" sz="2400" dirty="0" smtClean="0">
                <a:latin typeface="Arial" panose="020B0604020202020204" pitchFamily="34" charset="0"/>
                <a:cs typeface="Arial" panose="020B0604020202020204" pitchFamily="34" charset="0"/>
              </a:rPr>
              <a:t>What </a:t>
            </a:r>
            <a:r>
              <a:rPr lang="en-US" sz="2400" dirty="0">
                <a:latin typeface="Arial" panose="020B0604020202020204" pitchFamily="34" charset="0"/>
                <a:cs typeface="Arial" panose="020B0604020202020204" pitchFamily="34" charset="0"/>
              </a:rPr>
              <a:t>is TIPS: artificial channel within the </a:t>
            </a:r>
            <a:r>
              <a:rPr lang="en-US" sz="2400" dirty="0" smtClean="0">
                <a:latin typeface="Arial" panose="020B0604020202020204" pitchFamily="34" charset="0"/>
                <a:cs typeface="Arial" panose="020B0604020202020204" pitchFamily="34" charset="0"/>
              </a:rPr>
              <a:t>liver that </a:t>
            </a:r>
            <a:r>
              <a:rPr lang="en-US" sz="2400" dirty="0">
                <a:latin typeface="Arial" panose="020B0604020202020204" pitchFamily="34" charset="0"/>
                <a:cs typeface="Arial" panose="020B0604020202020204" pitchFamily="34" charset="0"/>
              </a:rPr>
              <a:t>establishes communication between the inflow portal </a:t>
            </a:r>
            <a:r>
              <a:rPr lang="en-US" sz="2400" dirty="0" smtClean="0">
                <a:latin typeface="Arial" panose="020B0604020202020204" pitchFamily="34" charset="0"/>
                <a:cs typeface="Arial" panose="020B0604020202020204" pitchFamily="34" charset="0"/>
              </a:rPr>
              <a:t>vein </a:t>
            </a:r>
            <a:r>
              <a:rPr lang="en-US" sz="2400" dirty="0">
                <a:latin typeface="Arial" panose="020B0604020202020204" pitchFamily="34" charset="0"/>
                <a:cs typeface="Arial" panose="020B0604020202020204" pitchFamily="34" charset="0"/>
              </a:rPr>
              <a:t>and the outflow hepatic </a:t>
            </a:r>
            <a:r>
              <a:rPr lang="en-US" sz="2400" dirty="0" smtClean="0">
                <a:latin typeface="Arial" panose="020B0604020202020204" pitchFamily="34" charset="0"/>
                <a:cs typeface="Arial" panose="020B0604020202020204" pitchFamily="34" charset="0"/>
              </a:rPr>
              <a:t>vein.</a:t>
            </a:r>
            <a:endParaRPr lang="en-US" sz="2400" dirty="0">
              <a:latin typeface="Arial" panose="020B0604020202020204" pitchFamily="34" charset="0"/>
              <a:cs typeface="Arial" panose="020B0604020202020204" pitchFamily="34" charset="0"/>
            </a:endParaRPr>
          </a:p>
          <a:p>
            <a:pPr fontAlgn="base">
              <a:lnSpc>
                <a:spcPct val="120000"/>
              </a:lnSpc>
            </a:pPr>
            <a:r>
              <a:rPr lang="en-US" sz="2400" dirty="0">
                <a:latin typeface="Arial" panose="020B0604020202020204" pitchFamily="34" charset="0"/>
                <a:cs typeface="Arial" panose="020B0604020202020204" pitchFamily="34" charset="0"/>
              </a:rPr>
              <a:t>Endovascular procedure, insertion via jugular vein. First successful TIPS 1988.</a:t>
            </a:r>
          </a:p>
          <a:p>
            <a:pPr marL="0" indent="0">
              <a:buNone/>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endParaRPr lang="de-CH"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2126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lh4.googleusercontent.com/TjEdUD6MBkJQhHidFO81YxH1NihOckM75dVRxjOwCX4H6-a8sYTdcSBAZvbRDIfhKj59lBumEuO-gTe9S0LpSu6BJ0rlBtlCY5XpTEtxrJJR6tALmY-9eZAkmtVPro7MFsqlghkX"/>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50321" y="972186"/>
            <a:ext cx="5801784" cy="4351338"/>
          </a:xfrm>
          <a:prstGeom prst="rect">
            <a:avLst/>
          </a:prstGeom>
          <a:noFill/>
          <a:extLst>
            <a:ext uri="{909E8E84-426E-40DD-AFC4-6F175D3DCCD1}">
              <a14:hiddenFill xmlns:a14="http://schemas.microsoft.com/office/drawing/2010/main">
                <a:solidFill>
                  <a:srgbClr val="FFFFFF"/>
                </a:solidFill>
              </a14:hiddenFill>
            </a:ext>
          </a:extLst>
        </p:spPr>
      </p:pic>
      <p:sp>
        <p:nvSpPr>
          <p:cNvPr id="4" name="Textfeld 3"/>
          <p:cNvSpPr txBox="1"/>
          <p:nvPr/>
        </p:nvSpPr>
        <p:spPr>
          <a:xfrm>
            <a:off x="6661119" y="972186"/>
            <a:ext cx="4886447" cy="4893647"/>
          </a:xfrm>
          <a:prstGeom prst="rect">
            <a:avLst/>
          </a:prstGeom>
          <a:noFill/>
        </p:spPr>
        <p:txBody>
          <a:bodyPr wrap="square" rtlCol="0">
            <a:spAutoFit/>
          </a:bodyPr>
          <a:lstStyle/>
          <a:p>
            <a:r>
              <a:rPr lang="en-US" dirty="0" smtClean="0">
                <a:latin typeface="Arial" panose="020B0604020202020204" pitchFamily="34" charset="0"/>
                <a:cs typeface="Arial" panose="020B0604020202020204" pitchFamily="34" charset="0"/>
              </a:rPr>
              <a:t>Steps </a:t>
            </a:r>
            <a:r>
              <a:rPr lang="en-US" dirty="0">
                <a:latin typeface="Arial" panose="020B0604020202020204" pitchFamily="34" charset="0"/>
                <a:cs typeface="Arial" panose="020B0604020202020204" pitchFamily="34" charset="0"/>
              </a:rPr>
              <a:t>in a TIPS procedure: </a:t>
            </a:r>
          </a:p>
          <a:p>
            <a:pPr marL="342900" indent="-342900">
              <a:buAutoNum type="alphaUcParenR"/>
            </a:pPr>
            <a:r>
              <a:rPr lang="en-US" dirty="0" smtClean="0">
                <a:latin typeface="Arial" panose="020B0604020202020204" pitchFamily="34" charset="0"/>
                <a:cs typeface="Arial" panose="020B0604020202020204" pitchFamily="34" charset="0"/>
              </a:rPr>
              <a:t>initial </a:t>
            </a:r>
            <a:r>
              <a:rPr lang="en-US" dirty="0">
                <a:latin typeface="Arial" panose="020B0604020202020204" pitchFamily="34" charset="0"/>
                <a:cs typeface="Arial" panose="020B0604020202020204" pitchFamily="34" charset="0"/>
              </a:rPr>
              <a:t>situation with portal hypertension </a:t>
            </a:r>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B) a needle has been introduced (via the jugular vein) and is passing from the hepatic vein into the portal </a:t>
            </a:r>
            <a:r>
              <a:rPr lang="en-US" dirty="0" smtClean="0">
                <a:latin typeface="Arial" panose="020B0604020202020204" pitchFamily="34" charset="0"/>
                <a:cs typeface="Arial" panose="020B0604020202020204" pitchFamily="34" charset="0"/>
              </a:rPr>
              <a:t>vein</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 the tract is dilated with a </a:t>
            </a:r>
            <a:r>
              <a:rPr lang="en-US" dirty="0" smtClean="0">
                <a:latin typeface="Arial" panose="020B0604020202020204" pitchFamily="34" charset="0"/>
                <a:cs typeface="Arial" panose="020B0604020202020204" pitchFamily="34" charset="0"/>
              </a:rPr>
              <a:t>balloon</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D) after placement of a stent, portal pressure is normalized </a:t>
            </a:r>
          </a:p>
          <a:p>
            <a:r>
              <a:rPr lang="en-US" dirty="0" smtClean="0"/>
              <a:t/>
            </a:r>
            <a:br>
              <a:rPr lang="en-US" dirty="0" smtClean="0"/>
            </a:br>
            <a:endParaRPr lang="en-US" dirty="0" smtClean="0"/>
          </a:p>
          <a:p>
            <a:r>
              <a:rPr lang="en-US" dirty="0">
                <a:latin typeface="Arial" panose="020B0604020202020204" pitchFamily="34" charset="0"/>
                <a:cs typeface="Arial" panose="020B0604020202020204" pitchFamily="34" charset="0"/>
              </a:rPr>
              <a:t>Goal of TIPS: reduce immediately the portal hypertension and the complications from portal hypertension.</a:t>
            </a:r>
          </a:p>
          <a:p>
            <a:endParaRPr lang="de-CH" dirty="0"/>
          </a:p>
        </p:txBody>
      </p:sp>
      <p:sp>
        <p:nvSpPr>
          <p:cNvPr id="5" name="Textfeld 4"/>
          <p:cNvSpPr txBox="1"/>
          <p:nvPr/>
        </p:nvSpPr>
        <p:spPr>
          <a:xfrm>
            <a:off x="650321" y="5460273"/>
            <a:ext cx="2946319" cy="646331"/>
          </a:xfrm>
          <a:prstGeom prst="rect">
            <a:avLst/>
          </a:prstGeom>
          <a:noFill/>
        </p:spPr>
        <p:txBody>
          <a:bodyPr wrap="none" rtlCol="0">
            <a:spAutoFit/>
          </a:bodyPr>
          <a:lstStyle/>
          <a:p>
            <a:r>
              <a:rPr lang="en-US" dirty="0" smtClean="0">
                <a:latin typeface="Arial" panose="020B0604020202020204" pitchFamily="34" charset="0"/>
                <a:cs typeface="Arial" panose="020B0604020202020204" pitchFamily="34" charset="0"/>
              </a:rPr>
              <a:t>R. Torrance Andrews, 2011</a:t>
            </a:r>
          </a:p>
          <a:p>
            <a:endParaRPr lang="de-CH" dirty="0"/>
          </a:p>
        </p:txBody>
      </p:sp>
    </p:spTree>
    <p:extLst>
      <p:ext uri="{BB962C8B-B14F-4D97-AF65-F5344CB8AC3E}">
        <p14:creationId xmlns:p14="http://schemas.microsoft.com/office/powerpoint/2010/main" val="793976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2400" b="1" dirty="0" smtClean="0">
                <a:latin typeface="Arial" panose="020B0604020202020204" pitchFamily="34" charset="0"/>
                <a:cs typeface="Arial" panose="020B0604020202020204" pitchFamily="34" charset="0"/>
              </a:rPr>
              <a:t>Background II</a:t>
            </a:r>
            <a:endParaRPr lang="de-CH" sz="2400" dirty="0">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a:xfrm>
            <a:off x="838200" y="1567542"/>
            <a:ext cx="10515600" cy="5164183"/>
          </a:xfrm>
        </p:spPr>
        <p:txBody>
          <a:bodyPr>
            <a:normAutofit/>
          </a:bodyPr>
          <a:lstStyle/>
          <a:p>
            <a:pPr fontAlgn="base"/>
            <a:r>
              <a:rPr lang="en-US" sz="2000" dirty="0" smtClean="0">
                <a:latin typeface="Arial" panose="020B0604020202020204" pitchFamily="34" charset="0"/>
                <a:cs typeface="Arial" panose="020B0604020202020204" pitchFamily="34" charset="0"/>
              </a:rPr>
              <a:t>Indications for TIPS: </a:t>
            </a:r>
          </a:p>
          <a:p>
            <a:pPr lvl="1" fontAlgn="base"/>
            <a:r>
              <a:rPr lang="en-US" sz="1600" dirty="0" smtClean="0">
                <a:latin typeface="Arial" panose="020B0604020202020204" pitchFamily="34" charset="0"/>
                <a:cs typeface="Arial" panose="020B0604020202020204" pitchFamily="34" charset="0"/>
              </a:rPr>
              <a:t>Refractory ascites, </a:t>
            </a:r>
            <a:r>
              <a:rPr lang="en-US" sz="1600" dirty="0" err="1">
                <a:latin typeface="Arial" panose="020B0604020202020204" pitchFamily="34" charset="0"/>
                <a:cs typeface="Arial" panose="020B0604020202020204" pitchFamily="34" charset="0"/>
              </a:rPr>
              <a:t>v</a:t>
            </a:r>
            <a:r>
              <a:rPr lang="en-US" sz="1600" dirty="0" err="1" smtClean="0">
                <a:latin typeface="Arial" panose="020B0604020202020204" pitchFamily="34" charset="0"/>
                <a:cs typeface="Arial" panose="020B0604020202020204" pitchFamily="34" charset="0"/>
              </a:rPr>
              <a:t>ariceal</a:t>
            </a:r>
            <a:r>
              <a:rPr lang="en-US" sz="1600" dirty="0" smtClean="0">
                <a:latin typeface="Arial" panose="020B0604020202020204" pitchFamily="34" charset="0"/>
                <a:cs typeface="Arial" panose="020B0604020202020204" pitchFamily="34" charset="0"/>
              </a:rPr>
              <a:t> bleeding (2</a:t>
            </a:r>
            <a:r>
              <a:rPr lang="en-US" sz="1600" baseline="30000" dirty="0" smtClean="0">
                <a:latin typeface="Arial" panose="020B0604020202020204" pitchFamily="34" charset="0"/>
                <a:cs typeface="Arial" panose="020B0604020202020204" pitchFamily="34" charset="0"/>
              </a:rPr>
              <a:t>nd</a:t>
            </a:r>
            <a:r>
              <a:rPr lang="en-US" sz="1600" dirty="0" smtClean="0">
                <a:latin typeface="Arial" panose="020B0604020202020204" pitchFamily="34" charset="0"/>
                <a:cs typeface="Arial" panose="020B0604020202020204" pitchFamily="34" charset="0"/>
              </a:rPr>
              <a:t> prevention/2</a:t>
            </a:r>
            <a:r>
              <a:rPr lang="en-US" sz="1600" baseline="30000" dirty="0" smtClean="0">
                <a:latin typeface="Arial" panose="020B0604020202020204" pitchFamily="34" charset="0"/>
                <a:cs typeface="Arial" panose="020B0604020202020204" pitchFamily="34" charset="0"/>
              </a:rPr>
              <a:t>nd</a:t>
            </a:r>
            <a:r>
              <a:rPr lang="en-US" sz="1600" dirty="0" smtClean="0">
                <a:latin typeface="Arial" panose="020B0604020202020204" pitchFamily="34" charset="0"/>
                <a:cs typeface="Arial" panose="020B0604020202020204" pitchFamily="34" charset="0"/>
              </a:rPr>
              <a:t> line for acute </a:t>
            </a:r>
            <a:r>
              <a:rPr lang="en-US" sz="1600" dirty="0">
                <a:latin typeface="Arial" panose="020B0604020202020204" pitchFamily="34" charset="0"/>
                <a:cs typeface="Arial" panose="020B0604020202020204" pitchFamily="34" charset="0"/>
              </a:rPr>
              <a:t>bleeding), portal vein thrombosis , </a:t>
            </a:r>
            <a:r>
              <a:rPr lang="en-US" sz="1600" dirty="0" smtClean="0">
                <a:latin typeface="Arial" panose="020B0604020202020204" pitchFamily="34" charset="0"/>
                <a:cs typeface="Arial" panose="020B0604020202020204" pitchFamily="34" charset="0"/>
              </a:rPr>
              <a:t>Budd-Chiari , (hepatic-</a:t>
            </a:r>
            <a:r>
              <a:rPr lang="en-US" sz="1600" dirty="0" err="1" smtClean="0">
                <a:latin typeface="Arial" panose="020B0604020202020204" pitchFamily="34" charset="0"/>
                <a:cs typeface="Arial" panose="020B0604020202020204" pitchFamily="34" charset="0"/>
              </a:rPr>
              <a:t>veno</a:t>
            </a:r>
            <a:r>
              <a:rPr lang="en-US" sz="1600" dirty="0" smtClean="0">
                <a:latin typeface="Arial" panose="020B0604020202020204" pitchFamily="34" charset="0"/>
                <a:cs typeface="Arial" panose="020B0604020202020204" pitchFamily="34" charset="0"/>
              </a:rPr>
              <a:t>-occlusive disease, hepatic </a:t>
            </a:r>
            <a:r>
              <a:rPr lang="en-US" sz="1600" dirty="0">
                <a:latin typeface="Arial" panose="020B0604020202020204" pitchFamily="34" charset="0"/>
                <a:cs typeface="Arial" panose="020B0604020202020204" pitchFamily="34" charset="0"/>
              </a:rPr>
              <a:t>h</a:t>
            </a:r>
            <a:r>
              <a:rPr lang="en-US" sz="1600" dirty="0" smtClean="0">
                <a:latin typeface="Arial" panose="020B0604020202020204" pitchFamily="34" charset="0"/>
                <a:cs typeface="Arial" panose="020B0604020202020204" pitchFamily="34" charset="0"/>
              </a:rPr>
              <a:t>ydrothorax, portal hypertensive </a:t>
            </a:r>
            <a:r>
              <a:rPr lang="en-US" sz="1600" dirty="0" err="1">
                <a:latin typeface="Arial" panose="020B0604020202020204" pitchFamily="34" charset="0"/>
                <a:cs typeface="Arial" panose="020B0604020202020204" pitchFamily="34" charset="0"/>
              </a:rPr>
              <a:t>g</a:t>
            </a:r>
            <a:r>
              <a:rPr lang="en-US" sz="1600" dirty="0" err="1" smtClean="0">
                <a:latin typeface="Arial" panose="020B0604020202020204" pitchFamily="34" charset="0"/>
                <a:cs typeface="Arial" panose="020B0604020202020204" pitchFamily="34" charset="0"/>
              </a:rPr>
              <a:t>astropathy</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hepatopulmonary</a:t>
            </a:r>
            <a:r>
              <a:rPr lang="en-US" sz="1600" dirty="0" smtClean="0">
                <a:latin typeface="Arial" panose="020B0604020202020204" pitchFamily="34" charset="0"/>
                <a:cs typeface="Arial" panose="020B0604020202020204" pitchFamily="34" charset="0"/>
              </a:rPr>
              <a:t> syndrome, HRS)</a:t>
            </a:r>
          </a:p>
          <a:p>
            <a:pPr lvl="1" fontAlgn="base"/>
            <a:endParaRPr lang="en-US" sz="1600" dirty="0" smtClean="0">
              <a:latin typeface="Arial" panose="020B0604020202020204" pitchFamily="34" charset="0"/>
              <a:cs typeface="Arial" panose="020B0604020202020204" pitchFamily="34" charset="0"/>
            </a:endParaRPr>
          </a:p>
          <a:p>
            <a:pPr fontAlgn="base"/>
            <a:r>
              <a:rPr lang="en-US" sz="2000" dirty="0" smtClean="0">
                <a:latin typeface="Arial" panose="020B0604020202020204" pitchFamily="34" charset="0"/>
                <a:cs typeface="Arial" panose="020B0604020202020204" pitchFamily="34" charset="0"/>
              </a:rPr>
              <a:t>Absolute Contraindications: </a:t>
            </a:r>
          </a:p>
          <a:p>
            <a:pPr lvl="1" fontAlgn="base"/>
            <a:r>
              <a:rPr lang="en-US" sz="1600" dirty="0" smtClean="0">
                <a:latin typeface="Arial" panose="020B0604020202020204" pitchFamily="34" charset="0"/>
                <a:cs typeface="Arial" panose="020B0604020202020204" pitchFamily="34" charset="0"/>
              </a:rPr>
              <a:t>Severe congestive heart failure, tricuspid regurgitation, severe pulmonary hypertension, sepsis, multiple hepatic cysts, unrelieved biliary obstruction</a:t>
            </a:r>
          </a:p>
          <a:p>
            <a:pPr lvl="1" fontAlgn="base"/>
            <a:endParaRPr lang="en-US" sz="1600" dirty="0" smtClean="0">
              <a:latin typeface="Arial" panose="020B0604020202020204" pitchFamily="34" charset="0"/>
              <a:cs typeface="Arial" panose="020B0604020202020204" pitchFamily="34" charset="0"/>
            </a:endParaRPr>
          </a:p>
          <a:p>
            <a:pPr fontAlgn="base"/>
            <a:r>
              <a:rPr lang="en-US" sz="2000" dirty="0" smtClean="0">
                <a:latin typeface="Arial" panose="020B0604020202020204" pitchFamily="34" charset="0"/>
                <a:cs typeface="Arial" panose="020B0604020202020204" pitchFamily="34" charset="0"/>
              </a:rPr>
              <a:t>Relative CI: </a:t>
            </a:r>
          </a:p>
          <a:p>
            <a:pPr lvl="1" fontAlgn="base"/>
            <a:r>
              <a:rPr lang="en-US" sz="1600" dirty="0" smtClean="0">
                <a:latin typeface="Arial" panose="020B0604020202020204" pitchFamily="34" charset="0"/>
                <a:cs typeface="Arial" panose="020B0604020202020204" pitchFamily="34" charset="0"/>
              </a:rPr>
              <a:t>HE, significant PVT, &gt; INR 5, Tc &lt; 20, moderate pulmonary hypertension, HCC,</a:t>
            </a:r>
            <a:r>
              <a:rPr lang="en-US" sz="1600" dirty="0" smtClean="0">
                <a:solidFill>
                  <a:srgbClr val="FF0000"/>
                </a:solidFill>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obstruction of all hepatic veins</a:t>
            </a:r>
          </a:p>
          <a:p>
            <a:pPr lvl="1" fontAlgn="base"/>
            <a:endParaRPr lang="en-US" sz="1600" dirty="0" smtClean="0">
              <a:latin typeface="Arial" panose="020B0604020202020204" pitchFamily="34" charset="0"/>
              <a:cs typeface="Arial" panose="020B0604020202020204" pitchFamily="34" charset="0"/>
            </a:endParaRPr>
          </a:p>
          <a:p>
            <a:pPr fontAlgn="base"/>
            <a:r>
              <a:rPr lang="en-US" sz="2000" dirty="0" smtClean="0">
                <a:latin typeface="Arial" panose="020B0604020202020204" pitchFamily="34" charset="0"/>
                <a:cs typeface="Arial" panose="020B0604020202020204" pitchFamily="34" charset="0"/>
              </a:rPr>
              <a:t>Possible </a:t>
            </a:r>
            <a:r>
              <a:rPr lang="en-US" sz="2000" dirty="0" err="1">
                <a:latin typeface="Arial" panose="020B0604020202020204" pitchFamily="34" charset="0"/>
                <a:cs typeface="Arial" panose="020B0604020202020204" pitchFamily="34" charset="0"/>
              </a:rPr>
              <a:t>periinterventional</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complications:</a:t>
            </a:r>
          </a:p>
          <a:p>
            <a:pPr lvl="1" fontAlgn="base"/>
            <a:r>
              <a:rPr lang="en-US" sz="1600" dirty="0" smtClean="0">
                <a:latin typeface="Arial" panose="020B0604020202020204" pitchFamily="34" charset="0"/>
                <a:cs typeface="Arial" panose="020B0604020202020204" pitchFamily="34" charset="0"/>
              </a:rPr>
              <a:t>Operative </a:t>
            </a:r>
            <a:r>
              <a:rPr lang="en-US" sz="1600" dirty="0">
                <a:latin typeface="Arial" panose="020B0604020202020204" pitchFamily="34" charset="0"/>
                <a:cs typeface="Arial" panose="020B0604020202020204" pitchFamily="34" charset="0"/>
              </a:rPr>
              <a:t>mortality &lt;1</a:t>
            </a:r>
            <a:r>
              <a:rPr lang="en-US" sz="1600" dirty="0" smtClean="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Acute bleeding and direct liver injury (rare), transient HE, hepatic ischemia </a:t>
            </a:r>
            <a:r>
              <a:rPr lang="en-US" sz="1600" dirty="0" smtClean="0">
                <a:latin typeface="Arial" panose="020B0604020202020204" pitchFamily="34" charset="0"/>
                <a:cs typeface="Arial" panose="020B0604020202020204" pitchFamily="34" charset="0"/>
              </a:rPr>
              <a:t>(acute </a:t>
            </a:r>
            <a:r>
              <a:rPr lang="en-US" sz="1600" dirty="0">
                <a:latin typeface="Arial" panose="020B0604020202020204" pitchFamily="34" charset="0"/>
                <a:cs typeface="Arial" panose="020B0604020202020204" pitchFamily="34" charset="0"/>
              </a:rPr>
              <a:t>liver failure secondary to hepatic ischemia</a:t>
            </a:r>
            <a:r>
              <a:rPr lang="en-US" sz="1600" dirty="0" smtClean="0">
                <a:latin typeface="Arial" panose="020B0604020202020204" pitchFamily="34" charset="0"/>
                <a:cs typeface="Arial" panose="020B0604020202020204" pitchFamily="34" charset="0"/>
              </a:rPr>
              <a:t>), acute kidney failure, heart failure, </a:t>
            </a:r>
            <a:r>
              <a:rPr lang="en-US" sz="1600" dirty="0">
                <a:latin typeface="Arial" panose="020B0604020202020204" pitchFamily="34" charset="0"/>
                <a:cs typeface="Arial" panose="020B0604020202020204" pitchFamily="34" charset="0"/>
              </a:rPr>
              <a:t>Infection (</a:t>
            </a:r>
            <a:r>
              <a:rPr lang="en-US" sz="1600" dirty="0" err="1">
                <a:latin typeface="Arial" panose="020B0604020202020204" pitchFamily="34" charset="0"/>
                <a:cs typeface="Arial" panose="020B0604020202020204" pitchFamily="34" charset="0"/>
              </a:rPr>
              <a:t>Endotipsitis</a:t>
            </a:r>
            <a:r>
              <a:rPr lang="en-US" sz="1600" dirty="0">
                <a:latin typeface="Arial" panose="020B0604020202020204" pitchFamily="34" charset="0"/>
                <a:cs typeface="Arial" panose="020B0604020202020204" pitchFamily="34" charset="0"/>
              </a:rPr>
              <a:t>), Closure (</a:t>
            </a:r>
            <a:r>
              <a:rPr lang="en-US" sz="1600" dirty="0" smtClean="0">
                <a:latin typeface="Arial" panose="020B0604020202020204" pitchFamily="34" charset="0"/>
                <a:cs typeface="Arial" panose="020B0604020202020204" pitchFamily="34" charset="0"/>
              </a:rPr>
              <a:t>Clotting)</a:t>
            </a:r>
            <a:br>
              <a:rPr lang="en-US" sz="1600" dirty="0" smtClean="0">
                <a:latin typeface="Arial" panose="020B0604020202020204" pitchFamily="34" charset="0"/>
                <a:cs typeface="Arial" panose="020B0604020202020204" pitchFamily="34" charset="0"/>
              </a:rPr>
            </a:br>
            <a:endParaRPr lang="de-CH"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8325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2400" b="1" dirty="0" smtClean="0">
                <a:latin typeface="Arial" panose="020B0604020202020204" pitchFamily="34" charset="0"/>
                <a:cs typeface="Arial" panose="020B0604020202020204" pitchFamily="34" charset="0"/>
              </a:rPr>
              <a:t>Background III</a:t>
            </a:r>
            <a:endParaRPr lang="de-CH" sz="2400" dirty="0">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a:xfrm>
            <a:off x="838200" y="1515291"/>
            <a:ext cx="10515600" cy="4661672"/>
          </a:xfrm>
        </p:spPr>
        <p:txBody>
          <a:bodyPr>
            <a:noAutofit/>
          </a:bodyPr>
          <a:lstStyle/>
          <a:p>
            <a:pPr fontAlgn="base">
              <a:lnSpc>
                <a:spcPct val="100000"/>
              </a:lnSpc>
            </a:pPr>
            <a:r>
              <a:rPr lang="en-US" sz="2000" dirty="0" smtClean="0">
                <a:latin typeface="Arial" panose="020B0604020202020204" pitchFamily="34" charset="0"/>
                <a:cs typeface="Arial" panose="020B0604020202020204" pitchFamily="34" charset="0"/>
              </a:rPr>
              <a:t>Risks </a:t>
            </a:r>
            <a:r>
              <a:rPr lang="en-US" sz="2000" dirty="0">
                <a:latin typeface="Arial" panose="020B0604020202020204" pitchFamily="34" charset="0"/>
                <a:cs typeface="Arial" panose="020B0604020202020204" pitchFamily="34" charset="0"/>
              </a:rPr>
              <a:t>of TIPS long term: </a:t>
            </a:r>
            <a:endParaRPr lang="en-US" sz="2000" dirty="0" smtClean="0">
              <a:latin typeface="Arial" panose="020B0604020202020204" pitchFamily="34" charset="0"/>
              <a:cs typeface="Arial" panose="020B0604020202020204" pitchFamily="34" charset="0"/>
            </a:endParaRPr>
          </a:p>
          <a:p>
            <a:pPr lvl="1" fontAlgn="base">
              <a:lnSpc>
                <a:spcPct val="100000"/>
              </a:lnSpc>
            </a:pPr>
            <a:r>
              <a:rPr lang="en-US" sz="1600" dirty="0" smtClean="0">
                <a:latin typeface="Arial" panose="020B0604020202020204" pitchFamily="34" charset="0"/>
                <a:cs typeface="Arial" panose="020B0604020202020204" pitchFamily="34" charset="0"/>
              </a:rPr>
              <a:t>hepatic </a:t>
            </a:r>
            <a:r>
              <a:rPr lang="en-US" sz="1600" dirty="0">
                <a:latin typeface="Arial" panose="020B0604020202020204" pitchFamily="34" charset="0"/>
                <a:cs typeface="Arial" panose="020B0604020202020204" pitchFamily="34" charset="0"/>
              </a:rPr>
              <a:t>encephalopathy, aggravation of </a:t>
            </a:r>
            <a:r>
              <a:rPr lang="en-US" sz="1600" dirty="0" err="1">
                <a:latin typeface="Arial" panose="020B0604020202020204" pitchFamily="34" charset="0"/>
                <a:cs typeface="Arial" panose="020B0604020202020204" pitchFamily="34" charset="0"/>
              </a:rPr>
              <a:t>hyperdynamic</a:t>
            </a:r>
            <a:r>
              <a:rPr lang="en-US" sz="1600" dirty="0">
                <a:latin typeface="Arial" panose="020B0604020202020204" pitchFamily="34" charset="0"/>
                <a:cs typeface="Arial" panose="020B0604020202020204" pitchFamily="34" charset="0"/>
              </a:rPr>
              <a:t> circulatory state (up to short term cardiac </a:t>
            </a:r>
            <a:r>
              <a:rPr lang="en-US" sz="1600" dirty="0" smtClean="0">
                <a:latin typeface="Arial" panose="020B0604020202020204" pitchFamily="34" charset="0"/>
                <a:cs typeface="Arial" panose="020B0604020202020204" pitchFamily="34" charset="0"/>
              </a:rPr>
              <a:t>failure)</a:t>
            </a:r>
            <a:endParaRPr lang="en-US" sz="1000" dirty="0">
              <a:solidFill>
                <a:srgbClr val="FF0000"/>
              </a:solidFill>
              <a:latin typeface="Arial" panose="020B0604020202020204" pitchFamily="34" charset="0"/>
              <a:cs typeface="Arial" panose="020B0604020202020204" pitchFamily="34" charset="0"/>
            </a:endParaRPr>
          </a:p>
          <a:p>
            <a:pPr fontAlgn="base">
              <a:lnSpc>
                <a:spcPct val="100000"/>
              </a:lnSpc>
            </a:pPr>
            <a:r>
              <a:rPr lang="en-US" sz="2000" dirty="0">
                <a:latin typeface="Arial" panose="020B0604020202020204" pitchFamily="34" charset="0"/>
                <a:cs typeface="Arial" panose="020B0604020202020204" pitchFamily="34" charset="0"/>
              </a:rPr>
              <a:t>Careful selection of patients is crucial</a:t>
            </a:r>
            <a:endParaRPr lang="en-US" sz="2000" dirty="0" smtClean="0">
              <a:latin typeface="Arial" panose="020B0604020202020204" pitchFamily="34" charset="0"/>
              <a:cs typeface="Arial" panose="020B0604020202020204" pitchFamily="34" charset="0"/>
            </a:endParaRPr>
          </a:p>
          <a:p>
            <a:pPr fontAlgn="base">
              <a:lnSpc>
                <a:spcPct val="100000"/>
              </a:lnSpc>
            </a:pPr>
            <a:r>
              <a:rPr lang="en-US" sz="2000" dirty="0" smtClean="0">
                <a:latin typeface="Arial" panose="020B0604020202020204" pitchFamily="34" charset="0"/>
                <a:cs typeface="Arial" panose="020B0604020202020204" pitchFamily="34" charset="0"/>
              </a:rPr>
              <a:t>EASL Guidelines: Age is not mentioned as a parameter. In many centers, higher age is considered a contraindication, specially because of increased risk of hepatic encephalopathy in patients of higher age</a:t>
            </a:r>
            <a:r>
              <a:rPr lang="en-US" sz="1000" dirty="0">
                <a:latin typeface="Arial" panose="020B0604020202020204" pitchFamily="34" charset="0"/>
                <a:cs typeface="Arial" panose="020B0604020202020204" pitchFamily="34" charset="0"/>
              </a:rPr>
              <a:t>.</a:t>
            </a:r>
            <a:r>
              <a:rPr lang="en-US" sz="1000"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Not in Bern. </a:t>
            </a:r>
            <a:endParaRPr lang="en-US" sz="2000" dirty="0">
              <a:latin typeface="Arial" panose="020B0604020202020204" pitchFamily="34" charset="0"/>
              <a:cs typeface="Arial" panose="020B0604020202020204" pitchFamily="34" charset="0"/>
            </a:endParaRPr>
          </a:p>
          <a:p>
            <a:pPr fontAlgn="base">
              <a:lnSpc>
                <a:spcPct val="100000"/>
              </a:lnSpc>
            </a:pPr>
            <a:r>
              <a:rPr lang="en-US" sz="2000" dirty="0" smtClean="0">
                <a:latin typeface="Arial" panose="020B0604020202020204" pitchFamily="34" charset="0"/>
                <a:cs typeface="Arial" panose="020B0604020202020204" pitchFamily="34" charset="0"/>
              </a:rPr>
              <a:t>Only few safety and feasibility data for elderly patients. In most studies either older patients were excluded / small retrospective studies with controversial outcome / no paracentesis control group.</a:t>
            </a:r>
          </a:p>
          <a:p>
            <a:pPr marL="0" indent="0">
              <a:lnSpc>
                <a:spcPct val="100000"/>
              </a:lnSpc>
              <a:buNone/>
            </a:pPr>
            <a:r>
              <a:rPr lang="en-US" sz="2000" b="1" dirty="0" smtClean="0">
                <a:latin typeface="Arial" panose="020B0604020202020204" pitchFamily="34" charset="0"/>
                <a:cs typeface="Arial" panose="020B0604020202020204" pitchFamily="34" charset="0"/>
              </a:rPr>
              <a:t>To </a:t>
            </a:r>
            <a:r>
              <a:rPr lang="en-US" sz="2000" b="1" dirty="0">
                <a:latin typeface="Arial" panose="020B0604020202020204" pitchFamily="34" charset="0"/>
                <a:cs typeface="Arial" panose="020B0604020202020204" pitchFamily="34" charset="0"/>
              </a:rPr>
              <a:t>sum up</a:t>
            </a:r>
            <a:r>
              <a:rPr lang="en-US" sz="2000" dirty="0">
                <a:latin typeface="Arial" panose="020B0604020202020204" pitchFamily="34" charset="0"/>
                <a:cs typeface="Arial" panose="020B0604020202020204" pitchFamily="34" charset="0"/>
              </a:rPr>
              <a:t>: </a:t>
            </a:r>
          </a:p>
          <a:p>
            <a:pPr marL="0" indent="0">
              <a:lnSpc>
                <a:spcPct val="100000"/>
              </a:lnSpc>
              <a:buNone/>
            </a:pPr>
            <a:r>
              <a:rPr lang="en-US" sz="2000" dirty="0">
                <a:latin typeface="Arial" panose="020B0604020202020204" pitchFamily="34" charset="0"/>
                <a:cs typeface="Arial" panose="020B0604020202020204" pitchFamily="34" charset="0"/>
              </a:rPr>
              <a:t>The management of patients with liver cirrhosis and refractory ascites is challenging, particularly at higher age. TIPS is an established treatment for refractory ascites, but safety data in elderly patients are </a:t>
            </a:r>
            <a:r>
              <a:rPr lang="en-US" sz="2000" dirty="0" smtClean="0">
                <a:latin typeface="Arial" panose="020B0604020202020204" pitchFamily="34" charset="0"/>
                <a:cs typeface="Arial" panose="020B0604020202020204" pitchFamily="34" charset="0"/>
              </a:rPr>
              <a:t>rare.</a:t>
            </a:r>
            <a:endParaRPr lang="de-CH" sz="2000" dirty="0"/>
          </a:p>
        </p:txBody>
      </p:sp>
    </p:spTree>
    <p:extLst>
      <p:ext uri="{BB962C8B-B14F-4D97-AF65-F5344CB8AC3E}">
        <p14:creationId xmlns:p14="http://schemas.microsoft.com/office/powerpoint/2010/main" val="823120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1219200"/>
            <a:ext cx="10515600" cy="4957763"/>
          </a:xfrm>
        </p:spPr>
        <p:txBody>
          <a:bodyPr>
            <a:normAutofit lnSpcReduction="10000"/>
          </a:bodyPr>
          <a:lstStyle/>
          <a:p>
            <a:pPr marL="0" indent="0">
              <a:buNone/>
            </a:pPr>
            <a:r>
              <a:rPr lang="en-US" sz="2400" b="1" dirty="0">
                <a:latin typeface="Arial" panose="020B0604020202020204" pitchFamily="34" charset="0"/>
                <a:cs typeface="Arial" panose="020B0604020202020204" pitchFamily="34" charset="0"/>
              </a:rPr>
              <a:t>Question and aim of the study</a:t>
            </a:r>
            <a:endParaRPr lang="en-US" sz="2400" dirty="0" smtClean="0"/>
          </a:p>
          <a:p>
            <a:pPr marL="0" indent="0">
              <a:buNone/>
            </a:pPr>
            <a:r>
              <a:rPr lang="en-US" sz="2000" dirty="0" smtClean="0">
                <a:latin typeface="Arial" panose="020B0604020202020204" pitchFamily="34" charset="0"/>
                <a:cs typeface="Arial" panose="020B0604020202020204" pitchFamily="34" charset="0"/>
              </a:rPr>
              <a:t>Evaluate</a:t>
            </a:r>
            <a:r>
              <a:rPr lang="en-US" sz="2000" b="1"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safety and feasibility of TIPS in elderly patients with cirrhosis and </a:t>
            </a:r>
            <a:r>
              <a:rPr lang="en-US" sz="2000">
                <a:latin typeface="Arial" panose="020B0604020202020204" pitchFamily="34" charset="0"/>
                <a:cs typeface="Arial" panose="020B0604020202020204" pitchFamily="34" charset="0"/>
              </a:rPr>
              <a:t>refractory </a:t>
            </a:r>
            <a:r>
              <a:rPr lang="en-US" sz="2000" smtClean="0">
                <a:latin typeface="Arial" panose="020B0604020202020204" pitchFamily="34" charset="0"/>
                <a:cs typeface="Arial" panose="020B0604020202020204" pitchFamily="34" charset="0"/>
              </a:rPr>
              <a:t>ascites.</a:t>
            </a: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marL="0" indent="0">
              <a:buNone/>
            </a:pPr>
            <a:endParaRPr lang="en-US" sz="2400" b="1" dirty="0" smtClean="0">
              <a:latin typeface="Arial" panose="020B0604020202020204" pitchFamily="34" charset="0"/>
              <a:cs typeface="Arial" panose="020B0604020202020204" pitchFamily="34" charset="0"/>
            </a:endParaRPr>
          </a:p>
          <a:p>
            <a:pPr marL="0" indent="0">
              <a:buNone/>
            </a:pPr>
            <a:endParaRPr lang="en-US" sz="2400" b="1" dirty="0">
              <a:latin typeface="Arial" panose="020B0604020202020204" pitchFamily="34" charset="0"/>
              <a:cs typeface="Arial" panose="020B0604020202020204" pitchFamily="34" charset="0"/>
            </a:endParaRPr>
          </a:p>
          <a:p>
            <a:pPr marL="0" indent="0">
              <a:buNone/>
            </a:pPr>
            <a:r>
              <a:rPr lang="en-US" sz="2400" b="1" dirty="0" err="1" smtClean="0">
                <a:latin typeface="Arial" panose="020B0604020202020204" pitchFamily="34" charset="0"/>
                <a:cs typeface="Arial" panose="020B0604020202020204" pitchFamily="34" charset="0"/>
              </a:rPr>
              <a:t>Studydesign</a:t>
            </a:r>
            <a:r>
              <a:rPr lang="en-US" sz="2400" b="1" dirty="0" smtClean="0">
                <a:latin typeface="Arial" panose="020B0604020202020204" pitchFamily="34" charset="0"/>
                <a:cs typeface="Arial" panose="020B0604020202020204" pitchFamily="34" charset="0"/>
              </a:rPr>
              <a:t> and methods </a:t>
            </a:r>
          </a:p>
          <a:p>
            <a:pPr fontAlgn="base"/>
            <a:r>
              <a:rPr lang="de-CH" sz="2000" dirty="0">
                <a:latin typeface="Arial" panose="020B0604020202020204" pitchFamily="34" charset="0"/>
                <a:cs typeface="Arial" panose="020B0604020202020204" pitchFamily="34" charset="0"/>
              </a:rPr>
              <a:t>Single </a:t>
            </a:r>
            <a:r>
              <a:rPr lang="de-CH" sz="2000" dirty="0" err="1">
                <a:latin typeface="Arial" panose="020B0604020202020204" pitchFamily="34" charset="0"/>
                <a:cs typeface="Arial" panose="020B0604020202020204" pitchFamily="34" charset="0"/>
              </a:rPr>
              <a:t>centre</a:t>
            </a:r>
            <a:r>
              <a:rPr lang="de-CH" sz="2000" dirty="0">
                <a:latin typeface="Arial" panose="020B0604020202020204" pitchFamily="34" charset="0"/>
                <a:cs typeface="Arial" panose="020B0604020202020204" pitchFamily="34" charset="0"/>
              </a:rPr>
              <a:t> Study at Hannover Medical School in Germany</a:t>
            </a:r>
          </a:p>
          <a:p>
            <a:pPr fontAlgn="base"/>
            <a:r>
              <a:rPr lang="de-CH" sz="2000" dirty="0" err="1">
                <a:latin typeface="Arial" panose="020B0604020202020204" pitchFamily="34" charset="0"/>
                <a:cs typeface="Arial" panose="020B0604020202020204" pitchFamily="34" charset="0"/>
              </a:rPr>
              <a:t>Retrospective</a:t>
            </a:r>
            <a:r>
              <a:rPr lang="de-CH" sz="2000" dirty="0">
                <a:latin typeface="Arial" panose="020B0604020202020204" pitchFamily="34" charset="0"/>
                <a:cs typeface="Arial" panose="020B0604020202020204" pitchFamily="34" charset="0"/>
              </a:rPr>
              <a:t> Analysis 2012-2018</a:t>
            </a:r>
          </a:p>
          <a:p>
            <a:pPr fontAlgn="base"/>
            <a:r>
              <a:rPr lang="de-CH" sz="2000" dirty="0" err="1">
                <a:latin typeface="Arial" panose="020B0604020202020204" pitchFamily="34" charset="0"/>
                <a:cs typeface="Arial" panose="020B0604020202020204" pitchFamily="34" charset="0"/>
              </a:rPr>
              <a:t>Comparison</a:t>
            </a:r>
            <a:r>
              <a:rPr lang="de-CH" sz="2000" dirty="0">
                <a:latin typeface="Arial" panose="020B0604020202020204" pitchFamily="34" charset="0"/>
                <a:cs typeface="Arial" panose="020B0604020202020204" pitchFamily="34" charset="0"/>
              </a:rPr>
              <a:t> </a:t>
            </a:r>
            <a:r>
              <a:rPr lang="de-CH" sz="2000" dirty="0" err="1" smtClean="0">
                <a:latin typeface="Arial" panose="020B0604020202020204" pitchFamily="34" charset="0"/>
                <a:cs typeface="Arial" panose="020B0604020202020204" pitchFamily="34" charset="0"/>
              </a:rPr>
              <a:t>between</a:t>
            </a:r>
            <a:r>
              <a:rPr lang="de-CH" sz="2000" dirty="0" smtClean="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groups</a:t>
            </a:r>
            <a:r>
              <a:rPr lang="de-CH" sz="2000" dirty="0">
                <a:latin typeface="Arial" panose="020B0604020202020204" pitchFamily="34" charset="0"/>
                <a:cs typeface="Arial" panose="020B0604020202020204" pitchFamily="34" charset="0"/>
              </a:rPr>
              <a:t> : </a:t>
            </a:r>
            <a:endParaRPr lang="de-CH" sz="2000" dirty="0" smtClean="0">
              <a:latin typeface="Arial" panose="020B0604020202020204" pitchFamily="34" charset="0"/>
              <a:cs typeface="Arial" panose="020B0604020202020204" pitchFamily="34" charset="0"/>
            </a:endParaRPr>
          </a:p>
          <a:p>
            <a:pPr lvl="1" fontAlgn="base"/>
            <a:r>
              <a:rPr lang="de-CH" sz="1600" dirty="0" smtClean="0">
                <a:latin typeface="Arial" panose="020B0604020202020204" pitchFamily="34" charset="0"/>
                <a:cs typeface="Arial" panose="020B0604020202020204" pitchFamily="34" charset="0"/>
              </a:rPr>
              <a:t>Young </a:t>
            </a:r>
            <a:r>
              <a:rPr lang="de-CH" sz="1600" dirty="0" err="1" smtClean="0">
                <a:latin typeface="Arial" panose="020B0604020202020204" pitchFamily="34" charset="0"/>
                <a:cs typeface="Arial" panose="020B0604020202020204" pitchFamily="34" charset="0"/>
              </a:rPr>
              <a:t>vs</a:t>
            </a:r>
            <a:r>
              <a:rPr lang="de-CH" sz="1600" dirty="0" smtClean="0">
                <a:latin typeface="Arial" panose="020B0604020202020204" pitchFamily="34" charset="0"/>
                <a:cs typeface="Arial" panose="020B0604020202020204" pitchFamily="34" charset="0"/>
              </a:rPr>
              <a:t> </a:t>
            </a:r>
            <a:r>
              <a:rPr lang="de-CH" sz="1600" dirty="0" err="1" smtClean="0">
                <a:latin typeface="Arial" panose="020B0604020202020204" pitchFamily="34" charset="0"/>
                <a:cs typeface="Arial" panose="020B0604020202020204" pitchFamily="34" charset="0"/>
              </a:rPr>
              <a:t>older</a:t>
            </a:r>
            <a:r>
              <a:rPr lang="de-CH" sz="1600" dirty="0" smtClean="0">
                <a:latin typeface="Arial" panose="020B0604020202020204" pitchFamily="34" charset="0"/>
                <a:cs typeface="Arial" panose="020B0604020202020204" pitchFamily="34" charset="0"/>
              </a:rPr>
              <a:t> TIPS </a:t>
            </a:r>
            <a:r>
              <a:rPr lang="de-CH" sz="1600" dirty="0" err="1" smtClean="0">
                <a:latin typeface="Arial" panose="020B0604020202020204" pitchFamily="34" charset="0"/>
                <a:cs typeface="Arial" panose="020B0604020202020204" pitchFamily="34" charset="0"/>
              </a:rPr>
              <a:t>patients</a:t>
            </a:r>
            <a:r>
              <a:rPr lang="de-CH" sz="1600" dirty="0" smtClean="0">
                <a:latin typeface="Arial" panose="020B0604020202020204" pitchFamily="34" charset="0"/>
                <a:cs typeface="Arial" panose="020B0604020202020204" pitchFamily="34" charset="0"/>
              </a:rPr>
              <a:t> </a:t>
            </a:r>
          </a:p>
          <a:p>
            <a:pPr lvl="1" fontAlgn="base"/>
            <a:r>
              <a:rPr lang="de-CH" sz="1600" dirty="0" err="1" smtClean="0">
                <a:latin typeface="Arial" panose="020B0604020202020204" pitchFamily="34" charset="0"/>
                <a:cs typeface="Arial" panose="020B0604020202020204" pitchFamily="34" charset="0"/>
              </a:rPr>
              <a:t>Older</a:t>
            </a:r>
            <a:r>
              <a:rPr lang="de-CH" sz="1600" dirty="0" smtClean="0">
                <a:latin typeface="Arial" panose="020B0604020202020204" pitchFamily="34" charset="0"/>
                <a:cs typeface="Arial" panose="020B0604020202020204" pitchFamily="34" charset="0"/>
              </a:rPr>
              <a:t> TIPS </a:t>
            </a:r>
            <a:r>
              <a:rPr lang="de-CH" sz="1600" dirty="0" err="1" smtClean="0">
                <a:latin typeface="Arial" panose="020B0604020202020204" pitchFamily="34" charset="0"/>
                <a:cs typeface="Arial" panose="020B0604020202020204" pitchFamily="34" charset="0"/>
              </a:rPr>
              <a:t>patients</a:t>
            </a:r>
            <a:r>
              <a:rPr lang="de-CH" sz="1600" dirty="0" smtClean="0">
                <a:latin typeface="Arial" panose="020B0604020202020204" pitchFamily="34" charset="0"/>
                <a:cs typeface="Arial" panose="020B0604020202020204" pitchFamily="34" charset="0"/>
              </a:rPr>
              <a:t> </a:t>
            </a:r>
            <a:r>
              <a:rPr lang="de-CH" sz="1600" dirty="0" err="1" smtClean="0">
                <a:latin typeface="Arial" panose="020B0604020202020204" pitchFamily="34" charset="0"/>
                <a:cs typeface="Arial" panose="020B0604020202020204" pitchFamily="34" charset="0"/>
              </a:rPr>
              <a:t>vs</a:t>
            </a:r>
            <a:r>
              <a:rPr lang="de-CH" sz="1600" dirty="0" smtClean="0">
                <a:latin typeface="Arial" panose="020B0604020202020204" pitchFamily="34" charset="0"/>
                <a:cs typeface="Arial" panose="020B0604020202020204" pitchFamily="34" charset="0"/>
              </a:rPr>
              <a:t> </a:t>
            </a:r>
            <a:r>
              <a:rPr lang="de-CH" sz="1600" dirty="0" err="1" smtClean="0">
                <a:latin typeface="Arial" panose="020B0604020202020204" pitchFamily="34" charset="0"/>
                <a:cs typeface="Arial" panose="020B0604020202020204" pitchFamily="34" charset="0"/>
              </a:rPr>
              <a:t>older</a:t>
            </a:r>
            <a:r>
              <a:rPr lang="de-CH" sz="1600" dirty="0" smtClean="0">
                <a:latin typeface="Arial" panose="020B0604020202020204" pitchFamily="34" charset="0"/>
                <a:cs typeface="Arial" panose="020B0604020202020204" pitchFamily="34" charset="0"/>
              </a:rPr>
              <a:t> </a:t>
            </a:r>
            <a:r>
              <a:rPr lang="de-CH" sz="1600" dirty="0" err="1" smtClean="0">
                <a:latin typeface="Arial" panose="020B0604020202020204" pitchFamily="34" charset="0"/>
                <a:cs typeface="Arial" panose="020B0604020202020204" pitchFamily="34" charset="0"/>
              </a:rPr>
              <a:t>paracentesis</a:t>
            </a:r>
            <a:r>
              <a:rPr lang="de-CH" sz="1600" dirty="0" smtClean="0">
                <a:latin typeface="Arial" panose="020B0604020202020204" pitchFamily="34" charset="0"/>
                <a:cs typeface="Arial" panose="020B0604020202020204" pitchFamily="34" charset="0"/>
              </a:rPr>
              <a:t> </a:t>
            </a:r>
            <a:r>
              <a:rPr lang="de-CH" sz="1600" dirty="0" err="1" smtClean="0">
                <a:latin typeface="Arial" panose="020B0604020202020204" pitchFamily="34" charset="0"/>
                <a:cs typeface="Arial" panose="020B0604020202020204" pitchFamily="34" charset="0"/>
              </a:rPr>
              <a:t>patients</a:t>
            </a:r>
            <a:endParaRPr lang="de-CH" sz="1600" dirty="0">
              <a:latin typeface="Arial" panose="020B0604020202020204" pitchFamily="34" charset="0"/>
              <a:cs typeface="Arial" panose="020B0604020202020204" pitchFamily="34" charset="0"/>
            </a:endParaRPr>
          </a:p>
          <a:p>
            <a:pPr fontAlgn="base"/>
            <a:r>
              <a:rPr lang="de-CH" sz="2000" dirty="0">
                <a:latin typeface="Arial" panose="020B0604020202020204" pitchFamily="34" charset="0"/>
                <a:cs typeface="Arial" panose="020B0604020202020204" pitchFamily="34" charset="0"/>
              </a:rPr>
              <a:t>non-</a:t>
            </a:r>
            <a:r>
              <a:rPr lang="de-CH" sz="2000" dirty="0" err="1">
                <a:latin typeface="Arial" panose="020B0604020202020204" pitchFamily="34" charset="0"/>
                <a:cs typeface="Arial" panose="020B0604020202020204" pitchFamily="34" charset="0"/>
              </a:rPr>
              <a:t>randomized</a:t>
            </a:r>
            <a:endParaRPr lang="de-CH" sz="2000" dirty="0">
              <a:latin typeface="Arial" panose="020B0604020202020204" pitchFamily="34" charset="0"/>
              <a:cs typeface="Arial" panose="020B0604020202020204" pitchFamily="34" charset="0"/>
            </a:endParaRPr>
          </a:p>
          <a:p>
            <a:pPr marL="0" indent="0">
              <a:buNone/>
            </a:pPr>
            <a:endParaRPr lang="de-CH" dirty="0"/>
          </a:p>
        </p:txBody>
      </p:sp>
    </p:spTree>
    <p:extLst>
      <p:ext uri="{BB962C8B-B14F-4D97-AF65-F5344CB8AC3E}">
        <p14:creationId xmlns:p14="http://schemas.microsoft.com/office/powerpoint/2010/main" val="116964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stretch>
            <a:fillRect/>
          </a:stretch>
        </p:blipFill>
        <p:spPr>
          <a:xfrm>
            <a:off x="339634" y="92648"/>
            <a:ext cx="8064658" cy="6765352"/>
          </a:xfrm>
          <a:prstGeom prst="rect">
            <a:avLst/>
          </a:prstGeom>
        </p:spPr>
      </p:pic>
      <p:sp>
        <p:nvSpPr>
          <p:cNvPr id="6" name="Textfeld 5"/>
          <p:cNvSpPr txBox="1"/>
          <p:nvPr/>
        </p:nvSpPr>
        <p:spPr>
          <a:xfrm>
            <a:off x="8404292" y="859705"/>
            <a:ext cx="3930639" cy="2154436"/>
          </a:xfrm>
          <a:prstGeom prst="rect">
            <a:avLst/>
          </a:prstGeom>
          <a:noFill/>
        </p:spPr>
        <p:txBody>
          <a:bodyPr wrap="square" rtlCol="0">
            <a:spAutoFit/>
          </a:bodyPr>
          <a:lstStyle/>
          <a:p>
            <a:endParaRPr lang="de-CH" dirty="0" smtClean="0">
              <a:latin typeface="Arial" panose="020B0604020202020204" pitchFamily="34" charset="0"/>
              <a:cs typeface="Arial" panose="020B0604020202020204" pitchFamily="34" charset="0"/>
            </a:endParaRPr>
          </a:p>
          <a:p>
            <a:pPr fontAlgn="base"/>
            <a:r>
              <a:rPr lang="de-CH" sz="2000" dirty="0" err="1">
                <a:latin typeface="Arial" panose="020B0604020202020204" pitchFamily="34" charset="0"/>
                <a:cs typeface="Arial" panose="020B0604020202020204" pitchFamily="34" charset="0"/>
              </a:rPr>
              <a:t>Inclusion</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criteria</a:t>
            </a:r>
            <a:r>
              <a:rPr lang="de-CH" sz="2000" dirty="0">
                <a:latin typeface="Arial" panose="020B0604020202020204" pitchFamily="34" charset="0"/>
                <a:cs typeface="Arial" panose="020B0604020202020204" pitchFamily="34" charset="0"/>
              </a:rPr>
              <a:t>: TIPS at Hannover Medical </a:t>
            </a:r>
            <a:r>
              <a:rPr lang="de-CH" sz="2000" dirty="0" err="1">
                <a:latin typeface="Arial" panose="020B0604020202020204" pitchFamily="34" charset="0"/>
                <a:cs typeface="Arial" panose="020B0604020202020204" pitchFamily="34" charset="0"/>
              </a:rPr>
              <a:t>school</a:t>
            </a:r>
            <a:r>
              <a:rPr lang="de-CH" sz="2000" dirty="0">
                <a:latin typeface="Arial" panose="020B0604020202020204" pitchFamily="34" charset="0"/>
                <a:cs typeface="Arial" panose="020B0604020202020204" pitchFamily="34" charset="0"/>
              </a:rPr>
              <a:t> 2012-2018, </a:t>
            </a:r>
            <a:r>
              <a:rPr lang="de-CH" sz="2000" dirty="0" err="1">
                <a:latin typeface="Arial" panose="020B0604020202020204" pitchFamily="34" charset="0"/>
                <a:cs typeface="Arial" panose="020B0604020202020204" pitchFamily="34" charset="0"/>
              </a:rPr>
              <a:t>liver</a:t>
            </a:r>
            <a:r>
              <a:rPr lang="de-CH" sz="2000" dirty="0">
                <a:latin typeface="Arial" panose="020B0604020202020204" pitchFamily="34" charset="0"/>
                <a:cs typeface="Arial" panose="020B0604020202020204" pitchFamily="34" charset="0"/>
              </a:rPr>
              <a:t> </a:t>
            </a:r>
            <a:r>
              <a:rPr lang="de-CH" sz="2000" dirty="0" err="1" smtClean="0">
                <a:latin typeface="Arial" panose="020B0604020202020204" pitchFamily="34" charset="0"/>
                <a:cs typeface="Arial" panose="020B0604020202020204" pitchFamily="34" charset="0"/>
              </a:rPr>
              <a:t>cirrhosis</a:t>
            </a:r>
            <a:r>
              <a:rPr lang="de-CH" sz="2000" dirty="0" smtClean="0">
                <a:latin typeface="Arial" panose="020B0604020202020204" pitchFamily="34" charset="0"/>
                <a:cs typeface="Arial" panose="020B0604020202020204" pitchFamily="34" charset="0"/>
              </a:rPr>
              <a:t> </a:t>
            </a:r>
            <a:r>
              <a:rPr lang="de-CH" sz="2000" dirty="0" err="1" smtClean="0">
                <a:latin typeface="Arial" panose="020B0604020202020204" pitchFamily="34" charset="0"/>
                <a:cs typeface="Arial" panose="020B0604020202020204" pitchFamily="34" charset="0"/>
              </a:rPr>
              <a:t>and</a:t>
            </a:r>
            <a:r>
              <a:rPr lang="de-CH" sz="2000" dirty="0" smtClean="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r</a:t>
            </a:r>
            <a:r>
              <a:rPr lang="de-CH" sz="2000" dirty="0" err="1" smtClean="0">
                <a:latin typeface="Arial" panose="020B0604020202020204" pitchFamily="34" charset="0"/>
                <a:cs typeface="Arial" panose="020B0604020202020204" pitchFamily="34" charset="0"/>
              </a:rPr>
              <a:t>efractory</a:t>
            </a:r>
            <a:r>
              <a:rPr lang="de-CH" sz="2000" dirty="0" smtClean="0">
                <a:latin typeface="Arial" panose="020B0604020202020204" pitchFamily="34" charset="0"/>
                <a:cs typeface="Arial" panose="020B0604020202020204" pitchFamily="34" charset="0"/>
              </a:rPr>
              <a:t> </a:t>
            </a:r>
            <a:r>
              <a:rPr lang="de-CH" sz="2000" dirty="0" err="1" smtClean="0">
                <a:latin typeface="Arial" panose="020B0604020202020204" pitchFamily="34" charset="0"/>
                <a:cs typeface="Arial" panose="020B0604020202020204" pitchFamily="34" charset="0"/>
              </a:rPr>
              <a:t>ascites</a:t>
            </a:r>
            <a:endParaRPr lang="de-CH" sz="2000" dirty="0" smtClean="0">
              <a:latin typeface="Arial" panose="020B0604020202020204" pitchFamily="34" charset="0"/>
              <a:cs typeface="Arial" panose="020B0604020202020204" pitchFamily="34" charset="0"/>
            </a:endParaRPr>
          </a:p>
          <a:p>
            <a:pPr fontAlgn="base"/>
            <a:endParaRPr lang="de-CH" dirty="0">
              <a:latin typeface="Arial" panose="020B0604020202020204" pitchFamily="34" charset="0"/>
              <a:cs typeface="Arial" panose="020B0604020202020204" pitchFamily="34" charset="0"/>
            </a:endParaRPr>
          </a:p>
          <a:p>
            <a:endParaRPr lang="de-CH" dirty="0"/>
          </a:p>
        </p:txBody>
      </p:sp>
      <p:sp>
        <p:nvSpPr>
          <p:cNvPr id="8" name="Rechteck 7"/>
          <p:cNvSpPr/>
          <p:nvPr/>
        </p:nvSpPr>
        <p:spPr>
          <a:xfrm>
            <a:off x="9949003" y="398040"/>
            <a:ext cx="1874231" cy="461665"/>
          </a:xfrm>
          <a:prstGeom prst="rect">
            <a:avLst/>
          </a:prstGeom>
        </p:spPr>
        <p:txBody>
          <a:bodyPr wrap="none">
            <a:spAutoFit/>
          </a:bodyPr>
          <a:lstStyle/>
          <a:p>
            <a:r>
              <a:rPr lang="de-CH" sz="2400" b="1" dirty="0">
                <a:latin typeface="Arial" panose="020B0604020202020204" pitchFamily="34" charset="0"/>
                <a:cs typeface="Arial" panose="020B0604020202020204" pitchFamily="34" charset="0"/>
              </a:rPr>
              <a:t>TIPS Group</a:t>
            </a:r>
          </a:p>
        </p:txBody>
      </p:sp>
      <p:sp>
        <p:nvSpPr>
          <p:cNvPr id="9" name="Textfeld 8"/>
          <p:cNvSpPr txBox="1"/>
          <p:nvPr/>
        </p:nvSpPr>
        <p:spPr>
          <a:xfrm>
            <a:off x="6217408" y="121041"/>
            <a:ext cx="2259106" cy="553998"/>
          </a:xfrm>
          <a:prstGeom prst="rect">
            <a:avLst/>
          </a:prstGeom>
          <a:noFill/>
        </p:spPr>
        <p:txBody>
          <a:bodyPr wrap="square" rtlCol="0">
            <a:spAutoFit/>
          </a:bodyPr>
          <a:lstStyle/>
          <a:p>
            <a:r>
              <a:rPr lang="de-CH" sz="1000" dirty="0">
                <a:latin typeface="Arial" panose="020B0604020202020204" pitchFamily="34" charset="0"/>
                <a:cs typeface="Arial" panose="020B0604020202020204" pitchFamily="34" charset="0"/>
              </a:rPr>
              <a:t>&gt; 2.2 </a:t>
            </a:r>
            <a:r>
              <a:rPr lang="de-CH" sz="1000" dirty="0" err="1">
                <a:latin typeface="Arial" panose="020B0604020202020204" pitchFamily="34" charset="0"/>
                <a:cs typeface="Arial" panose="020B0604020202020204" pitchFamily="34" charset="0"/>
              </a:rPr>
              <a:t>million</a:t>
            </a:r>
            <a:r>
              <a:rPr lang="de-CH" sz="1000" dirty="0">
                <a:latin typeface="Arial" panose="020B0604020202020204" pitchFamily="34" charset="0"/>
                <a:cs typeface="Arial" panose="020B0604020202020204" pitchFamily="34" charset="0"/>
              </a:rPr>
              <a:t> </a:t>
            </a:r>
            <a:r>
              <a:rPr lang="de-CH" sz="1000" dirty="0" err="1">
                <a:latin typeface="Arial" panose="020B0604020202020204" pitchFamily="34" charset="0"/>
                <a:cs typeface="Arial" panose="020B0604020202020204" pitchFamily="34" charset="0"/>
              </a:rPr>
              <a:t>patients</a:t>
            </a:r>
            <a:r>
              <a:rPr lang="de-CH" sz="1000" dirty="0">
                <a:latin typeface="Arial" panose="020B0604020202020204" pitchFamily="34" charset="0"/>
                <a:cs typeface="Arial" panose="020B0604020202020204" pitchFamily="34" charset="0"/>
              </a:rPr>
              <a:t> </a:t>
            </a:r>
            <a:r>
              <a:rPr lang="de-CH" sz="1000" dirty="0" err="1">
                <a:latin typeface="Arial" panose="020B0604020202020204" pitchFamily="34" charset="0"/>
                <a:cs typeface="Arial" panose="020B0604020202020204" pitchFamily="34" charset="0"/>
              </a:rPr>
              <a:t>with</a:t>
            </a:r>
            <a:r>
              <a:rPr lang="de-CH" sz="1000" dirty="0">
                <a:latin typeface="Arial" panose="020B0604020202020204" pitchFamily="34" charset="0"/>
                <a:cs typeface="Arial" panose="020B0604020202020204" pitchFamily="34" charset="0"/>
              </a:rPr>
              <a:t> German </a:t>
            </a:r>
            <a:r>
              <a:rPr lang="de-CH" sz="1000" dirty="0" err="1">
                <a:latin typeface="Arial" panose="020B0604020202020204" pitchFamily="34" charset="0"/>
                <a:cs typeface="Arial" panose="020B0604020202020204" pitchFamily="34" charset="0"/>
              </a:rPr>
              <a:t>operation</a:t>
            </a:r>
            <a:r>
              <a:rPr lang="de-CH" sz="1000" dirty="0">
                <a:latin typeface="Arial" panose="020B0604020202020204" pitchFamily="34" charset="0"/>
                <a:cs typeface="Arial" panose="020B0604020202020204" pitchFamily="34" charset="0"/>
              </a:rPr>
              <a:t> </a:t>
            </a:r>
            <a:r>
              <a:rPr lang="de-CH" sz="1000" dirty="0" err="1">
                <a:latin typeface="Arial" panose="020B0604020202020204" pitchFamily="34" charset="0"/>
                <a:cs typeface="Arial" panose="020B0604020202020204" pitchFamily="34" charset="0"/>
              </a:rPr>
              <a:t>and</a:t>
            </a:r>
            <a:r>
              <a:rPr lang="de-CH" sz="1000" dirty="0">
                <a:latin typeface="Arial" panose="020B0604020202020204" pitchFamily="34" charset="0"/>
                <a:cs typeface="Arial" panose="020B0604020202020204" pitchFamily="34" charset="0"/>
              </a:rPr>
              <a:t> </a:t>
            </a:r>
            <a:r>
              <a:rPr lang="de-CH" sz="1000" dirty="0" err="1">
                <a:latin typeface="Arial" panose="020B0604020202020204" pitchFamily="34" charset="0"/>
                <a:cs typeface="Arial" panose="020B0604020202020204" pitchFamily="34" charset="0"/>
              </a:rPr>
              <a:t>procedure</a:t>
            </a:r>
            <a:r>
              <a:rPr lang="de-CH" sz="1000" dirty="0">
                <a:latin typeface="Arial" panose="020B0604020202020204" pitchFamily="34" charset="0"/>
                <a:cs typeface="Arial" panose="020B0604020202020204" pitchFamily="34" charset="0"/>
              </a:rPr>
              <a:t> </a:t>
            </a:r>
            <a:r>
              <a:rPr lang="de-CH" sz="1000" dirty="0" err="1">
                <a:latin typeface="Arial" panose="020B0604020202020204" pitchFamily="34" charset="0"/>
                <a:cs typeface="Arial" panose="020B0604020202020204" pitchFamily="34" charset="0"/>
              </a:rPr>
              <a:t>code</a:t>
            </a:r>
            <a:r>
              <a:rPr lang="de-CH" sz="1000" dirty="0">
                <a:latin typeface="Arial" panose="020B0604020202020204" pitchFamily="34" charset="0"/>
                <a:cs typeface="Arial" panose="020B0604020202020204" pitchFamily="34" charset="0"/>
              </a:rPr>
              <a:t> </a:t>
            </a:r>
            <a:r>
              <a:rPr lang="de-CH" sz="1000" dirty="0" err="1">
                <a:latin typeface="Arial" panose="020B0604020202020204" pitchFamily="34" charset="0"/>
                <a:cs typeface="Arial" panose="020B0604020202020204" pitchFamily="34" charset="0"/>
              </a:rPr>
              <a:t>for</a:t>
            </a:r>
            <a:r>
              <a:rPr lang="de-CH" sz="1000" dirty="0">
                <a:latin typeface="Arial" panose="020B0604020202020204" pitchFamily="34" charset="0"/>
                <a:cs typeface="Arial" panose="020B0604020202020204" pitchFamily="34" charset="0"/>
              </a:rPr>
              <a:t> TIPS </a:t>
            </a:r>
            <a:r>
              <a:rPr lang="de-CH" sz="1000" dirty="0" err="1">
                <a:latin typeface="Arial" panose="020B0604020202020204" pitchFamily="34" charset="0"/>
                <a:cs typeface="Arial" panose="020B0604020202020204" pitchFamily="34" charset="0"/>
              </a:rPr>
              <a:t>surgical</a:t>
            </a:r>
            <a:r>
              <a:rPr lang="de-CH" sz="1000" dirty="0">
                <a:latin typeface="Arial" panose="020B0604020202020204" pitchFamily="34" charset="0"/>
                <a:cs typeface="Arial" panose="020B0604020202020204" pitchFamily="34" charset="0"/>
              </a:rPr>
              <a:t> </a:t>
            </a:r>
            <a:r>
              <a:rPr lang="de-CH" sz="1000" dirty="0" err="1">
                <a:latin typeface="Arial" panose="020B0604020202020204" pitchFamily="34" charset="0"/>
                <a:cs typeface="Arial" panose="020B0604020202020204" pitchFamily="34" charset="0"/>
              </a:rPr>
              <a:t>procedure</a:t>
            </a:r>
            <a:r>
              <a:rPr lang="de-CH" sz="1000" dirty="0">
                <a:latin typeface="Arial" panose="020B0604020202020204" pitchFamily="34" charset="0"/>
                <a:cs typeface="Arial" panose="020B0604020202020204" pitchFamily="34" charset="0"/>
              </a:rPr>
              <a:t>. </a:t>
            </a:r>
            <a:endParaRPr lang="de-CH" sz="1000" dirty="0"/>
          </a:p>
        </p:txBody>
      </p:sp>
    </p:spTree>
    <p:extLst>
      <p:ext uri="{BB962C8B-B14F-4D97-AF65-F5344CB8AC3E}">
        <p14:creationId xmlns:p14="http://schemas.microsoft.com/office/powerpoint/2010/main" val="70581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
            </a:r>
            <a:br>
              <a:rPr lang="de-CH" dirty="0" smtClean="0"/>
            </a:br>
            <a:endParaRPr lang="de-CH" dirty="0"/>
          </a:p>
        </p:txBody>
      </p:sp>
      <p:sp>
        <p:nvSpPr>
          <p:cNvPr id="3" name="Inhaltsplatzhalter 2"/>
          <p:cNvSpPr>
            <a:spLocks noGrp="1"/>
          </p:cNvSpPr>
          <p:nvPr>
            <p:ph idx="1"/>
          </p:nvPr>
        </p:nvSpPr>
        <p:spPr>
          <a:xfrm>
            <a:off x="838200" y="1175657"/>
            <a:ext cx="10515600" cy="5486400"/>
          </a:xfrm>
        </p:spPr>
        <p:txBody>
          <a:bodyPr>
            <a:normAutofit/>
          </a:bodyPr>
          <a:lstStyle/>
          <a:p>
            <a:pPr marL="0" indent="0">
              <a:buNone/>
            </a:pPr>
            <a:r>
              <a:rPr lang="de-CH" sz="2000" b="1" dirty="0" err="1" smtClean="0">
                <a:latin typeface="Arial" panose="020B0604020202020204" pitchFamily="34" charset="0"/>
                <a:cs typeface="Arial" panose="020B0604020202020204" pitchFamily="34" charset="0"/>
              </a:rPr>
              <a:t>Paracentesis</a:t>
            </a:r>
            <a:r>
              <a:rPr lang="de-CH" sz="2000" b="1" dirty="0" smtClean="0">
                <a:latin typeface="Arial" panose="020B0604020202020204" pitchFamily="34" charset="0"/>
                <a:cs typeface="Arial" panose="020B0604020202020204" pitchFamily="34" charset="0"/>
              </a:rPr>
              <a:t> </a:t>
            </a:r>
            <a:r>
              <a:rPr lang="de-CH" sz="2000" b="1" dirty="0" err="1">
                <a:latin typeface="Arial" panose="020B0604020202020204" pitchFamily="34" charset="0"/>
                <a:cs typeface="Arial" panose="020B0604020202020204" pitchFamily="34" charset="0"/>
              </a:rPr>
              <a:t>group</a:t>
            </a:r>
            <a:r>
              <a:rPr lang="de-CH" sz="2000" b="1" dirty="0">
                <a:latin typeface="Arial" panose="020B0604020202020204" pitchFamily="34" charset="0"/>
                <a:cs typeface="Arial" panose="020B0604020202020204" pitchFamily="34" charset="0"/>
              </a:rPr>
              <a:t>:</a:t>
            </a:r>
          </a:p>
          <a:p>
            <a:pPr fontAlgn="base"/>
            <a:r>
              <a:rPr lang="de-CH" sz="2000" dirty="0">
                <a:latin typeface="Arial" panose="020B0604020202020204" pitchFamily="34" charset="0"/>
                <a:cs typeface="Arial" panose="020B0604020202020204" pitchFamily="34" charset="0"/>
              </a:rPr>
              <a:t>Hannover </a:t>
            </a:r>
            <a:r>
              <a:rPr lang="de-CH" sz="2000" dirty="0" err="1">
                <a:latin typeface="Arial" panose="020B0604020202020204" pitchFamily="34" charset="0"/>
                <a:cs typeface="Arial" panose="020B0604020202020204" pitchFamily="34" charset="0"/>
              </a:rPr>
              <a:t>Ascites</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cohort</a:t>
            </a:r>
            <a:r>
              <a:rPr lang="de-CH" sz="2000" dirty="0">
                <a:latin typeface="Arial" panose="020B0604020202020204" pitchFamily="34" charset="0"/>
                <a:cs typeface="Arial" panose="020B0604020202020204" pitchFamily="34" charset="0"/>
              </a:rPr>
              <a:t> (&gt; 600 </a:t>
            </a:r>
            <a:r>
              <a:rPr lang="de-CH" sz="2000" dirty="0" err="1">
                <a:latin typeface="Arial" panose="020B0604020202020204" pitchFamily="34" charset="0"/>
                <a:cs typeface="Arial" panose="020B0604020202020204" pitchFamily="34" charset="0"/>
              </a:rPr>
              <a:t>patients</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with</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decompensated</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liver</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cirrhosis</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and</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ascites</a:t>
            </a:r>
            <a:r>
              <a:rPr lang="de-CH" sz="2000" dirty="0">
                <a:latin typeface="Arial" panose="020B0604020202020204" pitchFamily="34" charset="0"/>
                <a:cs typeface="Arial" panose="020B0604020202020204" pitchFamily="34" charset="0"/>
              </a:rPr>
              <a:t>) </a:t>
            </a:r>
            <a:endParaRPr lang="de-CH" sz="2000" dirty="0" smtClean="0">
              <a:latin typeface="Arial" panose="020B0604020202020204" pitchFamily="34" charset="0"/>
              <a:cs typeface="Arial" panose="020B0604020202020204" pitchFamily="34" charset="0"/>
            </a:endParaRPr>
          </a:p>
          <a:p>
            <a:pPr fontAlgn="base"/>
            <a:r>
              <a:rPr lang="de-CH" sz="2000" dirty="0" err="1" smtClean="0">
                <a:latin typeface="Arial" panose="020B0604020202020204" pitchFamily="34" charset="0"/>
                <a:cs typeface="Arial" panose="020B0604020202020204" pitchFamily="34" charset="0"/>
              </a:rPr>
              <a:t>Inclusion</a:t>
            </a:r>
            <a:r>
              <a:rPr lang="de-CH" sz="2000" dirty="0" smtClean="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criteria</a:t>
            </a:r>
            <a:r>
              <a:rPr lang="de-CH" sz="2000" dirty="0">
                <a:latin typeface="Arial" panose="020B0604020202020204" pitchFamily="34" charset="0"/>
                <a:cs typeface="Arial" panose="020B0604020202020204" pitchFamily="34" charset="0"/>
              </a:rPr>
              <a:t>: &gt;= 65 </a:t>
            </a:r>
            <a:r>
              <a:rPr lang="de-CH" sz="2000" dirty="0" err="1">
                <a:latin typeface="Arial" panose="020B0604020202020204" pitchFamily="34" charset="0"/>
                <a:cs typeface="Arial" panose="020B0604020202020204" pitchFamily="34" charset="0"/>
              </a:rPr>
              <a:t>years</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old</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refractory</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ascites</a:t>
            </a:r>
            <a:endParaRPr lang="de-CH" sz="2000" dirty="0">
              <a:latin typeface="Arial" panose="020B0604020202020204" pitchFamily="34" charset="0"/>
              <a:cs typeface="Arial" panose="020B0604020202020204" pitchFamily="34" charset="0"/>
            </a:endParaRPr>
          </a:p>
          <a:p>
            <a:pPr fontAlgn="base"/>
            <a:r>
              <a:rPr lang="de-CH" sz="2000" dirty="0" err="1">
                <a:latin typeface="Arial" panose="020B0604020202020204" pitchFamily="34" charset="0"/>
                <a:cs typeface="Arial" panose="020B0604020202020204" pitchFamily="34" charset="0"/>
              </a:rPr>
              <a:t>Exclusion</a:t>
            </a:r>
            <a:r>
              <a:rPr lang="de-CH" sz="2000" dirty="0">
                <a:latin typeface="Arial" panose="020B0604020202020204" pitchFamily="34" charset="0"/>
                <a:cs typeface="Arial" panose="020B0604020202020204" pitchFamily="34" charset="0"/>
              </a:rPr>
              <a:t>: TIPS </a:t>
            </a:r>
            <a:r>
              <a:rPr lang="de-CH" sz="2000" dirty="0" err="1">
                <a:latin typeface="Arial" panose="020B0604020202020204" pitchFamily="34" charset="0"/>
                <a:cs typeface="Arial" panose="020B0604020202020204" pitchFamily="34" charset="0"/>
              </a:rPr>
              <a:t>contraindications</a:t>
            </a:r>
            <a:r>
              <a:rPr lang="de-CH" sz="2000" dirty="0">
                <a:latin typeface="Arial" panose="020B0604020202020204" pitchFamily="34" charset="0"/>
                <a:cs typeface="Arial" panose="020B0604020202020204" pitchFamily="34" charset="0"/>
              </a:rPr>
              <a:t> like </a:t>
            </a:r>
            <a:r>
              <a:rPr lang="de-CH" sz="2000" dirty="0" err="1">
                <a:latin typeface="Arial" panose="020B0604020202020204" pitchFamily="34" charset="0"/>
                <a:cs typeface="Arial" panose="020B0604020202020204" pitchFamily="34" charset="0"/>
              </a:rPr>
              <a:t>pulmonary</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hypertension</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Hepatic</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encephalopathy</a:t>
            </a:r>
            <a:r>
              <a:rPr lang="de-CH" sz="2000" dirty="0">
                <a:latin typeface="Arial" panose="020B0604020202020204" pitchFamily="34" charset="0"/>
                <a:cs typeface="Arial" panose="020B0604020202020204" pitchFamily="34" charset="0"/>
              </a:rPr>
              <a:t> (&gt;= 2/</a:t>
            </a:r>
            <a:r>
              <a:rPr lang="de-CH" sz="2000" dirty="0" err="1">
                <a:latin typeface="Arial" panose="020B0604020202020204" pitchFamily="34" charset="0"/>
                <a:cs typeface="Arial" panose="020B0604020202020204" pitchFamily="34" charset="0"/>
              </a:rPr>
              <a:t>chronic</a:t>
            </a:r>
            <a:r>
              <a:rPr lang="de-CH" sz="2000" dirty="0">
                <a:latin typeface="Arial" panose="020B0604020202020204" pitchFamily="34" charset="0"/>
                <a:cs typeface="Arial" panose="020B0604020202020204" pitchFamily="34" charset="0"/>
              </a:rPr>
              <a:t>) , HCC, </a:t>
            </a:r>
            <a:r>
              <a:rPr lang="de-CH" sz="2000" dirty="0" err="1">
                <a:latin typeface="Arial" panose="020B0604020202020204" pitchFamily="34" charset="0"/>
                <a:cs typeface="Arial" panose="020B0604020202020204" pitchFamily="34" charset="0"/>
              </a:rPr>
              <a:t>cardiac</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failure</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and</a:t>
            </a:r>
            <a:r>
              <a:rPr lang="de-CH" sz="2000" dirty="0">
                <a:latin typeface="Arial" panose="020B0604020202020204" pitchFamily="34" charset="0"/>
                <a:cs typeface="Arial" panose="020B0604020202020204" pitchFamily="34" charset="0"/>
              </a:rPr>
              <a:t> also </a:t>
            </a:r>
            <a:r>
              <a:rPr lang="de-CH" sz="2000" dirty="0" err="1">
                <a:latin typeface="Arial" panose="020B0604020202020204" pitchFamily="34" charset="0"/>
                <a:cs typeface="Arial" panose="020B0604020202020204" pitchFamily="34" charset="0"/>
              </a:rPr>
              <a:t>acute</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clinical</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deterioration</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Budd</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Chiari</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ongoing</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infection</a:t>
            </a:r>
            <a:endParaRPr lang="de-CH" sz="2000" dirty="0">
              <a:latin typeface="Arial" panose="020B0604020202020204" pitchFamily="34" charset="0"/>
              <a:cs typeface="Arial" panose="020B0604020202020204" pitchFamily="34" charset="0"/>
            </a:endParaRPr>
          </a:p>
          <a:p>
            <a:pPr fontAlgn="base"/>
            <a:r>
              <a:rPr lang="de-CH" sz="2000" dirty="0">
                <a:latin typeface="Arial" panose="020B0604020202020204" pitchFamily="34" charset="0"/>
                <a:cs typeface="Arial" panose="020B0604020202020204" pitchFamily="34" charset="0"/>
              </a:rPr>
              <a:t>G</a:t>
            </a:r>
            <a:r>
              <a:rPr lang="de-CH" sz="2000" dirty="0" smtClean="0">
                <a:latin typeface="Arial" panose="020B0604020202020204" pitchFamily="34" charset="0"/>
                <a:cs typeface="Arial" panose="020B0604020202020204" pitchFamily="34" charset="0"/>
              </a:rPr>
              <a:t>oal</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minimize</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bias</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between</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the</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two</a:t>
            </a:r>
            <a:r>
              <a:rPr lang="de-CH" sz="2000" dirty="0">
                <a:latin typeface="Arial" panose="020B0604020202020204" pitchFamily="34" charset="0"/>
                <a:cs typeface="Arial" panose="020B0604020202020204" pitchFamily="34" charset="0"/>
              </a:rPr>
              <a:t> </a:t>
            </a:r>
            <a:r>
              <a:rPr lang="de-CH" sz="2000" dirty="0" err="1">
                <a:latin typeface="Arial" panose="020B0604020202020204" pitchFamily="34" charset="0"/>
                <a:cs typeface="Arial" panose="020B0604020202020204" pitchFamily="34" charset="0"/>
              </a:rPr>
              <a:t>groups</a:t>
            </a:r>
            <a:endParaRPr lang="de-CH" sz="2000" dirty="0">
              <a:latin typeface="Arial" panose="020B0604020202020204" pitchFamily="34" charset="0"/>
              <a:cs typeface="Arial" panose="020B0604020202020204" pitchFamily="34" charset="0"/>
            </a:endParaRPr>
          </a:p>
          <a:p>
            <a:pPr fontAlgn="base"/>
            <a:r>
              <a:rPr lang="de-CH" sz="2000" dirty="0">
                <a:latin typeface="Arial" panose="020B0604020202020204" pitchFamily="34" charset="0"/>
                <a:cs typeface="Arial" panose="020B0604020202020204" pitchFamily="34" charset="0"/>
              </a:rPr>
              <a:t>n=85 </a:t>
            </a:r>
          </a:p>
          <a:p>
            <a:pPr marL="0" indent="0" fontAlgn="base">
              <a:buNone/>
            </a:pPr>
            <a:endParaRPr lang="de-CH" dirty="0"/>
          </a:p>
        </p:txBody>
      </p:sp>
    </p:spTree>
    <p:extLst>
      <p:ext uri="{BB962C8B-B14F-4D97-AF65-F5344CB8AC3E}">
        <p14:creationId xmlns:p14="http://schemas.microsoft.com/office/powerpoint/2010/main" val="39418933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423005" y="892653"/>
            <a:ext cx="11219329" cy="5401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100" b="0" i="0" u="none" strike="noStrike" cap="none" normalizeH="0" baseline="0" dirty="0" smtClean="0">
              <a:ln>
                <a:noFill/>
              </a:ln>
              <a:solidFill>
                <a:schemeClr val="tx1"/>
              </a:solidFill>
              <a:effectLst/>
              <a:latin typeface="Arial" panose="020B0604020202020204" pitchFamily="34" charset="0"/>
            </a:endParaRPr>
          </a:p>
          <a:p>
            <a:pPr eaLnBrk="0" fontAlgn="base" hangingPunct="0">
              <a:lnSpc>
                <a:spcPct val="150000"/>
              </a:lnSpc>
              <a:spcBef>
                <a:spcPct val="0"/>
              </a:spcBef>
              <a:spcAft>
                <a:spcPct val="0"/>
              </a:spcAft>
            </a:pPr>
            <a:r>
              <a:rPr kumimoji="0" lang="de-DE" altLang="de-DE" sz="20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Primary </a:t>
            </a:r>
            <a:r>
              <a:rPr kumimoji="0" lang="de-DE" altLang="de-DE" sz="2000" b="1"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endpoints</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mortality</a:t>
            </a:r>
            <a:r>
              <a:rPr lang="de-DE" altLang="de-DE" sz="2000" dirty="0" smtClean="0">
                <a:solidFill>
                  <a:srgbClr val="000000"/>
                </a:solidFill>
                <a:latin typeface="Arial" panose="020B0604020202020204" pitchFamily="34" charset="0"/>
                <a:cs typeface="Arial" panose="020B0604020202020204" pitchFamily="34" charset="0"/>
              </a:rPr>
              <a:t>/</a:t>
            </a:r>
            <a:r>
              <a:rPr lang="de-DE" altLang="de-DE" sz="2000" dirty="0" err="1" smtClean="0">
                <a:solidFill>
                  <a:srgbClr val="000000"/>
                </a:solidFill>
                <a:latin typeface="Arial" panose="020B0604020202020204" pitchFamily="34" charset="0"/>
                <a:cs typeface="Arial" panose="020B0604020202020204" pitchFamily="34" charset="0"/>
              </a:rPr>
              <a:t>surival</a:t>
            </a:r>
            <a:r>
              <a:rPr lang="de-DE" altLang="de-DE" sz="2000" dirty="0" smtClean="0">
                <a:solidFill>
                  <a:srgbClr val="000000"/>
                </a:solidFill>
                <a:latin typeface="Arial" panose="020B0604020202020204" pitchFamily="34" charset="0"/>
                <a:cs typeface="Arial" panose="020B0604020202020204" pitchFamily="34" charset="0"/>
              </a:rPr>
              <a:t> </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28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days</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90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days</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and</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1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year</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after TIPS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insertion</a:t>
            </a:r>
            <a:r>
              <a:rPr lang="de-DE" altLang="de-DE" sz="2000" dirty="0">
                <a:solidFill>
                  <a:srgbClr val="000000"/>
                </a:solidFill>
                <a:latin typeface="Arial" panose="020B0604020202020204" pitchFamily="34" charset="0"/>
                <a:cs typeface="Arial" panose="020B0604020202020204" pitchFamily="34" charset="0"/>
              </a:rPr>
              <a:t> </a:t>
            </a:r>
            <a:endParaRPr lang="de-DE" altLang="de-DE" sz="2000" dirty="0" smtClean="0">
              <a:solidFill>
                <a:srgbClr val="000000"/>
              </a:solidFill>
              <a:latin typeface="Arial" panose="020B0604020202020204" pitchFamily="34" charset="0"/>
              <a:cs typeface="Arial" panose="020B0604020202020204" pitchFamily="34" charset="0"/>
            </a:endParaRPr>
          </a:p>
          <a:p>
            <a:pPr eaLnBrk="0" fontAlgn="base" hangingPunct="0">
              <a:lnSpc>
                <a:spcPct val="150000"/>
              </a:lnSpc>
              <a:spcBef>
                <a:spcPct val="0"/>
              </a:spcBef>
              <a:spcAft>
                <a:spcPct val="0"/>
              </a:spcAft>
            </a:pPr>
            <a:r>
              <a:rPr lang="de-DE" altLang="de-DE" sz="2000" b="1" dirty="0" err="1" smtClean="0">
                <a:solidFill>
                  <a:srgbClr val="000000"/>
                </a:solidFill>
                <a:latin typeface="Arial" panose="020B0604020202020204" pitchFamily="34" charset="0"/>
                <a:cs typeface="Arial" panose="020B0604020202020204" pitchFamily="34" charset="0"/>
              </a:rPr>
              <a:t>Secondary</a:t>
            </a:r>
            <a:r>
              <a:rPr lang="de-DE" altLang="de-DE" sz="2000" b="1" dirty="0" smtClean="0">
                <a:solidFill>
                  <a:srgbClr val="000000"/>
                </a:solidFill>
                <a:latin typeface="Arial" panose="020B0604020202020204" pitchFamily="34" charset="0"/>
                <a:cs typeface="Arial" panose="020B0604020202020204" pitchFamily="34" charset="0"/>
              </a:rPr>
              <a:t> </a:t>
            </a:r>
            <a:r>
              <a:rPr lang="de-DE" altLang="de-DE" sz="2000" b="1" dirty="0" err="1">
                <a:solidFill>
                  <a:srgbClr val="000000"/>
                </a:solidFill>
                <a:latin typeface="Arial" panose="020B0604020202020204" pitchFamily="34" charset="0"/>
                <a:cs typeface="Arial" panose="020B0604020202020204" pitchFamily="34" charset="0"/>
              </a:rPr>
              <a:t>endpoints</a:t>
            </a:r>
            <a:r>
              <a:rPr lang="de-DE" altLang="de-DE" sz="2000" dirty="0" smtClean="0">
                <a:solidFill>
                  <a:srgbClr val="000000"/>
                </a:solidFill>
                <a:latin typeface="Arial" panose="020B0604020202020204" pitchFamily="34" charset="0"/>
                <a:cs typeface="Arial" panose="020B0604020202020204" pitchFamily="34" charset="0"/>
              </a:rPr>
              <a:t>:</a:t>
            </a:r>
          </a:p>
          <a:p>
            <a:pPr lvl="1" eaLnBrk="0" fontAlgn="base" hangingPunct="0">
              <a:lnSpc>
                <a:spcPct val="150000"/>
              </a:lnSpc>
              <a:spcBef>
                <a:spcPct val="0"/>
              </a:spcBef>
              <a:spcAft>
                <a:spcPct val="0"/>
              </a:spcAft>
            </a:pPr>
            <a:r>
              <a:rPr lang="de-DE" altLang="de-DE" sz="1600" dirty="0" err="1">
                <a:solidFill>
                  <a:srgbClr val="000000"/>
                </a:solidFill>
                <a:latin typeface="Arial" panose="020B0604020202020204" pitchFamily="34" charset="0"/>
                <a:cs typeface="Arial" panose="020B0604020202020204" pitchFamily="34" charset="0"/>
              </a:rPr>
              <a:t>periinterventional</a:t>
            </a:r>
            <a:r>
              <a:rPr lang="de-DE" altLang="de-DE" sz="1600" dirty="0">
                <a:solidFill>
                  <a:srgbClr val="000000"/>
                </a:solidFill>
                <a:latin typeface="Arial" panose="020B0604020202020204" pitchFamily="34" charset="0"/>
                <a:cs typeface="Arial" panose="020B0604020202020204" pitchFamily="34" charset="0"/>
              </a:rPr>
              <a:t> </a:t>
            </a:r>
            <a:r>
              <a:rPr lang="de-DE" altLang="de-DE" sz="1600" dirty="0" err="1" smtClean="0">
                <a:solidFill>
                  <a:srgbClr val="000000"/>
                </a:solidFill>
                <a:latin typeface="Arial" panose="020B0604020202020204" pitchFamily="34" charset="0"/>
                <a:cs typeface="Arial" panose="020B0604020202020204" pitchFamily="34" charset="0"/>
              </a:rPr>
              <a:t>complications</a:t>
            </a:r>
            <a:r>
              <a:rPr lang="de-DE" altLang="de-DE" sz="1600" dirty="0" smtClean="0">
                <a:solidFill>
                  <a:srgbClr val="000000"/>
                </a:solidFill>
                <a:latin typeface="Arial" panose="020B0604020202020204" pitchFamily="34" charset="0"/>
                <a:cs typeface="Arial" panose="020B0604020202020204" pitchFamily="34" charset="0"/>
              </a:rPr>
              <a:t> (</a:t>
            </a:r>
            <a:r>
              <a:rPr lang="de-DE" altLang="de-DE" sz="1600" dirty="0" err="1" smtClean="0">
                <a:solidFill>
                  <a:srgbClr val="000000"/>
                </a:solidFill>
                <a:latin typeface="Arial" panose="020B0604020202020204" pitchFamily="34" charset="0"/>
                <a:cs typeface="Arial" panose="020B0604020202020204" pitchFamily="34" charset="0"/>
              </a:rPr>
              <a:t>Infections</a:t>
            </a:r>
            <a:r>
              <a:rPr lang="de-DE" altLang="de-DE" sz="1600" dirty="0">
                <a:solidFill>
                  <a:srgbClr val="000000"/>
                </a:solidFill>
                <a:latin typeface="Arial" panose="020B0604020202020204" pitchFamily="34" charset="0"/>
                <a:cs typeface="Arial" panose="020B0604020202020204" pitchFamily="34" charset="0"/>
              </a:rPr>
              <a:t>, </a:t>
            </a:r>
            <a:r>
              <a:rPr lang="de-DE" altLang="de-DE" sz="1600" dirty="0" smtClean="0">
                <a:solidFill>
                  <a:srgbClr val="000000"/>
                </a:solidFill>
                <a:latin typeface="Arial" panose="020B0604020202020204" pitchFamily="34" charset="0"/>
                <a:cs typeface="Arial" panose="020B0604020202020204" pitchFamily="34" charset="0"/>
              </a:rPr>
              <a:t>HE,  </a:t>
            </a:r>
            <a:r>
              <a:rPr lang="de-DE" altLang="de-DE" sz="1600" dirty="0">
                <a:solidFill>
                  <a:srgbClr val="000000"/>
                </a:solidFill>
                <a:latin typeface="Arial" panose="020B0604020202020204" pitchFamily="34" charset="0"/>
                <a:cs typeface="Arial" panose="020B0604020202020204" pitchFamily="34" charset="0"/>
              </a:rPr>
              <a:t>AKI , </a:t>
            </a:r>
            <a:r>
              <a:rPr lang="de-DE" altLang="de-DE" sz="1600" dirty="0" smtClean="0">
                <a:solidFill>
                  <a:srgbClr val="000000"/>
                </a:solidFill>
                <a:latin typeface="Arial" panose="020B0604020202020204" pitchFamily="34" charset="0"/>
                <a:cs typeface="Arial" panose="020B0604020202020204" pitchFamily="34" charset="0"/>
              </a:rPr>
              <a:t>ACLF,) </a:t>
            </a:r>
            <a:r>
              <a:rPr lang="de-DE" altLang="de-DE" sz="1600" dirty="0" err="1">
                <a:solidFill>
                  <a:srgbClr val="000000"/>
                </a:solidFill>
                <a:latin typeface="Arial" panose="020B0604020202020204" pitchFamily="34" charset="0"/>
                <a:cs typeface="Arial" panose="020B0604020202020204" pitchFamily="34" charset="0"/>
              </a:rPr>
              <a:t>duration</a:t>
            </a:r>
            <a:r>
              <a:rPr lang="de-DE" altLang="de-DE" sz="1600" dirty="0">
                <a:solidFill>
                  <a:srgbClr val="000000"/>
                </a:solidFill>
                <a:latin typeface="Arial" panose="020B0604020202020204" pitchFamily="34" charset="0"/>
                <a:cs typeface="Arial" panose="020B0604020202020204" pitchFamily="34" charset="0"/>
              </a:rPr>
              <a:t> </a:t>
            </a:r>
            <a:r>
              <a:rPr lang="de-DE" altLang="de-DE" sz="1600" dirty="0" err="1">
                <a:solidFill>
                  <a:srgbClr val="000000"/>
                </a:solidFill>
                <a:latin typeface="Arial" panose="020B0604020202020204" pitchFamily="34" charset="0"/>
                <a:cs typeface="Arial" panose="020B0604020202020204" pitchFamily="34" charset="0"/>
              </a:rPr>
              <a:t>of</a:t>
            </a:r>
            <a:r>
              <a:rPr lang="de-DE" altLang="de-DE" sz="1600" dirty="0">
                <a:solidFill>
                  <a:srgbClr val="000000"/>
                </a:solidFill>
                <a:latin typeface="Arial" panose="020B0604020202020204" pitchFamily="34" charset="0"/>
                <a:cs typeface="Arial" panose="020B0604020202020204" pitchFamily="34" charset="0"/>
              </a:rPr>
              <a:t> </a:t>
            </a:r>
            <a:r>
              <a:rPr lang="de-DE" altLang="de-DE" sz="1600" dirty="0" err="1">
                <a:solidFill>
                  <a:srgbClr val="000000"/>
                </a:solidFill>
                <a:latin typeface="Arial" panose="020B0604020202020204" pitchFamily="34" charset="0"/>
                <a:cs typeface="Arial" panose="020B0604020202020204" pitchFamily="34" charset="0"/>
              </a:rPr>
              <a:t>hospital</a:t>
            </a:r>
            <a:r>
              <a:rPr lang="de-DE" altLang="de-DE" sz="1600" dirty="0">
                <a:solidFill>
                  <a:srgbClr val="000000"/>
                </a:solidFill>
                <a:latin typeface="Arial" panose="020B0604020202020204" pitchFamily="34" charset="0"/>
                <a:cs typeface="Arial" panose="020B0604020202020204" pitchFamily="34" charset="0"/>
              </a:rPr>
              <a:t> </a:t>
            </a:r>
            <a:r>
              <a:rPr lang="de-DE" altLang="de-DE" sz="1600" dirty="0" err="1" smtClean="0">
                <a:solidFill>
                  <a:srgbClr val="000000"/>
                </a:solidFill>
                <a:latin typeface="Arial" panose="020B0604020202020204" pitchFamily="34" charset="0"/>
                <a:cs typeface="Arial" panose="020B0604020202020204" pitchFamily="34" charset="0"/>
              </a:rPr>
              <a:t>stay</a:t>
            </a:r>
            <a:endParaRPr lang="de-DE" altLang="de-DE" sz="1600" dirty="0" smtClean="0">
              <a:solidFill>
                <a:srgbClr val="000000"/>
              </a:solidFill>
              <a:latin typeface="Arial" panose="020B0604020202020204" pitchFamily="34" charset="0"/>
              <a:cs typeface="Arial" panose="020B0604020202020204" pitchFamily="34" charset="0"/>
            </a:endParaRPr>
          </a:p>
          <a:p>
            <a:pPr lvl="1" eaLnBrk="0" fontAlgn="base" hangingPunct="0">
              <a:lnSpc>
                <a:spcPct val="150000"/>
              </a:lnSpc>
              <a:spcBef>
                <a:spcPct val="0"/>
              </a:spcBef>
              <a:spcAft>
                <a:spcPct val="0"/>
              </a:spcAft>
            </a:pPr>
            <a:r>
              <a:rPr lang="de-DE" altLang="de-DE" sz="1600" dirty="0" err="1" smtClean="0">
                <a:solidFill>
                  <a:srgbClr val="000000"/>
                </a:solidFill>
                <a:latin typeface="Arial" panose="020B0604020202020204" pitchFamily="34" charset="0"/>
                <a:cs typeface="Arial" panose="020B0604020202020204" pitchFamily="34" charset="0"/>
              </a:rPr>
              <a:t>ascites</a:t>
            </a:r>
            <a:r>
              <a:rPr lang="de-DE" altLang="de-DE" sz="1600" dirty="0" smtClean="0">
                <a:solidFill>
                  <a:srgbClr val="000000"/>
                </a:solidFill>
                <a:latin typeface="Arial" panose="020B0604020202020204" pitchFamily="34" charset="0"/>
                <a:cs typeface="Arial" panose="020B0604020202020204" pitchFamily="34" charset="0"/>
              </a:rPr>
              <a:t> </a:t>
            </a:r>
            <a:r>
              <a:rPr lang="de-DE" altLang="de-DE" sz="1600" dirty="0" err="1">
                <a:solidFill>
                  <a:srgbClr val="000000"/>
                </a:solidFill>
                <a:latin typeface="Arial" panose="020B0604020202020204" pitchFamily="34" charset="0"/>
                <a:cs typeface="Arial" panose="020B0604020202020204" pitchFamily="34" charset="0"/>
              </a:rPr>
              <a:t>control</a:t>
            </a:r>
            <a:r>
              <a:rPr lang="de-DE" altLang="de-DE" sz="1600" dirty="0">
                <a:solidFill>
                  <a:srgbClr val="000000"/>
                </a:solidFill>
                <a:latin typeface="Arial" panose="020B0604020202020204" pitchFamily="34" charset="0"/>
                <a:cs typeface="Arial" panose="020B0604020202020204" pitchFamily="34" charset="0"/>
              </a:rPr>
              <a:t>, </a:t>
            </a:r>
            <a:r>
              <a:rPr lang="de-DE" altLang="de-DE" sz="1600" dirty="0" err="1">
                <a:solidFill>
                  <a:srgbClr val="000000"/>
                </a:solidFill>
                <a:latin typeface="Arial" panose="020B0604020202020204" pitchFamily="34" charset="0"/>
                <a:cs typeface="Arial" panose="020B0604020202020204" pitchFamily="34" charset="0"/>
              </a:rPr>
              <a:t>changes</a:t>
            </a:r>
            <a:r>
              <a:rPr lang="de-DE" altLang="de-DE" sz="1600" dirty="0">
                <a:solidFill>
                  <a:srgbClr val="000000"/>
                </a:solidFill>
                <a:latin typeface="Arial" panose="020B0604020202020204" pitchFamily="34" charset="0"/>
                <a:cs typeface="Arial" panose="020B0604020202020204" pitchFamily="34" charset="0"/>
              </a:rPr>
              <a:t> </a:t>
            </a:r>
            <a:r>
              <a:rPr lang="de-DE" altLang="de-DE" sz="1600" dirty="0" err="1">
                <a:solidFill>
                  <a:srgbClr val="000000"/>
                </a:solidFill>
                <a:latin typeface="Arial" panose="020B0604020202020204" pitchFamily="34" charset="0"/>
                <a:cs typeface="Arial" panose="020B0604020202020204" pitchFamily="34" charset="0"/>
              </a:rPr>
              <a:t>of</a:t>
            </a:r>
            <a:r>
              <a:rPr lang="de-DE" altLang="de-DE" sz="1600" dirty="0">
                <a:solidFill>
                  <a:srgbClr val="000000"/>
                </a:solidFill>
                <a:latin typeface="Arial" panose="020B0604020202020204" pitchFamily="34" charset="0"/>
                <a:cs typeface="Arial" panose="020B0604020202020204" pitchFamily="34" charset="0"/>
              </a:rPr>
              <a:t> </a:t>
            </a:r>
            <a:r>
              <a:rPr lang="de-DE" altLang="de-DE" sz="1600" dirty="0" err="1">
                <a:solidFill>
                  <a:srgbClr val="000000"/>
                </a:solidFill>
                <a:latin typeface="Arial" panose="020B0604020202020204" pitchFamily="34" charset="0"/>
                <a:cs typeface="Arial" panose="020B0604020202020204" pitchFamily="34" charset="0"/>
              </a:rPr>
              <a:t>creatinine</a:t>
            </a:r>
            <a:r>
              <a:rPr lang="de-DE" altLang="de-DE" sz="1600" dirty="0">
                <a:solidFill>
                  <a:srgbClr val="000000"/>
                </a:solidFill>
                <a:latin typeface="Arial" panose="020B0604020202020204" pitchFamily="34" charset="0"/>
                <a:cs typeface="Arial" panose="020B0604020202020204" pitchFamily="34" charset="0"/>
              </a:rPr>
              <a:t> </a:t>
            </a:r>
            <a:r>
              <a:rPr lang="de-DE" altLang="de-DE" sz="1600" dirty="0" err="1">
                <a:solidFill>
                  <a:srgbClr val="000000"/>
                </a:solidFill>
                <a:latin typeface="Arial" panose="020B0604020202020204" pitchFamily="34" charset="0"/>
                <a:cs typeface="Arial" panose="020B0604020202020204" pitchFamily="34" charset="0"/>
              </a:rPr>
              <a:t>levels</a:t>
            </a:r>
            <a:r>
              <a:rPr lang="de-DE" altLang="de-DE" sz="1600" dirty="0">
                <a:solidFill>
                  <a:srgbClr val="000000"/>
                </a:solidFill>
                <a:latin typeface="Arial" panose="020B0604020202020204" pitchFamily="34" charset="0"/>
                <a:cs typeface="Arial" panose="020B0604020202020204" pitchFamily="34" charset="0"/>
              </a:rPr>
              <a:t> after TIPS </a:t>
            </a:r>
            <a:r>
              <a:rPr lang="de-DE" altLang="de-DE" sz="1600" dirty="0" err="1" smtClean="0">
                <a:solidFill>
                  <a:srgbClr val="000000"/>
                </a:solidFill>
                <a:latin typeface="Arial" panose="020B0604020202020204" pitchFamily="34" charset="0"/>
                <a:cs typeface="Arial" panose="020B0604020202020204" pitchFamily="34" charset="0"/>
              </a:rPr>
              <a:t>insertion</a:t>
            </a:r>
            <a:endParaRPr lang="de-DE" altLang="de-DE" sz="1600" dirty="0" smtClean="0">
              <a:solidFill>
                <a:srgbClr val="000000"/>
              </a:solidFill>
              <a:latin typeface="Arial" panose="020B0604020202020204" pitchFamily="34" charset="0"/>
              <a:cs typeface="Arial" panose="020B0604020202020204" pitchFamily="34" charset="0"/>
            </a:endParaRPr>
          </a:p>
          <a:p>
            <a:pPr marL="457200" lvl="1" indent="0" eaLnBrk="0" fontAlgn="base" hangingPunct="0">
              <a:lnSpc>
                <a:spcPct val="150000"/>
              </a:lnSpc>
              <a:spcBef>
                <a:spcPct val="0"/>
              </a:spcBef>
              <a:spcAft>
                <a:spcPct val="0"/>
              </a:spcAft>
              <a:buNone/>
            </a:pPr>
            <a:endPar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pPr eaLnBrk="0" fontAlgn="base" hangingPunct="0">
              <a:lnSpc>
                <a:spcPct val="100000"/>
              </a:lnSpc>
              <a:spcBef>
                <a:spcPct val="0"/>
              </a:spcBef>
              <a:spcAft>
                <a:spcPct val="0"/>
              </a:spcAft>
            </a:pPr>
            <a:r>
              <a:rPr lang="de-DE" altLang="de-DE" sz="2000" dirty="0" err="1">
                <a:solidFill>
                  <a:srgbClr val="000000"/>
                </a:solidFill>
                <a:latin typeface="Arial" panose="020B0604020202020204" pitchFamily="34" charset="0"/>
                <a:cs typeface="Arial" panose="020B0604020202020204" pitchFamily="34" charset="0"/>
              </a:rPr>
              <a:t>A</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djustment</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for</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degree</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of</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portal</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hypertension</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(PSG),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severity</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of</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liver</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disease</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(MELD),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sex</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etiology</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of</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cirrhosis</a:t>
            </a:r>
            <a:endPar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pPr marL="0" indent="0" eaLnBrk="0" fontAlgn="base" hangingPunct="0">
              <a:lnSpc>
                <a:spcPct val="100000"/>
              </a:lnSpc>
              <a:spcBef>
                <a:spcPct val="0"/>
              </a:spcBef>
              <a:spcAft>
                <a:spcPct val="0"/>
              </a:spcAft>
              <a:buNone/>
            </a:pPr>
            <a:endParaRPr lang="de-DE" altLang="de-DE" sz="2000" dirty="0">
              <a:solidFill>
                <a:srgbClr val="000000"/>
              </a:solidFill>
              <a:latin typeface="Arial" panose="020B0604020202020204" pitchFamily="34" charset="0"/>
              <a:cs typeface="Arial" panose="020B0604020202020204" pitchFamily="34" charset="0"/>
            </a:endParaRPr>
          </a:p>
          <a:p>
            <a:pPr eaLnBrk="0" fontAlgn="base" hangingPunct="0">
              <a:lnSpc>
                <a:spcPct val="100000"/>
              </a:lnSpc>
              <a:spcBef>
                <a:spcPct val="0"/>
              </a:spcBef>
              <a:spcAft>
                <a:spcPct val="0"/>
              </a:spcAft>
            </a:pP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1:1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Propensity</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score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matching</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between</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elderly</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TIPS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patients</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and</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elderly</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paracentesis</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patients</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Matching</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covariates</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MELD,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sex</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age</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bilirubin</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Tc</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Sodium</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a:t>
            </a:r>
          </a:p>
          <a:p>
            <a:pPr eaLnBrk="0" fontAlgn="base" hangingPunct="0">
              <a:lnSpc>
                <a:spcPct val="100000"/>
              </a:lnSpc>
              <a:spcBef>
                <a:spcPct val="0"/>
              </a:spcBef>
              <a:spcAft>
                <a:spcPct val="0"/>
              </a:spcAft>
            </a:pPr>
            <a:endParaRPr lang="de-DE" altLang="de-DE" sz="2000" dirty="0">
              <a:solidFill>
                <a:srgbClr val="000000"/>
              </a:solidFill>
              <a:latin typeface="Arial" panose="020B0604020202020204" pitchFamily="34" charset="0"/>
              <a:cs typeface="Arial" panose="020B0604020202020204" pitchFamily="34" charset="0"/>
            </a:endParaRPr>
          </a:p>
          <a:p>
            <a:pPr eaLnBrk="0" fontAlgn="base" hangingPunct="0">
              <a:lnSpc>
                <a:spcPct val="100000"/>
              </a:lnSpc>
              <a:spcBef>
                <a:spcPct val="0"/>
              </a:spcBef>
              <a:spcAft>
                <a:spcPct val="0"/>
              </a:spcAft>
            </a:pP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Drop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outs</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liver</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transplantation</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end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of</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follow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up</a:t>
            </a:r>
            <a:endPar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pPr eaLnBrk="0" fontAlgn="base" hangingPunct="0">
              <a:lnSpc>
                <a:spcPct val="100000"/>
              </a:lnSpc>
              <a:spcBef>
                <a:spcPct val="0"/>
              </a:spcBef>
              <a:spcAft>
                <a:spcPct val="0"/>
              </a:spcAft>
            </a:pPr>
            <a:endParaRPr lang="de-DE" altLang="de-DE" sz="2000" dirty="0">
              <a:solidFill>
                <a:srgbClr val="000000"/>
              </a:solidFill>
              <a:latin typeface="Arial" panose="020B0604020202020204" pitchFamily="34" charset="0"/>
              <a:cs typeface="Arial" panose="020B0604020202020204" pitchFamily="34" charset="0"/>
            </a:endParaRPr>
          </a:p>
          <a:p>
            <a:pPr eaLnBrk="0" fontAlgn="base" hangingPunct="0">
              <a:lnSpc>
                <a:spcPct val="100000"/>
              </a:lnSpc>
              <a:spcBef>
                <a:spcPct val="0"/>
              </a:spcBef>
              <a:spcAft>
                <a:spcPct val="0"/>
              </a:spcAft>
            </a:pP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Baseline time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of</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tips</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insertion</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or</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time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of</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first</a:t>
            </a:r>
            <a:r>
              <a:rPr kumimoji="0" lang="de-DE" altLang="de-DE" sz="2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de-DE" altLang="de-DE" sz="2000" b="0" i="0" u="none" strike="noStrike" cap="none" normalizeH="0" baseline="0" dirty="0" err="1" smtClean="0">
                <a:ln>
                  <a:noFill/>
                </a:ln>
                <a:solidFill>
                  <a:srgbClr val="000000"/>
                </a:solidFill>
                <a:effectLst/>
                <a:latin typeface="Arial" panose="020B0604020202020204" pitchFamily="34" charset="0"/>
                <a:cs typeface="Arial" panose="020B0604020202020204" pitchFamily="34" charset="0"/>
              </a:rPr>
              <a:t>paracentesis</a:t>
            </a:r>
            <a:endParaRPr lang="de-DE" altLang="de-DE" sz="2000" dirty="0">
              <a:solidFill>
                <a:srgbClr val="000000"/>
              </a:solidFill>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100" b="0" i="0" u="none" strike="noStrike" cap="none" normalizeH="0" baseline="0" dirty="0" smtClean="0">
                <a:ln>
                  <a:noFill/>
                </a:ln>
                <a:solidFill>
                  <a:schemeClr val="tx1"/>
                </a:solidFill>
                <a:effectLst/>
              </a:rPr>
              <a:t/>
            </a:r>
            <a:br>
              <a:rPr kumimoji="0" lang="de-DE" altLang="de-DE" sz="1100" b="0" i="0" u="none" strike="noStrike" cap="none" normalizeH="0" baseline="0" dirty="0" smtClean="0">
                <a:ln>
                  <a:noFill/>
                </a:ln>
                <a:solidFill>
                  <a:schemeClr val="tx1"/>
                </a:solidFill>
                <a:effectLst/>
              </a:rPr>
            </a:br>
            <a:endParaRPr kumimoji="0" lang="de-DE" altLang="de-DE" sz="11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625606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1429</Words>
  <Application>Microsoft Office PowerPoint</Application>
  <PresentationFormat>Breitbild</PresentationFormat>
  <Paragraphs>154</Paragraphs>
  <Slides>17</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17</vt:i4>
      </vt:variant>
    </vt:vector>
  </HeadingPairs>
  <TitlesOfParts>
    <vt:vector size="21" baseType="lpstr">
      <vt:lpstr>Arial</vt:lpstr>
      <vt:lpstr>Calibri</vt:lpstr>
      <vt:lpstr>Calibri Light</vt:lpstr>
      <vt:lpstr>Office</vt:lpstr>
      <vt:lpstr>PowerPoint-Präsentation</vt:lpstr>
      <vt:lpstr>Background I </vt:lpstr>
      <vt:lpstr>PowerPoint-Präsentation</vt:lpstr>
      <vt:lpstr>Background II</vt:lpstr>
      <vt:lpstr>Background III</vt:lpstr>
      <vt:lpstr>PowerPoint-Präsentation</vt:lpstr>
      <vt:lpstr>PowerPoint-Präsentation</vt:lpstr>
      <vt:lpstr> </vt:lpstr>
      <vt:lpstr>PowerPoint-Präsentation</vt:lpstr>
      <vt:lpstr>Baseline characteristics of TIPS patients</vt:lpstr>
      <vt:lpstr>Primary endpoints: mortality 28 days, 90 days and 1 year after TIPS insertion.   </vt:lpstr>
      <vt:lpstr>PowerPoint-Präsentation</vt:lpstr>
      <vt:lpstr>Results: secondary endpoints </vt:lpstr>
      <vt:lpstr>PowerPoint-Präsentation</vt:lpstr>
      <vt:lpstr>Main results</vt:lpstr>
      <vt:lpstr>  Limitations  </vt:lpstr>
      <vt:lpstr>Conclusions </vt:lpstr>
    </vt:vector>
  </TitlesOfParts>
  <Company>Insel Gruppe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Mathieu, Luisa Frieda Aviva</dc:creator>
  <cp:lastModifiedBy>Cornels, Angelika</cp:lastModifiedBy>
  <cp:revision>65</cp:revision>
  <dcterms:created xsi:type="dcterms:W3CDTF">2020-07-27T18:28:21Z</dcterms:created>
  <dcterms:modified xsi:type="dcterms:W3CDTF">2020-08-03T08:22:51Z</dcterms:modified>
</cp:coreProperties>
</file>