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9" r:id="rId3"/>
    <p:sldId id="261" r:id="rId4"/>
    <p:sldId id="263" r:id="rId5"/>
    <p:sldId id="262" r:id="rId6"/>
    <p:sldId id="258" r:id="rId7"/>
    <p:sldId id="26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337E-4A86-42B7-93AF-4F8DBA8CE11C}" type="datetimeFigureOut">
              <a:rPr lang="de-CH" smtClean="0"/>
              <a:t>23.11.2016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F1779-18B0-434A-81BB-C8EC21ACBD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711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F1779-18B0-434A-81BB-C8EC21ACBD8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65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Decreased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creatinine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production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interference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high </a:t>
            </a:r>
            <a:r>
              <a:rPr lang="de-CH" baseline="0" dirty="0" err="1" smtClean="0"/>
              <a:t>bilirubin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levels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muscle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depletion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increased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tubular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excretion</a:t>
            </a:r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KDIGO (</a:t>
            </a:r>
            <a:r>
              <a:rPr lang="de-CH" baseline="0" dirty="0" err="1" smtClean="0"/>
              <a:t>kidney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disease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improving</a:t>
            </a:r>
            <a:r>
              <a:rPr lang="de-CH" baseline="0" dirty="0" smtClean="0"/>
              <a:t> global </a:t>
            </a:r>
            <a:r>
              <a:rPr lang="de-CH" baseline="0" dirty="0" err="1" smtClean="0"/>
              <a:t>outcome</a:t>
            </a:r>
            <a:r>
              <a:rPr lang="de-CH" baseline="0" dirty="0" smtClean="0"/>
              <a:t>)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F1779-18B0-434A-81BB-C8EC21ACBD8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0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Decreased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creatinine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production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interference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high </a:t>
            </a:r>
            <a:r>
              <a:rPr lang="de-CH" baseline="0" dirty="0" err="1" smtClean="0"/>
              <a:t>bilirubin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levels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muscle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depletion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increased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tubular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excretion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F1779-18B0-434A-81BB-C8EC21ACBD8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977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nselspital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362200" cy="7697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New Diagnostic Criteria and Management of </a:t>
            </a:r>
            <a:r>
              <a:rPr lang="en-US" dirty="0" smtClean="0">
                <a:solidFill>
                  <a:schemeClr val="tx1"/>
                </a:solidFill>
              </a:rPr>
              <a:t>Acute </a:t>
            </a:r>
            <a:r>
              <a:rPr lang="en-US" dirty="0">
                <a:solidFill>
                  <a:schemeClr val="tx1"/>
                </a:solidFill>
              </a:rPr>
              <a:t>Kidney </a:t>
            </a:r>
            <a:r>
              <a:rPr lang="en-US" dirty="0" smtClean="0">
                <a:solidFill>
                  <a:schemeClr val="tx1"/>
                </a:solidFill>
              </a:rPr>
              <a:t>Injury</a:t>
            </a:r>
          </a:p>
          <a:p>
            <a:r>
              <a:rPr lang="de-CH" sz="2000" i="1" dirty="0">
                <a:solidFill>
                  <a:schemeClr val="tx1"/>
                </a:solidFill>
              </a:rPr>
              <a:t>Florence Wong, Paolo </a:t>
            </a:r>
            <a:r>
              <a:rPr lang="de-CH" sz="2000" i="1" dirty="0" err="1" smtClean="0">
                <a:solidFill>
                  <a:schemeClr val="tx1"/>
                </a:solidFill>
              </a:rPr>
              <a:t>Angeli</a:t>
            </a:r>
            <a:endParaRPr lang="de-CH" sz="2000" i="1" dirty="0" smtClean="0">
              <a:solidFill>
                <a:schemeClr val="tx1"/>
              </a:solidFill>
            </a:endParaRPr>
          </a:p>
          <a:p>
            <a:pPr algn="r"/>
            <a:endParaRPr lang="de-CH" sz="1600" i="1" dirty="0" smtClean="0">
              <a:solidFill>
                <a:schemeClr val="tx1"/>
              </a:solidFill>
            </a:endParaRPr>
          </a:p>
          <a:p>
            <a:pPr algn="r"/>
            <a:r>
              <a:rPr lang="de-CH" sz="2000" i="1" dirty="0" smtClean="0">
                <a:solidFill>
                  <a:schemeClr val="tx1"/>
                </a:solidFill>
              </a:rPr>
              <a:t>Journal </a:t>
            </a:r>
            <a:r>
              <a:rPr lang="de-CH" sz="2000" i="1" dirty="0" err="1" smtClean="0">
                <a:solidFill>
                  <a:schemeClr val="tx1"/>
                </a:solidFill>
              </a:rPr>
              <a:t>of</a:t>
            </a:r>
            <a:r>
              <a:rPr lang="de-CH" sz="2000" i="1" dirty="0" smtClean="0">
                <a:solidFill>
                  <a:schemeClr val="tx1"/>
                </a:solidFill>
              </a:rPr>
              <a:t> </a:t>
            </a:r>
            <a:r>
              <a:rPr lang="de-CH" sz="2000" i="1" dirty="0" err="1" smtClean="0">
                <a:solidFill>
                  <a:schemeClr val="tx1"/>
                </a:solidFill>
              </a:rPr>
              <a:t>Hepatology</a:t>
            </a:r>
            <a:r>
              <a:rPr lang="de-CH" sz="2000" i="1" dirty="0" smtClean="0">
                <a:solidFill>
                  <a:schemeClr val="tx1"/>
                </a:solidFill>
              </a:rPr>
              <a:t> 2016</a:t>
            </a:r>
            <a:endParaRPr lang="de-CH" sz="2000" i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324600" cy="9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324600" cy="9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nselspital_blac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362200" cy="76974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Renal </a:t>
            </a:r>
            <a:r>
              <a:rPr lang="en-US" sz="2400" b="1" dirty="0"/>
              <a:t>dysfunction in </a:t>
            </a:r>
            <a:r>
              <a:rPr lang="en-US" sz="2400" b="1" dirty="0" smtClean="0"/>
              <a:t>cirrhosis</a:t>
            </a:r>
            <a:r>
              <a:rPr lang="en-US" sz="2400" dirty="0" smtClean="0"/>
              <a:t>: 50% increase </a:t>
            </a:r>
            <a:r>
              <a:rPr lang="en-US" sz="2400" dirty="0"/>
              <a:t>in serum creatinine (</a:t>
            </a:r>
            <a:r>
              <a:rPr lang="en-US" sz="2400" dirty="0" err="1"/>
              <a:t>SCr</a:t>
            </a:r>
            <a:r>
              <a:rPr lang="en-US" sz="2400" dirty="0"/>
              <a:t>) </a:t>
            </a:r>
            <a:r>
              <a:rPr lang="en-US" sz="2400" dirty="0" smtClean="0"/>
              <a:t>with a final </a:t>
            </a:r>
            <a:r>
              <a:rPr lang="en-US" sz="2400" dirty="0" err="1" smtClean="0"/>
              <a:t>SCr</a:t>
            </a:r>
            <a:r>
              <a:rPr lang="en-US" sz="2400" dirty="0" smtClean="0"/>
              <a:t> &gt; </a:t>
            </a:r>
            <a:r>
              <a:rPr lang="en-US" sz="2400" dirty="0"/>
              <a:t>1.5mg/</a:t>
            </a:r>
            <a:r>
              <a:rPr lang="en-US" sz="2400" dirty="0" err="1"/>
              <a:t>dL</a:t>
            </a:r>
            <a:r>
              <a:rPr lang="en-US" sz="2400" dirty="0"/>
              <a:t> (133μmol/L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Smaller </a:t>
            </a:r>
            <a:r>
              <a:rPr lang="en-US" sz="2400" dirty="0"/>
              <a:t>rises in </a:t>
            </a:r>
            <a:r>
              <a:rPr lang="en-US" sz="2400" dirty="0" err="1"/>
              <a:t>SCr</a:t>
            </a:r>
            <a:r>
              <a:rPr lang="en-US" sz="2400" dirty="0"/>
              <a:t> have </a:t>
            </a:r>
            <a:r>
              <a:rPr lang="en-US" sz="2400" dirty="0" smtClean="0"/>
              <a:t>a </a:t>
            </a:r>
            <a:r>
              <a:rPr lang="en-US" sz="2400" dirty="0"/>
              <a:t>negative </a:t>
            </a:r>
            <a:r>
              <a:rPr lang="en-US" sz="2400" dirty="0" smtClean="0"/>
              <a:t>prognostic impact </a:t>
            </a:r>
            <a:r>
              <a:rPr lang="en-US" sz="2400" dirty="0"/>
              <a:t>in decompensated </a:t>
            </a:r>
            <a:r>
              <a:rPr lang="en-US" sz="2400" dirty="0" smtClean="0"/>
              <a:t>cirrhosis (infection)</a:t>
            </a:r>
          </a:p>
          <a:p>
            <a:endParaRPr lang="en-US" sz="2400" dirty="0"/>
          </a:p>
          <a:p>
            <a:r>
              <a:rPr lang="en-US" sz="2400" dirty="0" err="1" smtClean="0"/>
              <a:t>SCr</a:t>
            </a:r>
            <a:r>
              <a:rPr lang="en-US" sz="2400" dirty="0" smtClean="0"/>
              <a:t> in patients with cirrhosis is not completely reliable</a:t>
            </a:r>
          </a:p>
          <a:p>
            <a:endParaRPr lang="en-US" sz="2400" dirty="0"/>
          </a:p>
          <a:p>
            <a:r>
              <a:rPr lang="en-US" sz="2400" dirty="0" smtClean="0"/>
              <a:t>International </a:t>
            </a:r>
            <a:r>
              <a:rPr lang="en-US" sz="2400" dirty="0"/>
              <a:t>Club of </a:t>
            </a:r>
            <a:r>
              <a:rPr lang="en-US" sz="2400" dirty="0" smtClean="0"/>
              <a:t>Ascites </a:t>
            </a:r>
            <a:r>
              <a:rPr lang="en-US" sz="2400" b="1" dirty="0" smtClean="0"/>
              <a:t>adapted</a:t>
            </a:r>
            <a:r>
              <a:rPr lang="en-US" sz="2400" dirty="0" smtClean="0"/>
              <a:t> </a:t>
            </a:r>
            <a:r>
              <a:rPr lang="en-US" sz="2400" dirty="0"/>
              <a:t>the term acute kidney injury (</a:t>
            </a:r>
            <a:r>
              <a:rPr lang="en-US" sz="2400" b="1" dirty="0" smtClean="0"/>
              <a:t>AKI</a:t>
            </a:r>
            <a:r>
              <a:rPr lang="en-US" sz="2400" dirty="0" smtClean="0"/>
              <a:t>) to represent </a:t>
            </a:r>
            <a:r>
              <a:rPr lang="en-US" sz="2400" b="1" dirty="0" smtClean="0"/>
              <a:t>renal dysfunction </a:t>
            </a:r>
            <a:r>
              <a:rPr lang="en-US" sz="2400" b="1" dirty="0"/>
              <a:t>in </a:t>
            </a:r>
            <a:r>
              <a:rPr lang="en-US" sz="2400" b="1" dirty="0" smtClean="0"/>
              <a:t>cirrhosis</a:t>
            </a:r>
          </a:p>
          <a:p>
            <a:endParaRPr lang="en-US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2590800" y="152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Diagnostic Criteria and Management of Acute Kidney Injury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29400" y="6027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Arroyo V. </a:t>
            </a:r>
            <a:r>
              <a:rPr lang="de-CH" sz="1200" dirty="0" err="1" smtClean="0"/>
              <a:t>Hepatology</a:t>
            </a:r>
            <a:r>
              <a:rPr lang="de-CH" sz="1200" dirty="0" smtClean="0"/>
              <a:t> 1996</a:t>
            </a:r>
          </a:p>
          <a:p>
            <a:r>
              <a:rPr lang="de-CH" sz="1200" dirty="0" smtClean="0"/>
              <a:t>Salerno F. Gut 2007</a:t>
            </a:r>
          </a:p>
          <a:p>
            <a:r>
              <a:rPr lang="de-CH" sz="1200" dirty="0" smtClean="0"/>
              <a:t>Wong F. </a:t>
            </a:r>
            <a:r>
              <a:rPr lang="de-CH" sz="1200" dirty="0" err="1" smtClean="0"/>
              <a:t>Gastroenterology</a:t>
            </a:r>
            <a:r>
              <a:rPr lang="de-CH" sz="1200" dirty="0" smtClean="0"/>
              <a:t> 2013</a:t>
            </a:r>
          </a:p>
          <a:p>
            <a:r>
              <a:rPr lang="de-CH" sz="1200" dirty="0" err="1" smtClean="0"/>
              <a:t>Angeli</a:t>
            </a:r>
            <a:r>
              <a:rPr lang="de-CH" sz="1200" dirty="0" smtClean="0"/>
              <a:t> P. Gut 2015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735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324600" cy="9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nselspital_bl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362200" cy="76974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AKI</a:t>
            </a:r>
          </a:p>
          <a:p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err="1"/>
              <a:t>SCr</a:t>
            </a:r>
            <a:r>
              <a:rPr lang="en-US" sz="2400" dirty="0"/>
              <a:t> of </a:t>
            </a:r>
            <a:r>
              <a:rPr lang="en-US" sz="2400" dirty="0" smtClean="0"/>
              <a:t>0.3mg/</a:t>
            </a:r>
            <a:r>
              <a:rPr lang="en-US" sz="2400" dirty="0" err="1" smtClean="0"/>
              <a:t>dL</a:t>
            </a:r>
            <a:r>
              <a:rPr lang="en-US" sz="2400" dirty="0" smtClean="0"/>
              <a:t> (26.5μmol/L</a:t>
            </a:r>
            <a:r>
              <a:rPr lang="en-US" sz="2400" dirty="0"/>
              <a:t>) in 48 </a:t>
            </a:r>
            <a:r>
              <a:rPr lang="en-US" sz="2400" dirty="0" smtClean="0"/>
              <a:t>hour</a:t>
            </a:r>
          </a:p>
          <a:p>
            <a:pPr marL="0" indent="0" algn="ctr">
              <a:buNone/>
            </a:pPr>
            <a:r>
              <a:rPr lang="en-US" sz="2400" dirty="0" smtClean="0"/>
              <a:t>or</a:t>
            </a:r>
            <a:endParaRPr lang="en-US" sz="2400" dirty="0"/>
          </a:p>
          <a:p>
            <a:r>
              <a:rPr lang="en-US" sz="2400" dirty="0" smtClean="0"/>
              <a:t>50</a:t>
            </a:r>
            <a:r>
              <a:rPr lang="en-US" sz="2400" dirty="0"/>
              <a:t>% increase in </a:t>
            </a:r>
            <a:r>
              <a:rPr lang="en-US" sz="2400" dirty="0" err="1"/>
              <a:t>SCr</a:t>
            </a:r>
            <a:r>
              <a:rPr lang="en-US" sz="2400" dirty="0"/>
              <a:t> from </a:t>
            </a:r>
            <a:r>
              <a:rPr lang="en-US" sz="2400" dirty="0" smtClean="0"/>
              <a:t>baseline* (occurred </a:t>
            </a:r>
            <a:r>
              <a:rPr lang="en-US" sz="2400" dirty="0"/>
              <a:t>in </a:t>
            </a:r>
            <a:r>
              <a:rPr lang="en-US" sz="2400" dirty="0" smtClean="0"/>
              <a:t>7 days)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Stage 1: </a:t>
            </a:r>
            <a:r>
              <a:rPr lang="en-US" sz="2400" dirty="0" err="1"/>
              <a:t>SCr</a:t>
            </a:r>
            <a:r>
              <a:rPr lang="en-US" sz="2400" dirty="0"/>
              <a:t> ≥26.5μmol/L in 48h </a:t>
            </a:r>
            <a:r>
              <a:rPr lang="en-US" sz="2400" dirty="0" smtClean="0"/>
              <a:t>or ≥1.5-2-fold </a:t>
            </a:r>
            <a:r>
              <a:rPr lang="en-US" sz="2400" dirty="0"/>
              <a:t>from baseline* </a:t>
            </a:r>
          </a:p>
          <a:p>
            <a:pPr marL="0" indent="0">
              <a:buNone/>
            </a:pPr>
            <a:r>
              <a:rPr lang="en-US" sz="2400" b="1" dirty="0" smtClean="0"/>
              <a:t>Stage 2: </a:t>
            </a:r>
            <a:r>
              <a:rPr lang="en-US" sz="2400" dirty="0"/>
              <a:t>≥ </a:t>
            </a:r>
            <a:r>
              <a:rPr lang="en-US" sz="2400" dirty="0" smtClean="0"/>
              <a:t>2.1-3-fold </a:t>
            </a:r>
            <a:r>
              <a:rPr lang="en-US" sz="2400" dirty="0"/>
              <a:t>from baseline* </a:t>
            </a:r>
          </a:p>
          <a:p>
            <a:pPr marL="0" indent="0">
              <a:buNone/>
            </a:pPr>
            <a:r>
              <a:rPr lang="en-US" sz="2400" b="1" dirty="0" smtClean="0"/>
              <a:t>Stage 3: </a:t>
            </a:r>
            <a:r>
              <a:rPr lang="en-US" sz="2400" dirty="0"/>
              <a:t>≥</a:t>
            </a:r>
            <a:r>
              <a:rPr lang="en-US" sz="2400" dirty="0" smtClean="0"/>
              <a:t>3.1-fold </a:t>
            </a:r>
            <a:r>
              <a:rPr lang="en-US" sz="2400" dirty="0"/>
              <a:t>from baseline* </a:t>
            </a:r>
            <a:r>
              <a:rPr lang="en-US" sz="2400" dirty="0" smtClean="0"/>
              <a:t>or </a:t>
            </a:r>
            <a:r>
              <a:rPr lang="en-US" sz="2400" dirty="0" err="1" smtClean="0"/>
              <a:t>SCr</a:t>
            </a:r>
            <a:r>
              <a:rPr lang="en-US" sz="2400" dirty="0" smtClean="0"/>
              <a:t> </a:t>
            </a:r>
            <a:r>
              <a:rPr lang="en-US" sz="2400" dirty="0"/>
              <a:t>≥ 353.6 </a:t>
            </a:r>
            <a:r>
              <a:rPr lang="en-US" sz="2400" dirty="0" err="1"/>
              <a:t>μmol</a:t>
            </a:r>
            <a:r>
              <a:rPr lang="en-US" sz="2400" dirty="0"/>
              <a:t>/L </a:t>
            </a:r>
            <a:r>
              <a:rPr lang="en-US" sz="2400" smtClean="0"/>
              <a:t>with acute </a:t>
            </a:r>
            <a:r>
              <a:rPr lang="en-US" sz="2400" dirty="0"/>
              <a:t>increase ≥26.5μmol/L  </a:t>
            </a:r>
            <a:r>
              <a:rPr lang="en-US" sz="2400" dirty="0" smtClean="0"/>
              <a:t>or Initiation </a:t>
            </a:r>
            <a:r>
              <a:rPr lang="en-US" sz="2400" dirty="0"/>
              <a:t>of RRT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1800" i="1" dirty="0" smtClean="0"/>
              <a:t>*Baseline </a:t>
            </a:r>
            <a:r>
              <a:rPr lang="en-US" sz="1800" i="1" dirty="0" err="1"/>
              <a:t>SCr</a:t>
            </a:r>
            <a:r>
              <a:rPr lang="en-US" sz="1800" i="1" dirty="0"/>
              <a:t> 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SCr</a:t>
            </a:r>
            <a:r>
              <a:rPr lang="en-US" sz="1800" i="1" dirty="0" smtClean="0"/>
              <a:t> assessed </a:t>
            </a:r>
            <a:r>
              <a:rPr lang="en-US" sz="1800" i="1" dirty="0"/>
              <a:t>within the previous 3 </a:t>
            </a:r>
            <a:r>
              <a:rPr lang="en-US" sz="1800" i="1" dirty="0" smtClean="0"/>
              <a:t>months (or on admission)</a:t>
            </a:r>
            <a:endParaRPr lang="de-CH" sz="18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2590800" y="152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Diagnostic Criteria and Management of Acute Kidney Injury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1238250" y="3276600"/>
            <a:ext cx="6667500" cy="812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 threshold of </a:t>
            </a:r>
            <a:r>
              <a:rPr lang="en-US" sz="2400" b="1" dirty="0" err="1"/>
              <a:t>SCr</a:t>
            </a:r>
            <a:r>
              <a:rPr lang="en-US" sz="2400" b="1" dirty="0"/>
              <a:t> </a:t>
            </a:r>
            <a:r>
              <a:rPr lang="en-US" sz="2400" b="1" dirty="0" smtClean="0"/>
              <a:t>for </a:t>
            </a:r>
            <a:r>
              <a:rPr lang="en-US" sz="2400" b="1" dirty="0"/>
              <a:t>the diagnosis of AKI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29400" y="65048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Angeli</a:t>
            </a:r>
            <a:r>
              <a:rPr lang="de-CH" sz="1200" dirty="0" smtClean="0"/>
              <a:t> P. Gut 2015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2138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324600" cy="9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nselspital_bl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362200" cy="76974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Hepatorenal</a:t>
            </a:r>
            <a:r>
              <a:rPr lang="en-US" b="1" dirty="0" smtClean="0"/>
              <a:t> syndrome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Type 1 </a:t>
            </a:r>
            <a:r>
              <a:rPr lang="en-US" sz="2400" dirty="0" err="1" smtClean="0"/>
              <a:t>hepatorenal</a:t>
            </a:r>
            <a:r>
              <a:rPr lang="en-US" sz="2400" dirty="0" smtClean="0"/>
              <a:t> syndrome (HRS-1): prototype of acute renal dysfunction in cirrhosis</a:t>
            </a:r>
          </a:p>
          <a:p>
            <a:endParaRPr lang="en-US" sz="2400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dirty="0" smtClean="0"/>
              <a:t>Criteria</a:t>
            </a:r>
          </a:p>
          <a:p>
            <a:pPr>
              <a:buFontTx/>
              <a:buChar char="-"/>
            </a:pPr>
            <a:r>
              <a:rPr lang="en-US" sz="1800" dirty="0" smtClean="0"/>
              <a:t>Cirrhosis and ascites</a:t>
            </a:r>
          </a:p>
          <a:p>
            <a:pPr>
              <a:buFontTx/>
              <a:buChar char="-"/>
            </a:pPr>
            <a:r>
              <a:rPr lang="en-US" sz="1800" dirty="0" smtClean="0"/>
              <a:t>≥ stage 2 AKI</a:t>
            </a:r>
            <a:endParaRPr lang="de-CH" sz="1800" i="1" dirty="0"/>
          </a:p>
          <a:p>
            <a:pPr>
              <a:buFontTx/>
              <a:buChar char="-"/>
            </a:pPr>
            <a:r>
              <a:rPr lang="de-CH" sz="1800" dirty="0" err="1" smtClean="0"/>
              <a:t>No</a:t>
            </a:r>
            <a:r>
              <a:rPr lang="de-CH" sz="1800" dirty="0" smtClean="0"/>
              <a:t> </a:t>
            </a:r>
            <a:r>
              <a:rPr lang="de-CH" sz="1800" dirty="0" err="1" smtClean="0"/>
              <a:t>improvement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sCr</a:t>
            </a:r>
            <a:r>
              <a:rPr lang="de-CH" sz="1800" dirty="0" smtClean="0"/>
              <a:t> after </a:t>
            </a:r>
            <a:r>
              <a:rPr lang="en-US" sz="1800" dirty="0" smtClean="0"/>
              <a:t>≥ 48h of diuretic withdrawal and volume expansion with albumin</a:t>
            </a:r>
          </a:p>
          <a:p>
            <a:pPr>
              <a:buFontTx/>
              <a:buChar char="-"/>
            </a:pPr>
            <a:r>
              <a:rPr lang="en-US" sz="1800" dirty="0" smtClean="0"/>
              <a:t>Absence of hypovolemic shock or infection that require vasoactive drugs to support blood pressure</a:t>
            </a:r>
          </a:p>
          <a:p>
            <a:pPr>
              <a:buFontTx/>
              <a:buChar char="-"/>
            </a:pPr>
            <a:r>
              <a:rPr lang="en-US" sz="1800" dirty="0" smtClean="0"/>
              <a:t>Proteinuria &lt; 500 mg/day and hematuria &lt; 50 RBC/high power field</a:t>
            </a: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2590800" y="152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Diagnostic Criteria and Management of Acute Kidney Injury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800350" y="3149600"/>
            <a:ext cx="3543300" cy="812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Re-named: </a:t>
            </a:r>
            <a:r>
              <a:rPr lang="en-US" sz="2400" b="1" dirty="0"/>
              <a:t>AKI-HRS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Angeli</a:t>
            </a:r>
            <a:r>
              <a:rPr lang="de-CH" sz="1200" dirty="0" smtClean="0"/>
              <a:t> P. Gut 2015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673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nselspital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1828800" cy="595932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2066059" y="69367"/>
            <a:ext cx="4648200" cy="1135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AKI</a:t>
            </a:r>
          </a:p>
          <a:p>
            <a:r>
              <a:rPr lang="en-US" sz="1600" dirty="0"/>
              <a:t>Change in </a:t>
            </a:r>
            <a:r>
              <a:rPr lang="en-US" sz="1600" dirty="0" err="1"/>
              <a:t>SCr</a:t>
            </a:r>
            <a:r>
              <a:rPr lang="en-US" sz="1600" dirty="0"/>
              <a:t> of </a:t>
            </a:r>
            <a:r>
              <a:rPr lang="en-US" sz="1600" dirty="0" smtClean="0"/>
              <a:t>26.5μmol/L </a:t>
            </a:r>
            <a:r>
              <a:rPr lang="en-US" sz="1600" dirty="0"/>
              <a:t>in 48 hour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50% increase in </a:t>
            </a:r>
            <a:r>
              <a:rPr lang="en-US" sz="1600" dirty="0" err="1"/>
              <a:t>SCr</a:t>
            </a:r>
            <a:r>
              <a:rPr lang="en-US" sz="1600" dirty="0"/>
              <a:t> from </a:t>
            </a:r>
            <a:r>
              <a:rPr lang="en-US" sz="1600" dirty="0" smtClean="0"/>
              <a:t>baseline (in </a:t>
            </a:r>
            <a:r>
              <a:rPr lang="en-US" sz="1600" dirty="0"/>
              <a:t>7 days)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58000" y="228600"/>
            <a:ext cx="20574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*</a:t>
            </a:r>
          </a:p>
          <a:p>
            <a:r>
              <a:rPr lang="en-US" sz="1400" dirty="0"/>
              <a:t>Volume depletion</a:t>
            </a:r>
          </a:p>
          <a:p>
            <a:r>
              <a:rPr lang="en-US" sz="1400" dirty="0" smtClean="0"/>
              <a:t>Infections</a:t>
            </a:r>
          </a:p>
          <a:p>
            <a:r>
              <a:rPr lang="en-US" sz="1400" dirty="0" smtClean="0"/>
              <a:t>Nephrotoxic drugs</a:t>
            </a:r>
          </a:p>
          <a:p>
            <a:r>
              <a:rPr lang="en-US" sz="1400" dirty="0" smtClean="0"/>
              <a:t>NSBB?</a:t>
            </a:r>
            <a:endParaRPr lang="de-CH" sz="14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6200" y="1560943"/>
            <a:ext cx="2743200" cy="11822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Stage 1</a:t>
            </a:r>
            <a:endParaRPr lang="en-US" sz="1600" b="1" dirty="0"/>
          </a:p>
          <a:p>
            <a:r>
              <a:rPr lang="en-US" sz="1600" dirty="0" smtClean="0"/>
              <a:t>≥26.5μmol/L </a:t>
            </a:r>
            <a:r>
              <a:rPr lang="en-US" sz="1600" dirty="0"/>
              <a:t>in </a:t>
            </a:r>
            <a:r>
              <a:rPr lang="en-US" sz="1600" dirty="0" smtClean="0"/>
              <a:t>48h </a:t>
            </a:r>
          </a:p>
          <a:p>
            <a:r>
              <a:rPr lang="en-US" sz="1600" dirty="0" smtClean="0"/>
              <a:t>or</a:t>
            </a:r>
            <a:endParaRPr lang="en-US" sz="1600" dirty="0"/>
          </a:p>
          <a:p>
            <a:r>
              <a:rPr lang="en-US" sz="1600" dirty="0" smtClean="0"/>
              <a:t>≥1.5-2-fold from baseline</a:t>
            </a:r>
            <a:endParaRPr lang="en-US" sz="16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048000" y="1560942"/>
            <a:ext cx="2684318" cy="118225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Stage 2</a:t>
            </a:r>
          </a:p>
          <a:p>
            <a:pPr algn="ctr"/>
            <a:endParaRPr lang="en-US" sz="1600" b="1" dirty="0"/>
          </a:p>
          <a:p>
            <a:r>
              <a:rPr lang="en-US" sz="1600" dirty="0" smtClean="0"/>
              <a:t>≥ 2.1-3-fold from baseline </a:t>
            </a:r>
            <a:endParaRPr lang="en-US" sz="16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947929" y="1484742"/>
            <a:ext cx="3124200" cy="133465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Stage 3</a:t>
            </a:r>
            <a:endParaRPr lang="en-US" sz="1600" b="1" dirty="0"/>
          </a:p>
          <a:p>
            <a:r>
              <a:rPr lang="en-US" sz="1600" dirty="0" smtClean="0"/>
              <a:t>≥3.1-fold from baseline or</a:t>
            </a:r>
          </a:p>
          <a:p>
            <a:r>
              <a:rPr lang="en-US" sz="1600" dirty="0" err="1" smtClean="0"/>
              <a:t>SCr</a:t>
            </a:r>
            <a:r>
              <a:rPr lang="en-US" sz="1600" dirty="0" smtClean="0"/>
              <a:t> </a:t>
            </a:r>
            <a:r>
              <a:rPr lang="en-US" sz="1600" dirty="0"/>
              <a:t>≥ </a:t>
            </a:r>
            <a:r>
              <a:rPr lang="en-US" sz="1600" dirty="0" smtClean="0"/>
              <a:t>353.6 </a:t>
            </a:r>
            <a:r>
              <a:rPr lang="en-US" sz="1600" dirty="0" err="1" smtClean="0"/>
              <a:t>μmol</a:t>
            </a:r>
            <a:r>
              <a:rPr lang="en-US" sz="1600" dirty="0" smtClean="0"/>
              <a:t>/L with increase </a:t>
            </a:r>
            <a:r>
              <a:rPr lang="en-US" sz="1600" dirty="0"/>
              <a:t>≥</a:t>
            </a:r>
            <a:r>
              <a:rPr lang="en-US" sz="1600" dirty="0" smtClean="0"/>
              <a:t>26.5μmol/L  or</a:t>
            </a:r>
          </a:p>
          <a:p>
            <a:r>
              <a:rPr lang="en-US" sz="1600" dirty="0" smtClean="0"/>
              <a:t>Initiation of RRT</a:t>
            </a:r>
            <a:endParaRPr lang="en-US" sz="1600" dirty="0"/>
          </a:p>
        </p:txBody>
      </p:sp>
      <p:cxnSp>
        <p:nvCxnSpPr>
          <p:cNvPr id="15" name="Gerade Verbindung 14"/>
          <p:cNvCxnSpPr>
            <a:stCxn id="10" idx="2"/>
            <a:endCxn id="12" idx="0"/>
          </p:cNvCxnSpPr>
          <p:nvPr/>
        </p:nvCxnSpPr>
        <p:spPr>
          <a:xfrm>
            <a:off x="4390159" y="1205345"/>
            <a:ext cx="0" cy="355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0" idx="2"/>
            <a:endCxn id="11" idx="0"/>
          </p:cNvCxnSpPr>
          <p:nvPr/>
        </p:nvCxnSpPr>
        <p:spPr>
          <a:xfrm flipH="1">
            <a:off x="1447800" y="1205345"/>
            <a:ext cx="2942359" cy="355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10" idx="2"/>
            <a:endCxn id="13" idx="0"/>
          </p:cNvCxnSpPr>
          <p:nvPr/>
        </p:nvCxnSpPr>
        <p:spPr>
          <a:xfrm>
            <a:off x="4390159" y="1205345"/>
            <a:ext cx="3119870" cy="279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381000" y="2990273"/>
            <a:ext cx="2133600" cy="591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Remove and treat precipitating factors *</a:t>
            </a:r>
            <a:endParaRPr lang="en-US" sz="16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76200" y="4020129"/>
            <a:ext cx="1447800" cy="591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AKI</a:t>
            </a:r>
          </a:p>
          <a:p>
            <a:pPr algn="ctr"/>
            <a:r>
              <a:rPr lang="en-US" sz="1600" dirty="0" smtClean="0"/>
              <a:t>regression</a:t>
            </a:r>
            <a:endParaRPr lang="en-US" sz="16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935373" y="4020128"/>
            <a:ext cx="1447800" cy="591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Stable</a:t>
            </a:r>
            <a:endParaRPr lang="en-US" sz="1600" dirty="0"/>
          </a:p>
        </p:txBody>
      </p:sp>
      <p:cxnSp>
        <p:nvCxnSpPr>
          <p:cNvPr id="19" name="Gewinkelte Verbindung 18"/>
          <p:cNvCxnSpPr>
            <a:endCxn id="12" idx="2"/>
          </p:cNvCxnSpPr>
          <p:nvPr/>
        </p:nvCxnSpPr>
        <p:spPr>
          <a:xfrm flipV="1">
            <a:off x="2514600" y="2743197"/>
            <a:ext cx="1875559" cy="47567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endCxn id="13" idx="2"/>
          </p:cNvCxnSpPr>
          <p:nvPr/>
        </p:nvCxnSpPr>
        <p:spPr>
          <a:xfrm flipV="1">
            <a:off x="2514600" y="2819398"/>
            <a:ext cx="4995429" cy="7042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705100" y="2849541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endParaRPr lang="de-C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76200" y="4916056"/>
            <a:ext cx="1447800" cy="591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Close monitoring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1671604" y="4916055"/>
            <a:ext cx="1974273" cy="591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Further therapy at physician discretion</a:t>
            </a:r>
            <a:endParaRPr lang="en-US" sz="1600" dirty="0"/>
          </a:p>
        </p:txBody>
      </p:sp>
      <p:sp>
        <p:nvSpPr>
          <p:cNvPr id="28" name="Abgerundetes Rechteck 27"/>
          <p:cNvSpPr/>
          <p:nvPr/>
        </p:nvSpPr>
        <p:spPr>
          <a:xfrm>
            <a:off x="4544291" y="3733800"/>
            <a:ext cx="4066309" cy="133465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Remove and treat precipitating factors </a:t>
            </a:r>
          </a:p>
          <a:p>
            <a:pPr algn="ctr"/>
            <a:r>
              <a:rPr lang="en-US" sz="1600" dirty="0" smtClean="0"/>
              <a:t>(if not done already)</a:t>
            </a:r>
          </a:p>
          <a:p>
            <a:pPr algn="ctr"/>
            <a:r>
              <a:rPr lang="en-US" sz="1600" dirty="0" smtClean="0"/>
              <a:t>Volume expansion with albumin</a:t>
            </a:r>
          </a:p>
          <a:p>
            <a:pPr algn="ctr"/>
            <a:r>
              <a:rPr lang="en-US" sz="1600" dirty="0" smtClean="0"/>
              <a:t>(1gm/kg, max 100gm/day)</a:t>
            </a:r>
            <a:endParaRPr lang="en-US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5676900" y="3112653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endParaRPr lang="de-C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648200" y="51054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Response?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14259" y="5181600"/>
            <a:ext cx="20955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Progression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Gerade Verbindung mit Pfeil 31"/>
          <p:cNvCxnSpPr>
            <a:stCxn id="11" idx="2"/>
            <a:endCxn id="14" idx="0"/>
          </p:cNvCxnSpPr>
          <p:nvPr/>
        </p:nvCxnSpPr>
        <p:spPr>
          <a:xfrm>
            <a:off x="1447800" y="2743198"/>
            <a:ext cx="0" cy="24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4" idx="2"/>
            <a:endCxn id="16" idx="0"/>
          </p:cNvCxnSpPr>
          <p:nvPr/>
        </p:nvCxnSpPr>
        <p:spPr>
          <a:xfrm flipH="1">
            <a:off x="800100" y="3581400"/>
            <a:ext cx="647700" cy="438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4" idx="2"/>
            <a:endCxn id="18" idx="0"/>
          </p:cNvCxnSpPr>
          <p:nvPr/>
        </p:nvCxnSpPr>
        <p:spPr>
          <a:xfrm>
            <a:off x="1447800" y="3581400"/>
            <a:ext cx="1211473" cy="438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18" idx="2"/>
            <a:endCxn id="27" idx="0"/>
          </p:cNvCxnSpPr>
          <p:nvPr/>
        </p:nvCxnSpPr>
        <p:spPr>
          <a:xfrm flipH="1">
            <a:off x="2658741" y="4611255"/>
            <a:ext cx="532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16" idx="2"/>
            <a:endCxn id="26" idx="0"/>
          </p:cNvCxnSpPr>
          <p:nvPr/>
        </p:nvCxnSpPr>
        <p:spPr>
          <a:xfrm>
            <a:off x="800100" y="4611256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733800" y="5638800"/>
            <a:ext cx="11603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Gerade Verbindung mit Pfeil 50"/>
          <p:cNvCxnSpPr>
            <a:stCxn id="12" idx="2"/>
          </p:cNvCxnSpPr>
          <p:nvPr/>
        </p:nvCxnSpPr>
        <p:spPr>
          <a:xfrm>
            <a:off x="4390159" y="2743197"/>
            <a:ext cx="2124941" cy="990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3" idx="2"/>
            <a:endCxn id="28" idx="0"/>
          </p:cNvCxnSpPr>
          <p:nvPr/>
        </p:nvCxnSpPr>
        <p:spPr>
          <a:xfrm flipH="1">
            <a:off x="6577446" y="2819398"/>
            <a:ext cx="932583" cy="914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29" idx="3"/>
            <a:endCxn id="30" idx="1"/>
          </p:cNvCxnSpPr>
          <p:nvPr/>
        </p:nvCxnSpPr>
        <p:spPr>
          <a:xfrm>
            <a:off x="6134100" y="5290066"/>
            <a:ext cx="58015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29" idx="1"/>
            <a:endCxn id="48" idx="0"/>
          </p:cNvCxnSpPr>
          <p:nvPr/>
        </p:nvCxnSpPr>
        <p:spPr>
          <a:xfrm flipH="1">
            <a:off x="4313959" y="5290066"/>
            <a:ext cx="334241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Abgerundetes Rechteck 66"/>
          <p:cNvSpPr/>
          <p:nvPr/>
        </p:nvSpPr>
        <p:spPr>
          <a:xfrm>
            <a:off x="6128171" y="6119391"/>
            <a:ext cx="2914650" cy="621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Yes</a:t>
            </a:r>
          </a:p>
          <a:p>
            <a:pPr algn="ctr"/>
            <a:r>
              <a:rPr lang="de-CH" dirty="0" err="1" smtClean="0"/>
              <a:t>Vasoconstrictors</a:t>
            </a:r>
            <a:r>
              <a:rPr lang="de-CH" dirty="0" smtClean="0"/>
              <a:t> &amp; </a:t>
            </a:r>
            <a:r>
              <a:rPr lang="de-CH" dirty="0" err="1" smtClean="0"/>
              <a:t>albumin</a:t>
            </a:r>
            <a:endParaRPr lang="de-CH" dirty="0"/>
          </a:p>
        </p:txBody>
      </p:sp>
      <p:sp>
        <p:nvSpPr>
          <p:cNvPr id="74" name="Textfeld 73"/>
          <p:cNvSpPr txBox="1"/>
          <p:nvPr/>
        </p:nvSpPr>
        <p:spPr>
          <a:xfrm>
            <a:off x="6711461" y="5609492"/>
            <a:ext cx="23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AKI-HRS </a:t>
            </a:r>
            <a:r>
              <a:rPr lang="de-C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Gerade Verbindung mit Pfeil 75"/>
          <p:cNvCxnSpPr>
            <a:endCxn id="67" idx="0"/>
          </p:cNvCxnSpPr>
          <p:nvPr/>
        </p:nvCxnSpPr>
        <p:spPr>
          <a:xfrm>
            <a:off x="7585496" y="5978824"/>
            <a:ext cx="0" cy="14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Abgerundetes Rechteck 79"/>
          <p:cNvSpPr/>
          <p:nvPr/>
        </p:nvSpPr>
        <p:spPr>
          <a:xfrm>
            <a:off x="3086966" y="6119391"/>
            <a:ext cx="2914650" cy="621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err="1" smtClean="0"/>
              <a:t>No</a:t>
            </a:r>
            <a:endParaRPr lang="de-CH" b="1" dirty="0" smtClean="0"/>
          </a:p>
          <a:p>
            <a:pPr algn="ctr"/>
            <a:r>
              <a:rPr lang="de-CH" dirty="0" err="1" smtClean="0"/>
              <a:t>Treat</a:t>
            </a:r>
            <a:r>
              <a:rPr lang="de-CH" dirty="0" smtClean="0"/>
              <a:t> </a:t>
            </a:r>
            <a:r>
              <a:rPr lang="de-CH" dirty="0" err="1" smtClean="0"/>
              <a:t>according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etiology</a:t>
            </a:r>
            <a:endParaRPr lang="de-CH" dirty="0"/>
          </a:p>
        </p:txBody>
      </p:sp>
      <p:cxnSp>
        <p:nvCxnSpPr>
          <p:cNvPr id="81" name="Gerade Verbindung mit Pfeil 80"/>
          <p:cNvCxnSpPr>
            <a:stCxn id="74" idx="1"/>
          </p:cNvCxnSpPr>
          <p:nvPr/>
        </p:nvCxnSpPr>
        <p:spPr>
          <a:xfrm flipH="1">
            <a:off x="5947929" y="5794158"/>
            <a:ext cx="763532" cy="32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Gewinkelte Verbindung 85"/>
          <p:cNvCxnSpPr>
            <a:stCxn id="48" idx="1"/>
            <a:endCxn id="26" idx="2"/>
          </p:cNvCxnSpPr>
          <p:nvPr/>
        </p:nvCxnSpPr>
        <p:spPr>
          <a:xfrm rot="10800000">
            <a:off x="800100" y="5507184"/>
            <a:ext cx="2933700" cy="31628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4" grpId="0"/>
      <p:bldP spid="26" grpId="0" animBg="1"/>
      <p:bldP spid="27" grpId="0" animBg="1"/>
      <p:bldP spid="28" grpId="0" animBg="1"/>
      <p:bldP spid="25" grpId="0"/>
      <p:bldP spid="29" grpId="0"/>
      <p:bldP spid="30" grpId="0" animBg="1"/>
      <p:bldP spid="48" grpId="0" animBg="1"/>
      <p:bldP spid="67" grpId="0" animBg="1"/>
      <p:bldP spid="74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172200" cy="21945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nselspital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2340942" cy="7628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218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88235"/>
            <a:ext cx="5225069" cy="676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nselspital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362200" cy="7697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324600" cy="9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38400" y="5450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90800" y="39118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Royal Free Hospital (RFH) </a:t>
            </a:r>
            <a:r>
              <a:rPr lang="en-US" sz="2400" b="1" dirty="0"/>
              <a:t>cirrhosis </a:t>
            </a:r>
            <a:r>
              <a:rPr lang="en-US" sz="2400" b="1" dirty="0" smtClean="0"/>
              <a:t>Glomerular Filtration Rate (GFR) equation</a:t>
            </a:r>
            <a:endParaRPr lang="en-US" sz="2400" b="1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Development and validation of </a:t>
            </a:r>
            <a:r>
              <a:rPr lang="en-US" sz="1800" dirty="0" smtClean="0"/>
              <a:t>a mathematical </a:t>
            </a:r>
            <a:r>
              <a:rPr lang="en-US" sz="1800" dirty="0"/>
              <a:t>equation to estimate GFR in cirrhosis : the </a:t>
            </a:r>
            <a:r>
              <a:rPr lang="en-US" sz="1800" dirty="0" smtClean="0"/>
              <a:t>RFH cirrhosis GFR</a:t>
            </a:r>
          </a:p>
          <a:p>
            <a:pPr marL="0" indent="0">
              <a:buNone/>
            </a:pPr>
            <a:r>
              <a:rPr lang="en-US" sz="1800" dirty="0" err="1" smtClean="0"/>
              <a:t>Kalafeteli</a:t>
            </a:r>
            <a:r>
              <a:rPr lang="en-US" sz="1800" dirty="0" smtClean="0"/>
              <a:t> M. </a:t>
            </a:r>
            <a:r>
              <a:rPr lang="en-US" sz="1800" i="1" dirty="0" smtClean="0"/>
              <a:t>Hepatology 2016</a:t>
            </a:r>
            <a:endParaRPr lang="en-US" sz="1800" i="1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1600" dirty="0"/>
              <a:t>MDRD and CKD-EPI overestimate kidney function in cirrhosis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RFH Cirrhosis GF was developed and validated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Performance of this equation should be validated in other populations</a:t>
            </a:r>
          </a:p>
          <a:p>
            <a:pPr>
              <a:buFontTx/>
              <a:buChar char="-"/>
            </a:pPr>
            <a:r>
              <a:rPr lang="en-US" sz="1600" dirty="0"/>
              <a:t>The incorporation of this cirrhosis-specific GFR equation instead of </a:t>
            </a:r>
            <a:r>
              <a:rPr lang="en-US" sz="1600" dirty="0" smtClean="0"/>
              <a:t>creatinine in </a:t>
            </a:r>
            <a:r>
              <a:rPr lang="en-US" sz="1600" dirty="0"/>
              <a:t>prognostic scores </a:t>
            </a:r>
            <a:r>
              <a:rPr lang="en-US" sz="1600" dirty="0" smtClean="0"/>
              <a:t>(i.e. MELD) may increase </a:t>
            </a:r>
            <a:r>
              <a:rPr lang="en-US" sz="1600" dirty="0"/>
              <a:t>their overall </a:t>
            </a:r>
            <a:r>
              <a:rPr lang="en-US" sz="1600" dirty="0" smtClean="0"/>
              <a:t>performance</a:t>
            </a: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0263" r="4268"/>
          <a:stretch/>
        </p:blipFill>
        <p:spPr bwMode="auto">
          <a:xfrm>
            <a:off x="2201826" y="3606800"/>
            <a:ext cx="3965945" cy="121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52600" y="3581400"/>
            <a:ext cx="6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GFR:</a:t>
            </a:r>
            <a:endParaRPr lang="de-CH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167771" y="3657600"/>
            <a:ext cx="2209800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CH" sz="1400" dirty="0" smtClean="0"/>
              <a:t>Variables:</a:t>
            </a:r>
          </a:p>
          <a:p>
            <a:r>
              <a:rPr lang="de-CH" sz="1400" dirty="0" smtClean="0"/>
              <a:t>- </a:t>
            </a:r>
            <a:r>
              <a:rPr lang="de-CH" sz="1400" dirty="0" err="1" smtClean="0"/>
              <a:t>Creatinine</a:t>
            </a:r>
            <a:endParaRPr lang="de-CH" sz="1400" dirty="0" smtClean="0"/>
          </a:p>
          <a:p>
            <a:r>
              <a:rPr lang="de-CH" sz="1400" dirty="0" smtClean="0"/>
              <a:t>- Urea</a:t>
            </a:r>
          </a:p>
          <a:p>
            <a:r>
              <a:rPr lang="de-CH" sz="1400" dirty="0" smtClean="0"/>
              <a:t>- INR</a:t>
            </a:r>
            <a:endParaRPr lang="de-CH" sz="1400" dirty="0"/>
          </a:p>
          <a:p>
            <a:r>
              <a:rPr lang="de-CH" sz="1400" dirty="0" smtClean="0"/>
              <a:t>- Age</a:t>
            </a:r>
          </a:p>
          <a:p>
            <a:r>
              <a:rPr lang="de-CH" sz="1400" dirty="0" smtClean="0"/>
              <a:t> </a:t>
            </a:r>
          </a:p>
          <a:p>
            <a:r>
              <a:rPr lang="de-CH" sz="1400" dirty="0" smtClean="0"/>
              <a:t>- </a:t>
            </a:r>
            <a:r>
              <a:rPr lang="de-CH" sz="1400" dirty="0" err="1" smtClean="0"/>
              <a:t>Sodium</a:t>
            </a:r>
            <a:endParaRPr lang="de-CH" sz="1400" dirty="0" smtClean="0"/>
          </a:p>
          <a:p>
            <a:r>
              <a:rPr lang="de-CH" sz="1400" dirty="0" smtClean="0"/>
              <a:t>- Gender</a:t>
            </a:r>
          </a:p>
          <a:p>
            <a:r>
              <a:rPr lang="de-CH" sz="1400" dirty="0" smtClean="0"/>
              <a:t>- </a:t>
            </a:r>
            <a:r>
              <a:rPr lang="de-CH" sz="1400" dirty="0" err="1" smtClean="0"/>
              <a:t>Ascites</a:t>
            </a:r>
            <a:r>
              <a:rPr lang="de-CH" sz="1400" dirty="0" smtClean="0"/>
              <a:t>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7158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12b8928-7cb8-4a0e-9acf-8a686b6a0e68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574</Words>
  <Application>Microsoft Office PowerPoint</Application>
  <PresentationFormat>Bildschirmpräsentation (4:3)</PresentationFormat>
  <Paragraphs>116</Paragraphs>
  <Slides>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Murgia, Giuseppe</dc:creator>
  <cp:lastModifiedBy>Murgia, Giuseppe</cp:lastModifiedBy>
  <cp:revision>44</cp:revision>
  <dcterms:created xsi:type="dcterms:W3CDTF">2006-08-16T00:00:00Z</dcterms:created>
  <dcterms:modified xsi:type="dcterms:W3CDTF">2016-11-23T08:49:07Z</dcterms:modified>
</cp:coreProperties>
</file>