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84" r:id="rId9"/>
    <p:sldId id="283" r:id="rId10"/>
    <p:sldId id="286" r:id="rId11"/>
    <p:sldId id="288" r:id="rId12"/>
    <p:sldId id="287" r:id="rId13"/>
    <p:sldId id="285" r:id="rId14"/>
    <p:sldId id="277" r:id="rId15"/>
    <p:sldId id="282" r:id="rId16"/>
    <p:sldId id="278" r:id="rId17"/>
    <p:sldId id="281" r:id="rId18"/>
    <p:sldId id="273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>
        <p:scale>
          <a:sx n="87" d="100"/>
          <a:sy n="87" d="100"/>
        </p:scale>
        <p:origin x="15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435B6-9980-47AE-9373-F9C582C55E47}" type="datetimeFigureOut">
              <a:rPr lang="de-CH" smtClean="0"/>
              <a:t>15.05.2018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03AAD0-59C3-4D25-A616-F928CBD64E0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818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hydroxysteroid</a:t>
            </a:r>
            <a:r>
              <a:rPr lang="en-US" b="1" dirty="0" smtClean="0"/>
              <a:t> 17-beta dehydrogenase 13: </a:t>
            </a:r>
            <a:r>
              <a:rPr lang="en-US" dirty="0" smtClean="0"/>
              <a:t>catalyzing enzyme in steroid metabolism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fatty</a:t>
            </a:r>
            <a:r>
              <a:rPr lang="de-CH" dirty="0" smtClean="0"/>
              <a:t> </a:t>
            </a:r>
            <a:r>
              <a:rPr lang="de-CH" dirty="0" err="1" smtClean="0"/>
              <a:t>acids</a:t>
            </a:r>
            <a:endParaRPr lang="en-US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AAD0-59C3-4D25-A616-F928CBD64E0A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08664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shows the expression of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HSD17B13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transcripts A and 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Panel B shows the results of Western blot analysis</a:t>
            </a:r>
          </a:p>
          <a:p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CH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</a:t>
            </a:r>
            <a:r>
              <a:rPr lang="de-CH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HSD17B13 isoform A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and isoform D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IsoD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protein in human liver samples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D: HepG2 cells stably overexpressing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HSD17B13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transcripts A or D were labeled with boron-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dipyrromethene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(BODIPY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3AAD0-59C3-4D25-A616-F928CBD64E0A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0151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8D2F-9844-456B-853E-F02512F915DF}" type="datetimeFigureOut">
              <a:rPr lang="de-CH" smtClean="0"/>
              <a:t>15.05.2018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D7DF-8B5A-4D7B-A3C5-56F421AAFE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874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8D2F-9844-456B-853E-F02512F915DF}" type="datetimeFigureOut">
              <a:rPr lang="de-CH" smtClean="0"/>
              <a:t>15.05.2018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D7DF-8B5A-4D7B-A3C5-56F421AAFE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397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8D2F-9844-456B-853E-F02512F915DF}" type="datetimeFigureOut">
              <a:rPr lang="de-CH" smtClean="0"/>
              <a:t>15.05.2018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D7DF-8B5A-4D7B-A3C5-56F421AAFE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633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8D2F-9844-456B-853E-F02512F915DF}" type="datetimeFigureOut">
              <a:rPr lang="de-CH" smtClean="0"/>
              <a:t>15.05.2018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D7DF-8B5A-4D7B-A3C5-56F421AAFE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969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8D2F-9844-456B-853E-F02512F915DF}" type="datetimeFigureOut">
              <a:rPr lang="de-CH" smtClean="0"/>
              <a:t>15.05.2018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D7DF-8B5A-4D7B-A3C5-56F421AAFE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2454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8D2F-9844-456B-853E-F02512F915DF}" type="datetimeFigureOut">
              <a:rPr lang="de-CH" smtClean="0"/>
              <a:t>15.05.2018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D7DF-8B5A-4D7B-A3C5-56F421AAFE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853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8D2F-9844-456B-853E-F02512F915DF}" type="datetimeFigureOut">
              <a:rPr lang="de-CH" smtClean="0"/>
              <a:t>15.05.2018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D7DF-8B5A-4D7B-A3C5-56F421AAFE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927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8D2F-9844-456B-853E-F02512F915DF}" type="datetimeFigureOut">
              <a:rPr lang="de-CH" smtClean="0"/>
              <a:t>15.05.2018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D7DF-8B5A-4D7B-A3C5-56F421AAFE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214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8D2F-9844-456B-853E-F02512F915DF}" type="datetimeFigureOut">
              <a:rPr lang="de-CH" smtClean="0"/>
              <a:t>15.05.2018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D7DF-8B5A-4D7B-A3C5-56F421AAFE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164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8D2F-9844-456B-853E-F02512F915DF}" type="datetimeFigureOut">
              <a:rPr lang="de-CH" smtClean="0"/>
              <a:t>15.05.2018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D7DF-8B5A-4D7B-A3C5-56F421AAFE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42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A8D2F-9844-456B-853E-F02512F915DF}" type="datetimeFigureOut">
              <a:rPr lang="de-CH" smtClean="0"/>
              <a:t>15.05.2018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D7DF-8B5A-4D7B-A3C5-56F421AAFE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682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A8D2F-9844-456B-853E-F02512F915DF}" type="datetimeFigureOut">
              <a:rPr lang="de-CH" smtClean="0"/>
              <a:t>15.05.2018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AD7DF-8B5A-4D7B-A3C5-56F421AAFED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917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35810"/>
            <a:ext cx="9144000" cy="3718578"/>
          </a:xfrm>
        </p:spPr>
        <p:txBody>
          <a:bodyPr>
            <a:noAutofit/>
          </a:bodyPr>
          <a:lstStyle/>
          <a:p>
            <a:r>
              <a:rPr lang="de-CH" b="1" dirty="0">
                <a:latin typeface="+mn-lt"/>
              </a:rPr>
              <a:t>A Protein-</a:t>
            </a:r>
            <a:r>
              <a:rPr lang="de-CH" b="1" dirty="0" err="1">
                <a:latin typeface="+mn-lt"/>
              </a:rPr>
              <a:t>Truncating</a:t>
            </a:r>
            <a:r>
              <a:rPr lang="de-CH" b="1" dirty="0">
                <a:latin typeface="+mn-lt"/>
              </a:rPr>
              <a:t> </a:t>
            </a:r>
            <a:r>
              <a:rPr lang="de-CH" b="1" i="1" dirty="0">
                <a:latin typeface="+mn-lt"/>
              </a:rPr>
              <a:t>HSD17B13 </a:t>
            </a:r>
            <a:r>
              <a:rPr lang="de-CH" b="1" dirty="0">
                <a:latin typeface="+mn-lt"/>
              </a:rPr>
              <a:t>Variant</a:t>
            </a:r>
            <a:br>
              <a:rPr lang="de-CH" b="1" dirty="0">
                <a:latin typeface="+mn-lt"/>
              </a:rPr>
            </a:br>
            <a:r>
              <a:rPr lang="en-US" b="1" dirty="0">
                <a:latin typeface="+mn-lt"/>
              </a:rPr>
              <a:t>and Protection from Chronic Liver Disease</a:t>
            </a:r>
            <a:endParaRPr lang="de-CH" sz="4400" b="1" dirty="0"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987079"/>
            <a:ext cx="9144000" cy="1655762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The New England Journal of </a:t>
            </a:r>
            <a:r>
              <a:rPr lang="en-US" dirty="0" smtClean="0"/>
              <a:t>Medicine (</a:t>
            </a:r>
            <a:r>
              <a:rPr lang="de-CH" dirty="0" smtClean="0"/>
              <a:t>378;12) </a:t>
            </a:r>
            <a:r>
              <a:rPr lang="de-CH" dirty="0"/>
              <a:t>March 22, 2018</a:t>
            </a:r>
          </a:p>
        </p:txBody>
      </p:sp>
    </p:spTree>
    <p:extLst>
      <p:ext uri="{BB962C8B-B14F-4D97-AF65-F5344CB8AC3E}">
        <p14:creationId xmlns:p14="http://schemas.microsoft.com/office/powerpoint/2010/main" val="13372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/>
              <a:t>Results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HSD17B13 </a:t>
            </a:r>
            <a:r>
              <a:rPr lang="en-US" dirty="0"/>
              <a:t>has </a:t>
            </a:r>
            <a:r>
              <a:rPr lang="en-US" dirty="0" smtClean="0"/>
              <a:t>enzymatic activity </a:t>
            </a:r>
            <a:r>
              <a:rPr lang="en-US" dirty="0"/>
              <a:t>against several bioactive lipid </a:t>
            </a:r>
            <a:r>
              <a:rPr lang="en-US" dirty="0" smtClean="0"/>
              <a:t>species (e.g</a:t>
            </a:r>
            <a:r>
              <a:rPr lang="en-US" dirty="0"/>
              <a:t>., leukotriene </a:t>
            </a:r>
            <a:r>
              <a:rPr lang="en-US" dirty="0" smtClean="0"/>
              <a:t>B) </a:t>
            </a:r>
            <a:r>
              <a:rPr lang="en-US" dirty="0"/>
              <a:t>that have been implicated </a:t>
            </a:r>
            <a:r>
              <a:rPr lang="en-US" dirty="0" smtClean="0"/>
              <a:t>in </a:t>
            </a:r>
            <a:r>
              <a:rPr lang="de-CH" dirty="0" smtClean="0"/>
              <a:t>lipid-</a:t>
            </a:r>
            <a:r>
              <a:rPr lang="de-CH" dirty="0" err="1" smtClean="0"/>
              <a:t>mediated</a:t>
            </a:r>
            <a:r>
              <a:rPr lang="de-CH" dirty="0" smtClean="0"/>
              <a:t> </a:t>
            </a:r>
            <a:r>
              <a:rPr lang="de-CH" dirty="0" err="1"/>
              <a:t>inflammation</a:t>
            </a:r>
            <a:r>
              <a:rPr lang="de-CH" dirty="0" smtClean="0"/>
              <a:t>.</a:t>
            </a:r>
          </a:p>
          <a:p>
            <a:endParaRPr lang="de-CH" dirty="0"/>
          </a:p>
          <a:p>
            <a:r>
              <a:rPr lang="en-US" dirty="0"/>
              <a:t>HSD17B13 is expressed primarily in the </a:t>
            </a:r>
            <a:r>
              <a:rPr lang="en-US" dirty="0" smtClean="0"/>
              <a:t>liver, where </a:t>
            </a:r>
            <a:r>
              <a:rPr lang="en-US" dirty="0"/>
              <a:t>it localizes to lipid droplets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414376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/>
              <a:t>Results</a:t>
            </a:r>
            <a:endParaRPr lang="de-CH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474" y="86396"/>
            <a:ext cx="6018221" cy="6737064"/>
          </a:xfrm>
        </p:spPr>
      </p:pic>
      <p:sp>
        <p:nvSpPr>
          <p:cNvPr id="3" name="Rechteck 2"/>
          <p:cNvSpPr/>
          <p:nvPr/>
        </p:nvSpPr>
        <p:spPr>
          <a:xfrm>
            <a:off x="368416" y="3244333"/>
            <a:ext cx="3245117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OTNEJMScalaSansLF"/>
              </a:rPr>
              <a:t>HepG2 cells stably overexpressing </a:t>
            </a:r>
            <a:r>
              <a:rPr lang="en-US" i="1" dirty="0">
                <a:latin typeface="OTNEJMScalaSansLF-Italic"/>
              </a:rPr>
              <a:t>HSD17B13</a:t>
            </a:r>
            <a:endParaRPr lang="de-CH" dirty="0"/>
          </a:p>
        </p:txBody>
      </p:sp>
      <p:cxnSp>
        <p:nvCxnSpPr>
          <p:cNvPr id="6" name="Gerade Verbindung mit Pfeil 5"/>
          <p:cNvCxnSpPr>
            <a:stCxn id="3" idx="3"/>
          </p:cNvCxnSpPr>
          <p:nvPr/>
        </p:nvCxnSpPr>
        <p:spPr>
          <a:xfrm>
            <a:off x="3613533" y="3567499"/>
            <a:ext cx="3657600" cy="1423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24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/>
              <a:t>Results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de-CH" dirty="0" smtClean="0"/>
              <a:t>The </a:t>
            </a:r>
            <a:r>
              <a:rPr lang="de-CH" i="1" dirty="0"/>
              <a:t>HSD17B13 </a:t>
            </a:r>
            <a:r>
              <a:rPr lang="de-CH" dirty="0" smtClean="0"/>
              <a:t>rs72613567:TA </a:t>
            </a:r>
            <a:r>
              <a:rPr lang="en-US" dirty="0" smtClean="0"/>
              <a:t>allele </a:t>
            </a:r>
            <a:r>
              <a:rPr lang="en-US" dirty="0"/>
              <a:t>was not associated with simple </a:t>
            </a:r>
            <a:r>
              <a:rPr lang="en-US" dirty="0" smtClean="0"/>
              <a:t>steatosis but </a:t>
            </a:r>
            <a:r>
              <a:rPr lang="en-US" dirty="0"/>
              <a:t>was associated with a reduced risk of </a:t>
            </a:r>
            <a:r>
              <a:rPr lang="en-US" dirty="0" smtClean="0"/>
              <a:t>nonalcoholic </a:t>
            </a:r>
            <a:r>
              <a:rPr lang="en-US" dirty="0" err="1" smtClean="0"/>
              <a:t>steatohepatitis</a:t>
            </a:r>
            <a:r>
              <a:rPr lang="en-US" dirty="0" smtClean="0"/>
              <a:t> </a:t>
            </a:r>
            <a:r>
              <a:rPr lang="en-US" dirty="0" smtClean="0"/>
              <a:t>(NASH) and </a:t>
            </a:r>
            <a:r>
              <a:rPr lang="en-US" dirty="0" smtClean="0"/>
              <a:t>fibrosis</a:t>
            </a:r>
          </a:p>
          <a:p>
            <a:r>
              <a:rPr lang="en-US" dirty="0" smtClean="0"/>
              <a:t>that suggest </a:t>
            </a:r>
            <a:r>
              <a:rPr lang="en-US" dirty="0"/>
              <a:t>that this variant allele protects </a:t>
            </a:r>
            <a:r>
              <a:rPr lang="en-US" dirty="0" smtClean="0"/>
              <a:t>against </a:t>
            </a:r>
            <a:r>
              <a:rPr lang="en-US" dirty="0" smtClean="0"/>
              <a:t>PROGRESSION </a:t>
            </a:r>
            <a:r>
              <a:rPr lang="en-US" dirty="0"/>
              <a:t>to more clinically advanced stages </a:t>
            </a:r>
            <a:r>
              <a:rPr lang="en-US" dirty="0" smtClean="0"/>
              <a:t>of </a:t>
            </a:r>
            <a:r>
              <a:rPr lang="de-CH" dirty="0" err="1" smtClean="0"/>
              <a:t>chronic</a:t>
            </a:r>
            <a:r>
              <a:rPr lang="de-CH" dirty="0" smtClean="0"/>
              <a:t> </a:t>
            </a:r>
            <a:r>
              <a:rPr lang="de-CH" dirty="0" err="1"/>
              <a:t>liver</a:t>
            </a:r>
            <a:r>
              <a:rPr lang="de-CH" dirty="0"/>
              <a:t> </a:t>
            </a:r>
            <a:r>
              <a:rPr lang="de-CH" dirty="0" err="1"/>
              <a:t>disease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45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/>
              <a:t>Results</a:t>
            </a:r>
            <a:endParaRPr lang="de-CH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7484" y="1312906"/>
            <a:ext cx="9537031" cy="5404318"/>
          </a:xfrm>
          <a:prstGeom prst="rect">
            <a:avLst/>
          </a:prstGeom>
        </p:spPr>
      </p:pic>
      <p:sp>
        <p:nvSpPr>
          <p:cNvPr id="3" name="Rahmen 2"/>
          <p:cNvSpPr/>
          <p:nvPr/>
        </p:nvSpPr>
        <p:spPr>
          <a:xfrm>
            <a:off x="5122843" y="2754217"/>
            <a:ext cx="2655065" cy="506776"/>
          </a:xfrm>
          <a:prstGeom prst="frame">
            <a:avLst>
              <a:gd name="adj1" fmla="val 81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5" name="Rahmen 4"/>
          <p:cNvSpPr/>
          <p:nvPr/>
        </p:nvSpPr>
        <p:spPr>
          <a:xfrm>
            <a:off x="5993176" y="5497417"/>
            <a:ext cx="925417" cy="892366"/>
          </a:xfrm>
          <a:prstGeom prst="frame">
            <a:avLst>
              <a:gd name="adj1" fmla="val 385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/>
              <a:t>Results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associated with a </a:t>
            </a:r>
            <a:r>
              <a:rPr lang="en-US" b="1" dirty="0"/>
              <a:t>reduced risk </a:t>
            </a:r>
            <a:r>
              <a:rPr lang="en-US" dirty="0"/>
              <a:t>of </a:t>
            </a:r>
          </a:p>
          <a:p>
            <a:endParaRPr lang="en-US" b="1" dirty="0" smtClean="0"/>
          </a:p>
          <a:p>
            <a:r>
              <a:rPr lang="en-US" b="1" dirty="0" smtClean="0"/>
              <a:t>alcoholic </a:t>
            </a:r>
            <a:r>
              <a:rPr lang="en-US" b="1" dirty="0"/>
              <a:t>liver disease</a:t>
            </a:r>
            <a:r>
              <a:rPr lang="en-US" dirty="0"/>
              <a:t> (42% -53%) </a:t>
            </a:r>
          </a:p>
          <a:p>
            <a:r>
              <a:rPr lang="en-US" b="1" dirty="0"/>
              <a:t>nonalcoholic liver disease </a:t>
            </a:r>
            <a:r>
              <a:rPr lang="en-US" dirty="0"/>
              <a:t>(17% -30%)</a:t>
            </a:r>
          </a:p>
          <a:p>
            <a:r>
              <a:rPr lang="en-US" b="1" dirty="0"/>
              <a:t>alcoholic cirrhosis </a:t>
            </a:r>
            <a:r>
              <a:rPr lang="en-US" dirty="0"/>
              <a:t>(42% -73%)</a:t>
            </a:r>
          </a:p>
          <a:p>
            <a:r>
              <a:rPr lang="en-US" b="1" dirty="0"/>
              <a:t>nonalcoholic cirrhosis </a:t>
            </a:r>
            <a:r>
              <a:rPr lang="en-US" dirty="0"/>
              <a:t>(26% -49%)</a:t>
            </a:r>
            <a:endParaRPr lang="de-CH" dirty="0"/>
          </a:p>
          <a:p>
            <a:pPr marL="0" indent="0">
              <a:buNone/>
            </a:pP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26240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/>
              <a:t>Results</a:t>
            </a:r>
            <a:endParaRPr lang="de-CH" b="1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0484" y="1310961"/>
            <a:ext cx="7251031" cy="55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/>
              <a:t>Results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CH" dirty="0" smtClean="0"/>
          </a:p>
          <a:p>
            <a:r>
              <a:rPr lang="de-CH" i="1" dirty="0" smtClean="0"/>
              <a:t>HSD17B13 </a:t>
            </a:r>
            <a:r>
              <a:rPr lang="de-CH" dirty="0" smtClean="0"/>
              <a:t>rs72613567:TA </a:t>
            </a:r>
            <a:r>
              <a:rPr lang="en-US" dirty="0" smtClean="0"/>
              <a:t>allele </a:t>
            </a:r>
            <a:r>
              <a:rPr lang="en-US" dirty="0"/>
              <a:t>also mitigated the risk of liver injury </a:t>
            </a:r>
            <a:r>
              <a:rPr lang="en-US" dirty="0" smtClean="0"/>
              <a:t>in persons </a:t>
            </a:r>
            <a:r>
              <a:rPr lang="en-US" dirty="0"/>
              <a:t>who were genetically predisposed to </a:t>
            </a:r>
            <a:r>
              <a:rPr lang="en-US" dirty="0" err="1" smtClean="0"/>
              <a:t>steatotic</a:t>
            </a:r>
            <a:r>
              <a:rPr lang="en-US" dirty="0" smtClean="0"/>
              <a:t> liver </a:t>
            </a:r>
            <a:r>
              <a:rPr lang="en-US" dirty="0"/>
              <a:t>disease by the </a:t>
            </a:r>
            <a:r>
              <a:rPr lang="en-US" i="1" dirty="0"/>
              <a:t>PNPLA3 </a:t>
            </a:r>
            <a:r>
              <a:rPr lang="en-US" dirty="0"/>
              <a:t>p.I148M </a:t>
            </a:r>
            <a:r>
              <a:rPr lang="en-US" dirty="0" smtClean="0"/>
              <a:t>variant </a:t>
            </a:r>
          </a:p>
          <a:p>
            <a:r>
              <a:rPr lang="en-US" dirty="0" smtClean="0"/>
              <a:t>associated </a:t>
            </a:r>
            <a:r>
              <a:rPr lang="en-US" dirty="0"/>
              <a:t>with reduced </a:t>
            </a:r>
            <a:r>
              <a:rPr lang="en-US" i="1" dirty="0"/>
              <a:t>PNPLA3 </a:t>
            </a:r>
            <a:r>
              <a:rPr lang="en-US" dirty="0" smtClean="0"/>
              <a:t>mRNA </a:t>
            </a:r>
            <a:r>
              <a:rPr lang="de-CH" dirty="0" err="1" smtClean="0"/>
              <a:t>expression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57810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/>
              <a:t>Results</a:t>
            </a:r>
            <a:endParaRPr lang="de-CH" b="1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3424" y="1825625"/>
            <a:ext cx="1048515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6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 smtClean="0"/>
              <a:t>Discussion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98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/>
              <a:t>Background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Chronic liver disease and </a:t>
            </a:r>
            <a:r>
              <a:rPr lang="en-US" dirty="0" smtClean="0"/>
              <a:t>cirrhosis are </a:t>
            </a:r>
            <a:r>
              <a:rPr lang="en-US" dirty="0"/>
              <a:t>leading causes of illness and </a:t>
            </a:r>
            <a:r>
              <a:rPr lang="en-US" dirty="0" smtClean="0"/>
              <a:t>death</a:t>
            </a:r>
            <a:r>
              <a:rPr lang="en-US" dirty="0"/>
              <a:t> </a:t>
            </a:r>
            <a:r>
              <a:rPr lang="en-US" dirty="0" smtClean="0"/>
              <a:t>(1.5</a:t>
            </a:r>
            <a:r>
              <a:rPr lang="en-US" dirty="0"/>
              <a:t>% of </a:t>
            </a:r>
            <a:r>
              <a:rPr lang="en-US" dirty="0" smtClean="0"/>
              <a:t>total death in the US)</a:t>
            </a:r>
          </a:p>
          <a:p>
            <a:r>
              <a:rPr lang="de-CH" dirty="0" err="1"/>
              <a:t>prevalence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 smtClean="0"/>
              <a:t>nonalcoholic</a:t>
            </a:r>
            <a:r>
              <a:rPr lang="de-CH" dirty="0"/>
              <a:t> </a:t>
            </a:r>
            <a:r>
              <a:rPr lang="en-US" dirty="0" smtClean="0"/>
              <a:t>fatty </a:t>
            </a:r>
            <a:r>
              <a:rPr lang="en-US" dirty="0"/>
              <a:t>liver disease is between 19% and 46%2-4 </a:t>
            </a:r>
            <a:r>
              <a:rPr lang="en-US" dirty="0" smtClean="0"/>
              <a:t>and is </a:t>
            </a:r>
            <a:r>
              <a:rPr lang="en-US" dirty="0"/>
              <a:t>rising over </a:t>
            </a:r>
            <a:r>
              <a:rPr lang="en-US" dirty="0" smtClean="0"/>
              <a:t>time </a:t>
            </a:r>
            <a:r>
              <a:rPr lang="en-US" dirty="0"/>
              <a:t>in conjunction with </a:t>
            </a:r>
            <a:r>
              <a:rPr lang="en-US" dirty="0" smtClean="0"/>
              <a:t>increasing rates </a:t>
            </a:r>
            <a:r>
              <a:rPr lang="en-US" dirty="0"/>
              <a:t>of obesity, its primary risk </a:t>
            </a:r>
            <a:r>
              <a:rPr lang="en-US" dirty="0" smtClean="0"/>
              <a:t>factor.</a:t>
            </a:r>
          </a:p>
          <a:p>
            <a:r>
              <a:rPr lang="de-CH" dirty="0" smtClean="0"/>
              <a:t>Genom </a:t>
            </a:r>
            <a:r>
              <a:rPr lang="en-US" dirty="0" smtClean="0"/>
              <a:t>sequence </a:t>
            </a:r>
            <a:r>
              <a:rPr lang="en-US" dirty="0"/>
              <a:t>variations associated with an </a:t>
            </a:r>
            <a:r>
              <a:rPr lang="en-US" dirty="0" smtClean="0"/>
              <a:t>increased risk </a:t>
            </a:r>
            <a:r>
              <a:rPr lang="en-US" dirty="0"/>
              <a:t>of chronic liver </a:t>
            </a:r>
            <a:r>
              <a:rPr lang="en-US" dirty="0" smtClean="0"/>
              <a:t>disease have been </a:t>
            </a:r>
            <a:r>
              <a:rPr lang="de-CH" dirty="0" err="1" smtClean="0"/>
              <a:t>identified</a:t>
            </a:r>
            <a:r>
              <a:rPr lang="de-CH" dirty="0" smtClean="0"/>
              <a:t> (</a:t>
            </a:r>
            <a:r>
              <a:rPr lang="de-CH" i="1" dirty="0" smtClean="0"/>
              <a:t>PNPLA3, </a:t>
            </a:r>
            <a:r>
              <a:rPr lang="de-CH" i="1" dirty="0"/>
              <a:t>TM6SF2</a:t>
            </a:r>
            <a:r>
              <a:rPr lang="de-CH" i="1" dirty="0" smtClean="0"/>
              <a:t>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45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/>
              <a:t>Background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Elucidation of the genetic factors underlying chronic liver disease may reveal new </a:t>
            </a:r>
            <a:r>
              <a:rPr lang="de-CH" dirty="0" err="1"/>
              <a:t>therapeutic</a:t>
            </a:r>
            <a:r>
              <a:rPr lang="de-CH" dirty="0"/>
              <a:t> </a:t>
            </a:r>
            <a:r>
              <a:rPr lang="de-CH" dirty="0" err="1"/>
              <a:t>targets</a:t>
            </a:r>
            <a:r>
              <a:rPr lang="de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0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 smtClean="0"/>
              <a:t>Aim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identify </a:t>
            </a:r>
            <a:r>
              <a:rPr lang="en-US" dirty="0"/>
              <a:t>genetic variants associated </a:t>
            </a:r>
            <a:r>
              <a:rPr lang="en-US" dirty="0" smtClean="0"/>
              <a:t>with serum </a:t>
            </a:r>
            <a:r>
              <a:rPr lang="en-US" dirty="0"/>
              <a:t>levels of alanine aminotransferase (ALT) and aspartate aminotransferase (AST)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25079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 smtClean="0"/>
              <a:t>Method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b="1" dirty="0"/>
              <a:t>Study Design</a:t>
            </a:r>
            <a:endParaRPr lang="de-CH" b="1" dirty="0" smtClean="0"/>
          </a:p>
          <a:p>
            <a:r>
              <a:rPr lang="de-CH" dirty="0" smtClean="0"/>
              <a:t>Multi </a:t>
            </a:r>
            <a:r>
              <a:rPr lang="de-CH" dirty="0" err="1" smtClean="0"/>
              <a:t>cohort</a:t>
            </a:r>
            <a:r>
              <a:rPr lang="de-CH" dirty="0" smtClean="0"/>
              <a:t> </a:t>
            </a:r>
            <a:r>
              <a:rPr lang="de-CH" dirty="0" err="1" smtClean="0"/>
              <a:t>study</a:t>
            </a:r>
            <a:r>
              <a:rPr lang="de-CH" dirty="0" smtClean="0"/>
              <a:t>: </a:t>
            </a:r>
          </a:p>
          <a:p>
            <a:pPr lvl="1"/>
            <a:r>
              <a:rPr lang="de-CH" dirty="0" err="1"/>
              <a:t>DiscovEHR</a:t>
            </a:r>
            <a:r>
              <a:rPr lang="de-CH" dirty="0"/>
              <a:t> </a:t>
            </a:r>
            <a:r>
              <a:rPr lang="de-CH" dirty="0" err="1"/>
              <a:t>study</a:t>
            </a:r>
            <a:r>
              <a:rPr lang="de-CH" dirty="0"/>
              <a:t> </a:t>
            </a:r>
            <a:r>
              <a:rPr lang="de-CH" dirty="0" err="1"/>
              <a:t>populations</a:t>
            </a:r>
            <a:r>
              <a:rPr lang="de-CH" dirty="0"/>
              <a:t> </a:t>
            </a:r>
          </a:p>
          <a:p>
            <a:pPr lvl="1"/>
            <a:r>
              <a:rPr lang="de-CH" dirty="0"/>
              <a:t>GHS </a:t>
            </a:r>
            <a:r>
              <a:rPr lang="de-CH" dirty="0" err="1"/>
              <a:t>bariatric-surgery</a:t>
            </a:r>
            <a:r>
              <a:rPr lang="de-CH" dirty="0"/>
              <a:t> </a:t>
            </a:r>
            <a:r>
              <a:rPr lang="en-US" dirty="0"/>
              <a:t>cohort</a:t>
            </a:r>
          </a:p>
          <a:p>
            <a:pPr lvl="1"/>
            <a:r>
              <a:rPr lang="en-US" dirty="0"/>
              <a:t>Dallas Heart Study (DHS) Penn Medicine </a:t>
            </a:r>
            <a:r>
              <a:rPr lang="en-US" dirty="0" err="1"/>
              <a:t>BioBank</a:t>
            </a:r>
            <a:endParaRPr lang="de-CH" dirty="0"/>
          </a:p>
          <a:p>
            <a:r>
              <a:rPr lang="de-CH" dirty="0" err="1" smtClean="0"/>
              <a:t>evaluated</a:t>
            </a:r>
            <a:r>
              <a:rPr lang="de-CH" dirty="0" smtClean="0"/>
              <a:t> </a:t>
            </a:r>
            <a:r>
              <a:rPr lang="de-CH" dirty="0" err="1" smtClean="0"/>
              <a:t>data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a total </a:t>
            </a:r>
            <a:r>
              <a:rPr lang="de-CH" dirty="0" err="1" smtClean="0"/>
              <a:t>of</a:t>
            </a:r>
            <a:r>
              <a:rPr lang="de-CH" dirty="0" smtClean="0"/>
              <a:t> 37.173 </a:t>
            </a:r>
            <a:r>
              <a:rPr lang="de-CH" dirty="0" err="1" smtClean="0"/>
              <a:t>patient</a:t>
            </a:r>
            <a:endParaRPr lang="de-CH" dirty="0" smtClean="0"/>
          </a:p>
          <a:p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327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 smtClean="0"/>
              <a:t>Method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b="1" dirty="0" smtClean="0"/>
          </a:p>
          <a:p>
            <a:r>
              <a:rPr lang="de-CH" b="1" dirty="0" err="1" smtClean="0"/>
              <a:t>exome</a:t>
            </a:r>
            <a:r>
              <a:rPr lang="de-CH" b="1" dirty="0" smtClean="0"/>
              <a:t> </a:t>
            </a:r>
            <a:r>
              <a:rPr lang="de-CH" b="1" dirty="0" err="1"/>
              <a:t>sequencing</a:t>
            </a:r>
            <a:r>
              <a:rPr lang="de-CH" b="1" dirty="0"/>
              <a:t> </a:t>
            </a:r>
            <a:r>
              <a:rPr lang="de-CH" dirty="0" err="1" smtClean="0"/>
              <a:t>to</a:t>
            </a:r>
            <a:r>
              <a:rPr lang="de-CH" dirty="0"/>
              <a:t> </a:t>
            </a:r>
            <a:r>
              <a:rPr lang="de-CH" dirty="0" err="1" smtClean="0"/>
              <a:t>identify</a:t>
            </a:r>
            <a:r>
              <a:rPr lang="de-CH" dirty="0"/>
              <a:t> </a:t>
            </a:r>
            <a:r>
              <a:rPr lang="de-CH" dirty="0" err="1" smtClean="0"/>
              <a:t>variants</a:t>
            </a:r>
            <a:r>
              <a:rPr lang="de-CH" dirty="0" smtClean="0"/>
              <a:t> </a:t>
            </a:r>
            <a:r>
              <a:rPr lang="en-US" dirty="0"/>
              <a:t>associated with serum levels </a:t>
            </a:r>
            <a:r>
              <a:rPr lang="en-US" dirty="0" smtClean="0"/>
              <a:t>of (ALT</a:t>
            </a:r>
            <a:r>
              <a:rPr lang="en-US" dirty="0"/>
              <a:t>) and </a:t>
            </a:r>
            <a:r>
              <a:rPr lang="de-CH" dirty="0" smtClean="0"/>
              <a:t>(</a:t>
            </a:r>
            <a:r>
              <a:rPr lang="de-CH" dirty="0"/>
              <a:t>AST</a:t>
            </a:r>
            <a:r>
              <a:rPr lang="de-CH" dirty="0" smtClean="0"/>
              <a:t>)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/>
              <a:t>markers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 smtClean="0"/>
              <a:t>hepatocyte</a:t>
            </a:r>
            <a:r>
              <a:rPr lang="de-CH" dirty="0"/>
              <a:t> </a:t>
            </a:r>
            <a:r>
              <a:rPr lang="de-CH" dirty="0" err="1" smtClean="0"/>
              <a:t>injury</a:t>
            </a:r>
            <a:endParaRPr lang="de-CH" dirty="0" smtClean="0"/>
          </a:p>
          <a:p>
            <a:endParaRPr lang="en-US" dirty="0" smtClean="0"/>
          </a:p>
          <a:p>
            <a:r>
              <a:rPr lang="en-US" dirty="0" smtClean="0"/>
              <a:t>evaluated </a:t>
            </a:r>
            <a:r>
              <a:rPr lang="en-US" dirty="0"/>
              <a:t>the associations between </a:t>
            </a:r>
            <a:r>
              <a:rPr lang="en-US" b="1" dirty="0" smtClean="0"/>
              <a:t>implicated genetic </a:t>
            </a:r>
            <a:r>
              <a:rPr lang="en-US" b="1" dirty="0"/>
              <a:t>variants </a:t>
            </a:r>
            <a:r>
              <a:rPr lang="en-US" dirty="0"/>
              <a:t>and </a:t>
            </a:r>
            <a:r>
              <a:rPr lang="en-US" b="1" dirty="0"/>
              <a:t>chronic liver disease </a:t>
            </a:r>
            <a:r>
              <a:rPr lang="en-US" dirty="0" smtClean="0"/>
              <a:t>and the </a:t>
            </a:r>
            <a:r>
              <a:rPr lang="en-US" b="1" dirty="0"/>
              <a:t>histopathological severity </a:t>
            </a:r>
            <a:r>
              <a:rPr lang="en-US" dirty="0"/>
              <a:t>of liver disease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632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/>
              <a:t>Results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dirty="0" smtClean="0"/>
              <a:t>A </a:t>
            </a:r>
            <a:r>
              <a:rPr lang="en-US" dirty="0" smtClean="0"/>
              <a:t>total </a:t>
            </a:r>
            <a:r>
              <a:rPr lang="en-US" dirty="0"/>
              <a:t>of 35 variants in 19 genes were found to </a:t>
            </a:r>
            <a:r>
              <a:rPr lang="en-US" dirty="0" smtClean="0"/>
              <a:t>be associated </a:t>
            </a:r>
            <a:r>
              <a:rPr lang="en-US" dirty="0"/>
              <a:t>with ALT or AST levels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30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/>
              <a:t>Results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22" y="365125"/>
            <a:ext cx="9117646" cy="6382352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Rahmen 4"/>
          <p:cNvSpPr/>
          <p:nvPr/>
        </p:nvSpPr>
        <p:spPr>
          <a:xfrm>
            <a:off x="5919537" y="609599"/>
            <a:ext cx="545431" cy="401053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6" name="Rahmen 5"/>
          <p:cNvSpPr/>
          <p:nvPr/>
        </p:nvSpPr>
        <p:spPr>
          <a:xfrm>
            <a:off x="4483768" y="2253915"/>
            <a:ext cx="858253" cy="401053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7" name="Rahmen 6"/>
          <p:cNvSpPr/>
          <p:nvPr/>
        </p:nvSpPr>
        <p:spPr>
          <a:xfrm>
            <a:off x="6015790" y="5502734"/>
            <a:ext cx="831901" cy="368675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8" name="Rahmen 7"/>
          <p:cNvSpPr/>
          <p:nvPr/>
        </p:nvSpPr>
        <p:spPr>
          <a:xfrm>
            <a:off x="6312568" y="5045242"/>
            <a:ext cx="545431" cy="401053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9" name="Rahmen 8"/>
          <p:cNvSpPr/>
          <p:nvPr/>
        </p:nvSpPr>
        <p:spPr>
          <a:xfrm>
            <a:off x="4491790" y="5486399"/>
            <a:ext cx="858253" cy="401053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err="1"/>
              <a:t>Results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splice variant (rs72613567:</a:t>
            </a:r>
            <a:r>
              <a:rPr lang="en-US" b="1" dirty="0">
                <a:solidFill>
                  <a:srgbClr val="FF0000"/>
                </a:solidFill>
              </a:rPr>
              <a:t>TA</a:t>
            </a:r>
            <a:r>
              <a:rPr lang="en-US" dirty="0"/>
              <a:t>) in </a:t>
            </a:r>
            <a:r>
              <a:rPr lang="en-US" i="1" dirty="0"/>
              <a:t>HSD17B13</a:t>
            </a:r>
            <a:r>
              <a:rPr lang="en-US" dirty="0"/>
              <a:t>, encoding the hepatic lipid droplet </a:t>
            </a:r>
            <a:r>
              <a:rPr lang="en-US" dirty="0" smtClean="0"/>
              <a:t>protein </a:t>
            </a:r>
            <a:r>
              <a:rPr lang="en-US" b="1" dirty="0" err="1" smtClean="0"/>
              <a:t>hydroxysteroid</a:t>
            </a:r>
            <a:r>
              <a:rPr lang="en-US" b="1" dirty="0" smtClean="0"/>
              <a:t> </a:t>
            </a:r>
            <a:r>
              <a:rPr lang="en-US" b="1" dirty="0"/>
              <a:t>17-beta dehydrogenase 13</a:t>
            </a:r>
            <a:r>
              <a:rPr lang="en-US" dirty="0"/>
              <a:t>, was found to be associated with </a:t>
            </a:r>
            <a:r>
              <a:rPr lang="en-US" dirty="0" smtClean="0">
                <a:solidFill>
                  <a:srgbClr val="FF0000"/>
                </a:solidFill>
              </a:rPr>
              <a:t>reduced levels </a:t>
            </a:r>
            <a:r>
              <a:rPr lang="en-US" dirty="0">
                <a:solidFill>
                  <a:srgbClr val="FF0000"/>
                </a:solidFill>
              </a:rPr>
              <a:t>of ALT </a:t>
            </a:r>
            <a:r>
              <a:rPr lang="en-US" dirty="0" smtClean="0">
                <a:solidFill>
                  <a:srgbClr val="FF0000"/>
                </a:solidFill>
              </a:rPr>
              <a:t>and AST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08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488</Words>
  <Application>Microsoft Office PowerPoint</Application>
  <PresentationFormat>Breitbild</PresentationFormat>
  <Paragraphs>65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OTNEJMScalaSansLF</vt:lpstr>
      <vt:lpstr>OTNEJMScalaSansLF-Italic</vt:lpstr>
      <vt:lpstr>Office</vt:lpstr>
      <vt:lpstr>A Protein-Truncating HSD17B13 Variant and Protection from Chronic Liver Disease</vt:lpstr>
      <vt:lpstr>Background</vt:lpstr>
      <vt:lpstr>Background</vt:lpstr>
      <vt:lpstr>Aim</vt:lpstr>
      <vt:lpstr>Method</vt:lpstr>
      <vt:lpstr>Method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Discussion</vt:lpstr>
    </vt:vector>
  </TitlesOfParts>
  <Company>Insel Gruppe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Long-term Outcomes of Patients With Inflammatory Bowel Disease Receiving Proactive Compared With Reactive Monitoring of Serum Concentrations of Infliximab</dc:title>
  <dc:creator>Frei, Cyrille</dc:creator>
  <cp:lastModifiedBy>Frei, Cyrille</cp:lastModifiedBy>
  <cp:revision>44</cp:revision>
  <dcterms:created xsi:type="dcterms:W3CDTF">2018-01-16T17:49:59Z</dcterms:created>
  <dcterms:modified xsi:type="dcterms:W3CDTF">2018-05-15T21:52:56Z</dcterms:modified>
</cp:coreProperties>
</file>