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72" r:id="rId8"/>
    <p:sldId id="261" r:id="rId9"/>
    <p:sldId id="262" r:id="rId10"/>
    <p:sldId id="263" r:id="rId11"/>
    <p:sldId id="266" r:id="rId12"/>
    <p:sldId id="264" r:id="rId13"/>
    <p:sldId id="267" r:id="rId14"/>
    <p:sldId id="271" r:id="rId15"/>
    <p:sldId id="268" r:id="rId16"/>
    <p:sldId id="270" r:id="rId17"/>
    <p:sldId id="269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89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73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31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8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43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73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57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92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91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39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38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351F-95A0-4AD2-9300-2591644B96D6}" type="datetimeFigureOut">
              <a:rPr lang="de-DE" smtClean="0"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9DB31-EF65-43DC-A562-122E00A3DA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53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L-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Ornithine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L-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Aspartate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Bouts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Overt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Hepatic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Encephalopathy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Sandeep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Singh Sidhu,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Barjesh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Chander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Sharma,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Omesh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Goyal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Harsh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Kishore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Navpreet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Kaur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HEPATOLOGY, VOL. 67, NO. 2, 2018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3431"/>
          </a:xfrm>
        </p:spPr>
        <p:txBody>
          <a:bodyPr/>
          <a:lstStyle/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11985"/>
            <a:ext cx="10515600" cy="4964977"/>
          </a:xfrm>
        </p:spPr>
        <p:txBody>
          <a:bodyPr>
            <a:normAutofit fontScale="92500" lnSpcReduction="10000"/>
          </a:bodyPr>
          <a:lstStyle/>
          <a:p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Randomisation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i.v.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-LOLA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30g LOLA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i.v.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24 h (in 60ml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440ml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dextrose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0" indent="0">
              <a:buNone/>
            </a:pP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placebo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(60ml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sterile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water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440ml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dextrose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5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%)</a:t>
            </a:r>
          </a:p>
          <a:p>
            <a:pPr marL="0" indent="0">
              <a:buNone/>
            </a:pPr>
            <a:endParaRPr lang="de-CH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sz="4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Standard</a:t>
            </a:r>
            <a:r>
              <a:rPr lang="de-CH" sz="4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44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4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care </a:t>
            </a:r>
            <a:r>
              <a:rPr lang="de-CH" sz="44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treatment</a:t>
            </a:r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exclusion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altered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mental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(i.e.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injury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precipitating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(i.e.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sepsis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, GI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bleeding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hypokaliaemia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hyponatraemia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metabolic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alkalosis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diuretics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dehydration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lactulose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syrup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lactulose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retention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enemas</a:t>
            </a: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ammonia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lowering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rifaximin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probiotics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prophylactic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parenteral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antibiotic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after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cultures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55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i="1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5420" y="405799"/>
            <a:ext cx="7769695" cy="577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Monitoring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all OHE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patients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grade 2-4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intially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on ICU, after on ward</a:t>
            </a:r>
          </a:p>
          <a:p>
            <a:pPr marL="0" indent="0">
              <a:buNone/>
            </a:pP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ontinuous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monitoring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vital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signs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neurological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monitoring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twice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daily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and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mental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state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modified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West Haven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criteria</a:t>
            </a:r>
            <a:endParaRPr lang="de-CH" sz="2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Clinical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responses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resolution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encephalopathy</a:t>
            </a:r>
            <a:endParaRPr lang="de-CH" sz="2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improvement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decrease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HE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by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one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grade</a:t>
            </a:r>
          </a:p>
          <a:p>
            <a:pPr marL="0" indent="0">
              <a:buNone/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improvement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improvement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HE</a:t>
            </a:r>
          </a:p>
          <a:p>
            <a:pPr marL="0" indent="0">
              <a:buNone/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failure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shift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higher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grade </a:t>
            </a:r>
            <a:r>
              <a:rPr lang="de-CH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HE</a:t>
            </a:r>
            <a:endParaRPr lang="de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761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Primary </a:t>
            </a:r>
            <a:r>
              <a:rPr lang="de-CH" dirty="0" err="1" smtClean="0"/>
              <a:t>analysis</a:t>
            </a:r>
            <a:r>
              <a:rPr lang="de-CH" dirty="0" smtClean="0"/>
              <a:t> (Intention-</a:t>
            </a:r>
            <a:r>
              <a:rPr lang="de-CH" dirty="0" err="1" smtClean="0"/>
              <a:t>to</a:t>
            </a:r>
            <a:r>
              <a:rPr lang="de-CH" dirty="0" smtClean="0"/>
              <a:t>-</a:t>
            </a:r>
            <a:r>
              <a:rPr lang="de-CH" dirty="0" err="1" smtClean="0"/>
              <a:t>treat</a:t>
            </a:r>
            <a:r>
              <a:rPr lang="de-CH" dirty="0" smtClean="0"/>
              <a:t>, </a:t>
            </a:r>
            <a:r>
              <a:rPr lang="de-CH" dirty="0" err="1" smtClean="0"/>
              <a:t>N</a:t>
            </a:r>
            <a:r>
              <a:rPr lang="de-CH" sz="1600" dirty="0" err="1" smtClean="0"/>
              <a:t>ges</a:t>
            </a:r>
            <a:r>
              <a:rPr lang="de-CH" dirty="0" smtClean="0"/>
              <a:t>=193</a:t>
            </a:r>
            <a:r>
              <a:rPr lang="de-CH" dirty="0"/>
              <a:t>, n</a:t>
            </a:r>
            <a:r>
              <a:rPr lang="de-CH" sz="1600" dirty="0"/>
              <a:t>1</a:t>
            </a:r>
            <a:r>
              <a:rPr lang="de-CH" dirty="0"/>
              <a:t>=98, n</a:t>
            </a:r>
            <a:r>
              <a:rPr lang="de-CH" sz="1600" dirty="0"/>
              <a:t>2</a:t>
            </a:r>
            <a:r>
              <a:rPr lang="de-CH" dirty="0"/>
              <a:t>=95</a:t>
            </a:r>
            <a:r>
              <a:rPr lang="de-CH" dirty="0" smtClean="0"/>
              <a:t>) on grade </a:t>
            </a:r>
            <a:r>
              <a:rPr lang="de-CH" dirty="0" err="1" smtClean="0"/>
              <a:t>of</a:t>
            </a:r>
            <a:r>
              <a:rPr lang="de-CH" dirty="0" smtClean="0"/>
              <a:t> HE at 5 </a:t>
            </a:r>
            <a:r>
              <a:rPr lang="de-CH" dirty="0" err="1" smtClean="0"/>
              <a:t>days</a:t>
            </a:r>
            <a:r>
              <a:rPr lang="de-CH" dirty="0" smtClean="0"/>
              <a:t>: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significant</a:t>
            </a:r>
            <a:r>
              <a:rPr lang="de-CH" dirty="0" smtClean="0"/>
              <a:t> </a:t>
            </a:r>
            <a:r>
              <a:rPr lang="de-CH" dirty="0" err="1" smtClean="0"/>
              <a:t>difference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groups</a:t>
            </a:r>
            <a:r>
              <a:rPr lang="de-CH" dirty="0" smtClean="0"/>
              <a:t> at 5-day follow-</a:t>
            </a:r>
            <a:r>
              <a:rPr lang="de-CH" dirty="0" err="1" smtClean="0"/>
              <a:t>up</a:t>
            </a:r>
            <a:r>
              <a:rPr lang="de-CH" dirty="0" smtClean="0"/>
              <a:t> (OR 1.44, 95%CI, 0.81-2.56, P=0.21)</a:t>
            </a:r>
          </a:p>
          <a:p>
            <a:r>
              <a:rPr lang="de-CH" dirty="0" smtClean="0"/>
              <a:t>Per </a:t>
            </a:r>
            <a:r>
              <a:rPr lang="de-CH" dirty="0" err="1" smtClean="0"/>
              <a:t>protocol</a:t>
            </a:r>
            <a:r>
              <a:rPr lang="de-CH" dirty="0" smtClean="0"/>
              <a:t> </a:t>
            </a:r>
            <a:r>
              <a:rPr lang="de-CH" dirty="0" err="1" smtClean="0"/>
              <a:t>primary</a:t>
            </a:r>
            <a:r>
              <a:rPr lang="de-CH" dirty="0" smtClean="0"/>
              <a:t> </a:t>
            </a:r>
            <a:r>
              <a:rPr lang="de-CH" dirty="0" err="1" smtClean="0"/>
              <a:t>analysis</a:t>
            </a:r>
            <a:r>
              <a:rPr lang="de-CH" dirty="0" smtClean="0"/>
              <a:t> (</a:t>
            </a:r>
            <a:r>
              <a:rPr lang="de-CH" dirty="0" err="1" smtClean="0"/>
              <a:t>includes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patient</a:t>
            </a:r>
            <a:r>
              <a:rPr lang="de-CH" dirty="0" smtClean="0"/>
              <a:t> </a:t>
            </a:r>
            <a:r>
              <a:rPr lang="de-CH" dirty="0" err="1" smtClean="0"/>
              <a:t>stayed</a:t>
            </a:r>
            <a:r>
              <a:rPr lang="de-CH" dirty="0" smtClean="0"/>
              <a:t> </a:t>
            </a:r>
            <a:r>
              <a:rPr lang="de-CH" dirty="0" err="1" smtClean="0"/>
              <a:t>eligible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treatment</a:t>
            </a:r>
            <a:r>
              <a:rPr lang="de-CH" dirty="0" smtClean="0"/>
              <a:t>, </a:t>
            </a:r>
            <a:r>
              <a:rPr lang="de-CH" dirty="0" err="1" smtClean="0"/>
              <a:t>N</a:t>
            </a:r>
            <a:r>
              <a:rPr lang="de-CH" sz="1600" dirty="0" err="1" smtClean="0"/>
              <a:t>ges</a:t>
            </a:r>
            <a:r>
              <a:rPr lang="de-CH" dirty="0" smtClean="0"/>
              <a:t>=162, n</a:t>
            </a:r>
            <a:r>
              <a:rPr lang="de-CH" sz="1600" dirty="0" smtClean="0"/>
              <a:t>1</a:t>
            </a:r>
            <a:r>
              <a:rPr lang="de-CH" dirty="0" smtClean="0"/>
              <a:t>=83, n</a:t>
            </a:r>
            <a:r>
              <a:rPr lang="de-CH" sz="1600" dirty="0" smtClean="0"/>
              <a:t>2</a:t>
            </a:r>
            <a:r>
              <a:rPr lang="de-CH" dirty="0" smtClean="0"/>
              <a:t>=79):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significant</a:t>
            </a:r>
            <a:r>
              <a:rPr lang="de-CH" dirty="0" smtClean="0"/>
              <a:t> </a:t>
            </a:r>
            <a:r>
              <a:rPr lang="de-CH" dirty="0" err="1" smtClean="0"/>
              <a:t>difference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groups</a:t>
            </a:r>
            <a:r>
              <a:rPr lang="de-CH" dirty="0" smtClean="0"/>
              <a:t> at 5-day follow-</a:t>
            </a:r>
            <a:r>
              <a:rPr lang="de-CH" dirty="0" err="1" smtClean="0"/>
              <a:t>up</a:t>
            </a:r>
            <a:r>
              <a:rPr lang="de-CH" dirty="0" smtClean="0"/>
              <a:t> (OR 1.73, 95%CI, 0.87-3.42, P=0.12)</a:t>
            </a:r>
          </a:p>
          <a:p>
            <a:r>
              <a:rPr lang="de-CH" u="sng" dirty="0"/>
              <a:t>b</a:t>
            </a:r>
            <a:r>
              <a:rPr lang="de-CH" u="sng" dirty="0" smtClean="0"/>
              <a:t>ut</a:t>
            </a:r>
            <a:r>
              <a:rPr lang="de-CH" dirty="0" smtClean="0"/>
              <a:t>: </a:t>
            </a:r>
            <a:r>
              <a:rPr lang="de-CH" dirty="0" err="1" smtClean="0"/>
              <a:t>significantly</a:t>
            </a:r>
            <a:r>
              <a:rPr lang="de-CH" dirty="0" smtClean="0"/>
              <a:t> </a:t>
            </a:r>
            <a:r>
              <a:rPr lang="de-CH" dirty="0" err="1" smtClean="0"/>
              <a:t>lower</a:t>
            </a:r>
            <a:r>
              <a:rPr lang="de-CH" dirty="0" smtClean="0"/>
              <a:t> grade </a:t>
            </a:r>
            <a:r>
              <a:rPr lang="de-CH" dirty="0" err="1" smtClean="0"/>
              <a:t>of</a:t>
            </a:r>
            <a:r>
              <a:rPr lang="de-CH" dirty="0" smtClean="0"/>
              <a:t> HE </a:t>
            </a:r>
            <a:r>
              <a:rPr lang="de-CH" dirty="0" err="1" smtClean="0"/>
              <a:t>during</a:t>
            </a:r>
            <a:r>
              <a:rPr lang="de-CH" dirty="0" smtClean="0"/>
              <a:t> </a:t>
            </a:r>
            <a:r>
              <a:rPr lang="de-CH" dirty="0" err="1" smtClean="0"/>
              <a:t>days</a:t>
            </a:r>
            <a:r>
              <a:rPr lang="de-CH" dirty="0" smtClean="0"/>
              <a:t> 1-4 in LOLA </a:t>
            </a:r>
            <a:r>
              <a:rPr lang="de-CH" dirty="0" err="1" smtClean="0"/>
              <a:t>group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55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737" y="2279176"/>
            <a:ext cx="5724525" cy="27336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997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venous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ammonia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LOLA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compared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referring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5)</a:t>
            </a:r>
          </a:p>
          <a:p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(8.41±4.41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LOLA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11.45±5.25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OR 3.08, 95% CI 1.77-4.40, P&lt;0.0001)</a:t>
            </a:r>
          </a:p>
          <a:p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shortening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OHE in LOLA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(1.92±0.93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vs. 2.50±1.03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inflammatory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alteration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interleukin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TNF-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-levels)</a:t>
            </a:r>
          </a:p>
          <a:p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rate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failure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rate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endParaRPr lang="de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adverse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endParaRPr lang="de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rate after 1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follow-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MELD-Score 21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22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472" y="0"/>
            <a:ext cx="7181850" cy="41052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1597" y="4470400"/>
            <a:ext cx="10515600" cy="231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sz="2200" dirty="0" smtClean="0"/>
              <a:t>LOLA </a:t>
            </a:r>
            <a:r>
              <a:rPr lang="de-CH" sz="2200" dirty="0" err="1" smtClean="0"/>
              <a:t>has</a:t>
            </a:r>
            <a:r>
              <a:rPr lang="de-CH" sz="2200" dirty="0" smtClean="0"/>
              <a:t> a </a:t>
            </a:r>
            <a:r>
              <a:rPr lang="de-CH" sz="2200" dirty="0" err="1" smtClean="0"/>
              <a:t>significant</a:t>
            </a:r>
            <a:r>
              <a:rPr lang="de-CH" sz="2200" dirty="0" smtClean="0"/>
              <a:t> </a:t>
            </a:r>
            <a:r>
              <a:rPr lang="de-CH" sz="2200" dirty="0" err="1" smtClean="0"/>
              <a:t>effect</a:t>
            </a:r>
            <a:r>
              <a:rPr lang="de-CH" sz="2200" dirty="0" smtClean="0"/>
              <a:t> on </a:t>
            </a:r>
            <a:r>
              <a:rPr lang="de-CH" sz="2200" dirty="0" err="1" smtClean="0"/>
              <a:t>resolution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OHE, </a:t>
            </a:r>
            <a:r>
              <a:rPr lang="de-CH" sz="2200" dirty="0" err="1" smtClean="0"/>
              <a:t>lowering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</a:t>
            </a:r>
            <a:r>
              <a:rPr lang="de-CH" sz="2200" dirty="0" err="1" smtClean="0"/>
              <a:t>ammonia</a:t>
            </a:r>
            <a:r>
              <a:rPr lang="de-CH" sz="2200" dirty="0" smtClean="0"/>
              <a:t> </a:t>
            </a:r>
            <a:r>
              <a:rPr lang="de-CH" sz="2200" dirty="0" err="1" smtClean="0"/>
              <a:t>and</a:t>
            </a:r>
            <a:r>
              <a:rPr lang="de-CH" sz="2200" dirty="0" smtClean="0"/>
              <a:t> </a:t>
            </a:r>
            <a:r>
              <a:rPr lang="de-CH" sz="2200" dirty="0" err="1" smtClean="0"/>
              <a:t>shortening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</a:t>
            </a:r>
            <a:r>
              <a:rPr lang="de-CH" sz="2200" dirty="0" err="1" smtClean="0"/>
              <a:t>hospital</a:t>
            </a:r>
            <a:r>
              <a:rPr lang="de-CH" sz="2200" dirty="0" smtClean="0"/>
              <a:t> </a:t>
            </a:r>
            <a:r>
              <a:rPr lang="de-CH" sz="2200" dirty="0" err="1" smtClean="0"/>
              <a:t>stay</a:t>
            </a:r>
            <a:r>
              <a:rPr lang="de-CH" sz="2200" dirty="0" smtClean="0"/>
              <a:t> on </a:t>
            </a:r>
            <a:r>
              <a:rPr lang="de-CH" sz="2200" dirty="0" err="1"/>
              <a:t>days</a:t>
            </a:r>
            <a:r>
              <a:rPr lang="de-CH" sz="2200" dirty="0"/>
              <a:t> 1-4 </a:t>
            </a:r>
            <a:r>
              <a:rPr lang="de-CH" sz="2200" dirty="0" smtClean="0"/>
              <a:t>but not on </a:t>
            </a:r>
            <a:r>
              <a:rPr lang="de-CH" sz="2200" dirty="0" err="1" smtClean="0"/>
              <a:t>day</a:t>
            </a:r>
            <a:r>
              <a:rPr lang="de-CH" sz="2200" dirty="0" smtClean="0"/>
              <a:t> 5</a:t>
            </a:r>
          </a:p>
          <a:p>
            <a:pPr marL="0" indent="0">
              <a:buNone/>
            </a:pPr>
            <a:r>
              <a:rPr lang="de-CH" sz="2200" dirty="0" smtClean="0">
                <a:sym typeface="Wingdings" panose="05000000000000000000" pitchFamily="2" charset="2"/>
              </a:rPr>
              <a:t>	</a:t>
            </a:r>
            <a:r>
              <a:rPr lang="de-CH" sz="2200" dirty="0" err="1" smtClean="0">
                <a:sym typeface="Wingdings" panose="05000000000000000000" pitchFamily="2" charset="2"/>
              </a:rPr>
              <a:t>recomendation</a:t>
            </a:r>
            <a:r>
              <a:rPr lang="de-CH" sz="2200" dirty="0" smtClean="0"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sym typeface="Wingdings" panose="05000000000000000000" pitchFamily="2" charset="2"/>
              </a:rPr>
              <a:t>to</a:t>
            </a:r>
            <a:r>
              <a:rPr lang="de-CH" sz="2200" dirty="0" smtClean="0"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sym typeface="Wingdings" panose="05000000000000000000" pitchFamily="2" charset="2"/>
              </a:rPr>
              <a:t>i.v.</a:t>
            </a:r>
            <a:r>
              <a:rPr lang="de-CH" sz="2200" dirty="0" smtClean="0">
                <a:sym typeface="Wingdings" panose="05000000000000000000" pitchFamily="2" charset="2"/>
              </a:rPr>
              <a:t>-LOLA </a:t>
            </a:r>
            <a:r>
              <a:rPr lang="de-CH" sz="2200" dirty="0" err="1" smtClean="0">
                <a:sym typeface="Wingdings" panose="05000000000000000000" pitchFamily="2" charset="2"/>
              </a:rPr>
              <a:t>for</a:t>
            </a:r>
            <a:r>
              <a:rPr lang="de-CH" sz="2200" dirty="0" smtClean="0">
                <a:sym typeface="Wingdings" panose="05000000000000000000" pitchFamily="2" charset="2"/>
              </a:rPr>
              <a:t> 4 </a:t>
            </a:r>
            <a:r>
              <a:rPr lang="de-CH" sz="2200" dirty="0" err="1" smtClean="0">
                <a:sym typeface="Wingdings" panose="05000000000000000000" pitchFamily="2" charset="2"/>
              </a:rPr>
              <a:t>days</a:t>
            </a:r>
            <a:endParaRPr lang="de-CH" sz="2200" dirty="0" smtClean="0"/>
          </a:p>
          <a:p>
            <a:r>
              <a:rPr lang="de-CH" sz="2200" dirty="0" err="1"/>
              <a:t>N</a:t>
            </a:r>
            <a:r>
              <a:rPr lang="de-CH" sz="2200" dirty="0" err="1" smtClean="0"/>
              <a:t>o</a:t>
            </a:r>
            <a:r>
              <a:rPr lang="de-CH" sz="2200" dirty="0" smtClean="0"/>
              <a:t> </a:t>
            </a:r>
            <a:r>
              <a:rPr lang="de-CH" sz="2200" dirty="0" err="1" smtClean="0"/>
              <a:t>effect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LOLA on </a:t>
            </a:r>
            <a:r>
              <a:rPr lang="de-CH" sz="2200" dirty="0" err="1" smtClean="0"/>
              <a:t>inflammatory</a:t>
            </a:r>
            <a:r>
              <a:rPr lang="de-CH" sz="2200" dirty="0" smtClean="0"/>
              <a:t> </a:t>
            </a:r>
            <a:r>
              <a:rPr lang="de-CH" sz="2200" dirty="0" err="1" smtClean="0"/>
              <a:t>component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HE was </a:t>
            </a:r>
            <a:r>
              <a:rPr lang="de-CH" sz="2200" dirty="0" err="1" smtClean="0"/>
              <a:t>found</a:t>
            </a:r>
            <a:r>
              <a:rPr lang="de-CH" sz="2200" dirty="0" smtClean="0"/>
              <a:t> in </a:t>
            </a:r>
            <a:r>
              <a:rPr lang="de-CH" sz="2200" dirty="0" err="1" smtClean="0"/>
              <a:t>this</a:t>
            </a:r>
            <a:r>
              <a:rPr lang="de-CH" sz="2200" dirty="0" smtClean="0"/>
              <a:t> </a:t>
            </a:r>
            <a:r>
              <a:rPr lang="de-CH" sz="2200" dirty="0" err="1" smtClean="0"/>
              <a:t>study</a:t>
            </a:r>
            <a:r>
              <a:rPr lang="de-CH" sz="2200" dirty="0" smtClean="0"/>
              <a:t>. 		   </a:t>
            </a:r>
            <a:r>
              <a:rPr lang="de-CH" sz="2200" dirty="0" err="1" smtClean="0"/>
              <a:t>However</a:t>
            </a:r>
            <a:r>
              <a:rPr lang="de-CH" sz="2200" dirty="0" smtClean="0"/>
              <a:t> </a:t>
            </a:r>
            <a:r>
              <a:rPr lang="de-CH" sz="2200" dirty="0" err="1" smtClean="0"/>
              <a:t>increase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IL-1</a:t>
            </a:r>
            <a:r>
              <a:rPr lang="el-GR" sz="2200" dirty="0" smtClean="0"/>
              <a:t>β</a:t>
            </a:r>
            <a:r>
              <a:rPr lang="de-CH" sz="2200" dirty="0" smtClean="0"/>
              <a:t>, IL-6 </a:t>
            </a:r>
            <a:r>
              <a:rPr lang="de-CH" sz="2200" dirty="0" err="1" smtClean="0"/>
              <a:t>and</a:t>
            </a:r>
            <a:r>
              <a:rPr lang="de-CH" sz="2200" dirty="0" smtClean="0"/>
              <a:t> TNF-</a:t>
            </a:r>
            <a:r>
              <a:rPr lang="el-GR" sz="2200" dirty="0" smtClean="0"/>
              <a:t>α</a:t>
            </a:r>
            <a:r>
              <a:rPr lang="de-CH" sz="2200" dirty="0" smtClean="0"/>
              <a:t>-levels in </a:t>
            </a:r>
            <a:r>
              <a:rPr lang="de-CH" sz="2200" dirty="0" err="1" smtClean="0"/>
              <a:t>patients</a:t>
            </a:r>
            <a:r>
              <a:rPr lang="de-CH" sz="2200" dirty="0" smtClean="0"/>
              <a:t> </a:t>
            </a:r>
            <a:r>
              <a:rPr lang="de-CH" sz="2200" dirty="0" err="1" smtClean="0"/>
              <a:t>with</a:t>
            </a:r>
            <a:r>
              <a:rPr lang="de-CH" sz="2200" dirty="0" smtClean="0"/>
              <a:t> </a:t>
            </a:r>
            <a:r>
              <a:rPr lang="de-CH" sz="2200" dirty="0" err="1" smtClean="0"/>
              <a:t>bouts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HE </a:t>
            </a:r>
            <a:r>
              <a:rPr lang="de-CH" sz="2200" dirty="0" err="1" smtClean="0"/>
              <a:t>has</a:t>
            </a:r>
            <a:r>
              <a:rPr lang="de-CH" sz="2200" dirty="0" smtClean="0"/>
              <a:t> </a:t>
            </a:r>
            <a:r>
              <a:rPr lang="de-CH" sz="2200" dirty="0" err="1" smtClean="0"/>
              <a:t>been</a:t>
            </a:r>
            <a:r>
              <a:rPr lang="de-CH" sz="2200" dirty="0" smtClean="0"/>
              <a:t> </a:t>
            </a:r>
            <a:r>
              <a:rPr lang="de-CH" sz="2200" dirty="0" err="1" smtClean="0"/>
              <a:t>demonstrated</a:t>
            </a:r>
            <a:r>
              <a:rPr lang="de-CH" sz="2200" dirty="0" smtClean="0"/>
              <a:t> in </a:t>
            </a:r>
            <a:r>
              <a:rPr lang="de-CH" sz="2200" dirty="0" err="1" smtClean="0"/>
              <a:t>other</a:t>
            </a:r>
            <a:r>
              <a:rPr lang="de-CH" sz="2200" dirty="0" smtClean="0"/>
              <a:t> </a:t>
            </a:r>
            <a:r>
              <a:rPr lang="de-CH" sz="2200" dirty="0" err="1" smtClean="0"/>
              <a:t>studies</a:t>
            </a:r>
            <a:r>
              <a:rPr lang="de-CH" sz="2200" dirty="0"/>
              <a:t> </a:t>
            </a:r>
            <a:r>
              <a:rPr lang="de-CH" sz="2200" dirty="0" err="1" smtClean="0"/>
              <a:t>with</a:t>
            </a:r>
            <a:r>
              <a:rPr lang="de-CH" sz="2200" dirty="0" smtClean="0"/>
              <a:t> a </a:t>
            </a:r>
            <a:r>
              <a:rPr lang="de-CH" sz="2200" dirty="0" err="1" smtClean="0"/>
              <a:t>significant</a:t>
            </a:r>
            <a:r>
              <a:rPr lang="de-CH" sz="2200" dirty="0" smtClean="0"/>
              <a:t> </a:t>
            </a:r>
            <a:r>
              <a:rPr lang="de-CH" sz="2200" dirty="0" err="1" smtClean="0"/>
              <a:t>difference</a:t>
            </a:r>
            <a:r>
              <a:rPr lang="de-CH" sz="2200" dirty="0" smtClean="0"/>
              <a:t> in </a:t>
            </a:r>
            <a:r>
              <a:rPr lang="de-CH" sz="2200" dirty="0" err="1" smtClean="0"/>
              <a:t>arteriovenous</a:t>
            </a:r>
            <a:r>
              <a:rPr lang="de-CH" sz="2200" dirty="0" smtClean="0"/>
              <a:t> </a:t>
            </a:r>
            <a:r>
              <a:rPr lang="de-CH" sz="2200" dirty="0" err="1" smtClean="0"/>
              <a:t>concentrations</a:t>
            </a:r>
            <a:r>
              <a:rPr lang="de-CH" sz="2200" dirty="0" smtClean="0"/>
              <a:t>.</a:t>
            </a:r>
          </a:p>
          <a:p>
            <a:pPr marL="0" indent="0">
              <a:buNone/>
            </a:pPr>
            <a:r>
              <a:rPr lang="de-CH" sz="2200" dirty="0" smtClean="0">
                <a:sym typeface="Wingdings" panose="05000000000000000000" pitchFamily="2" charset="2"/>
              </a:rPr>
              <a:t>	 </a:t>
            </a:r>
            <a:r>
              <a:rPr lang="de-CH" sz="2200" dirty="0" err="1">
                <a:sym typeface="Wingdings" panose="05000000000000000000" pitchFamily="2" charset="2"/>
              </a:rPr>
              <a:t>suggests</a:t>
            </a:r>
            <a:r>
              <a:rPr lang="de-CH" sz="2200" dirty="0">
                <a:sym typeface="Wingdings" panose="05000000000000000000" pitchFamily="2" charset="2"/>
              </a:rPr>
              <a:t> a </a:t>
            </a:r>
            <a:r>
              <a:rPr lang="de-CH" sz="2200" dirty="0" err="1">
                <a:sym typeface="Wingdings" panose="05000000000000000000" pitchFamily="2" charset="2"/>
              </a:rPr>
              <a:t>neuroinflammatory</a:t>
            </a:r>
            <a:r>
              <a:rPr lang="de-CH" sz="2200" dirty="0">
                <a:sym typeface="Wingdings" panose="05000000000000000000" pitchFamily="2" charset="2"/>
              </a:rPr>
              <a:t> </a:t>
            </a:r>
            <a:r>
              <a:rPr lang="de-CH" sz="2200" dirty="0" err="1">
                <a:sym typeface="Wingdings" panose="05000000000000000000" pitchFamily="2" charset="2"/>
              </a:rPr>
              <a:t>component</a:t>
            </a:r>
            <a:r>
              <a:rPr lang="de-CH" sz="2200" dirty="0">
                <a:sym typeface="Wingdings" panose="05000000000000000000" pitchFamily="2" charset="2"/>
              </a:rPr>
              <a:t> </a:t>
            </a:r>
            <a:r>
              <a:rPr lang="de-CH" sz="2200" dirty="0" err="1">
                <a:sym typeface="Wingdings" panose="05000000000000000000" pitchFamily="2" charset="2"/>
              </a:rPr>
              <a:t>of</a:t>
            </a:r>
            <a:r>
              <a:rPr lang="de-CH" sz="2200" dirty="0">
                <a:sym typeface="Wingdings" panose="05000000000000000000" pitchFamily="2" charset="2"/>
              </a:rPr>
              <a:t> HE </a:t>
            </a:r>
            <a:r>
              <a:rPr lang="de-CH" sz="2200" dirty="0" err="1">
                <a:sym typeface="Wingdings" panose="05000000000000000000" pitchFamily="2" charset="2"/>
              </a:rPr>
              <a:t>with</a:t>
            </a:r>
            <a:r>
              <a:rPr lang="de-CH" sz="2200" dirty="0">
                <a:sym typeface="Wingdings" panose="05000000000000000000" pitchFamily="2" charset="2"/>
              </a:rPr>
              <a:t> </a:t>
            </a:r>
            <a:r>
              <a:rPr lang="de-CH" sz="2200" dirty="0" err="1">
                <a:sym typeface="Wingdings" panose="05000000000000000000" pitchFamily="2" charset="2"/>
              </a:rPr>
              <a:t>brain</a:t>
            </a:r>
            <a:r>
              <a:rPr lang="de-CH" sz="2200" dirty="0">
                <a:sym typeface="Wingdings" panose="05000000000000000000" pitchFamily="2" charset="2"/>
              </a:rPr>
              <a:t> </a:t>
            </a:r>
            <a:r>
              <a:rPr lang="de-CH" sz="2200" dirty="0" err="1">
                <a:sym typeface="Wingdings" panose="05000000000000000000" pitchFamily="2" charset="2"/>
              </a:rPr>
              <a:t>cytokine</a:t>
            </a:r>
            <a:r>
              <a:rPr lang="de-CH" sz="2200" dirty="0"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sym typeface="Wingdings" panose="05000000000000000000" pitchFamily="2" charset="2"/>
              </a:rPr>
              <a:t>efflux</a:t>
            </a:r>
            <a:endParaRPr lang="de-CH" sz="2200" dirty="0" smtClean="0"/>
          </a:p>
          <a:p>
            <a:r>
              <a:rPr lang="de-CH" sz="2200" dirty="0" err="1" smtClean="0"/>
              <a:t>Significant</a:t>
            </a:r>
            <a:r>
              <a:rPr lang="de-CH" sz="2200" dirty="0" smtClean="0"/>
              <a:t> </a:t>
            </a:r>
            <a:r>
              <a:rPr lang="de-CH" sz="2200" dirty="0" err="1" smtClean="0"/>
              <a:t>effect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LOLA on </a:t>
            </a:r>
            <a:r>
              <a:rPr lang="de-CH" sz="2200" dirty="0" err="1" smtClean="0"/>
              <a:t>urea</a:t>
            </a:r>
            <a:r>
              <a:rPr lang="de-CH" sz="2200" dirty="0" smtClean="0"/>
              <a:t> </a:t>
            </a:r>
            <a:r>
              <a:rPr lang="de-CH" sz="2200" dirty="0" err="1" smtClean="0"/>
              <a:t>synthesis</a:t>
            </a:r>
            <a:r>
              <a:rPr lang="de-CH" sz="2200" dirty="0" smtClean="0"/>
              <a:t> </a:t>
            </a:r>
            <a:r>
              <a:rPr lang="de-CH" sz="2200" dirty="0" err="1" smtClean="0"/>
              <a:t>and</a:t>
            </a:r>
            <a:r>
              <a:rPr lang="de-CH" sz="2200" dirty="0" smtClean="0"/>
              <a:t> </a:t>
            </a:r>
            <a:r>
              <a:rPr lang="de-CH" sz="2200" dirty="0" err="1" smtClean="0"/>
              <a:t>ammonia</a:t>
            </a:r>
            <a:r>
              <a:rPr lang="de-CH" sz="2200" dirty="0" smtClean="0"/>
              <a:t> </a:t>
            </a:r>
            <a:r>
              <a:rPr lang="de-CH" sz="2200" dirty="0" err="1" smtClean="0"/>
              <a:t>levels</a:t>
            </a:r>
            <a:endParaRPr lang="de-CH" sz="2200" dirty="0" smtClean="0"/>
          </a:p>
          <a:p>
            <a:pPr marL="0" indent="0">
              <a:buNone/>
            </a:pPr>
            <a:r>
              <a:rPr lang="de-CH" sz="2200" dirty="0" smtClean="0">
                <a:sym typeface="Wingdings" panose="05000000000000000000" pitchFamily="2" charset="2"/>
              </a:rPr>
              <a:t>	 </a:t>
            </a:r>
            <a:r>
              <a:rPr lang="de-CH" sz="2200" dirty="0" err="1" smtClean="0">
                <a:sym typeface="Wingdings" panose="05000000000000000000" pitchFamily="2" charset="2"/>
              </a:rPr>
              <a:t>protein</a:t>
            </a:r>
            <a:r>
              <a:rPr lang="de-CH" sz="2200" dirty="0" smtClean="0"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sym typeface="Wingdings" panose="05000000000000000000" pitchFamily="2" charset="2"/>
              </a:rPr>
              <a:t>restriction</a:t>
            </a:r>
            <a:r>
              <a:rPr lang="de-CH" sz="2200" dirty="0" smtClean="0">
                <a:sym typeface="Wingdings" panose="05000000000000000000" pitchFamily="2" charset="2"/>
              </a:rPr>
              <a:t> </a:t>
            </a:r>
            <a:r>
              <a:rPr lang="de-CH" sz="2200" dirty="0">
                <a:sym typeface="Wingdings" panose="05000000000000000000" pitchFamily="2" charset="2"/>
              </a:rPr>
              <a:t>in HE </a:t>
            </a:r>
            <a:r>
              <a:rPr lang="de-CH" sz="2200" dirty="0" err="1">
                <a:sym typeface="Wingdings" panose="05000000000000000000" pitchFamily="2" charset="2"/>
              </a:rPr>
              <a:t>patients</a:t>
            </a:r>
            <a:r>
              <a:rPr lang="de-CH" sz="2200" dirty="0">
                <a:sym typeface="Wingdings" panose="05000000000000000000" pitchFamily="2" charset="2"/>
              </a:rPr>
              <a:t> </a:t>
            </a:r>
            <a:r>
              <a:rPr lang="de-CH" sz="2200" dirty="0" err="1">
                <a:sym typeface="Wingdings" panose="05000000000000000000" pitchFamily="2" charset="2"/>
              </a:rPr>
              <a:t>is</a:t>
            </a:r>
            <a:r>
              <a:rPr lang="de-CH" sz="2200" dirty="0">
                <a:sym typeface="Wingdings" panose="05000000000000000000" pitchFamily="2" charset="2"/>
              </a:rPr>
              <a:t> not </a:t>
            </a:r>
            <a:r>
              <a:rPr lang="de-CH" sz="2200" dirty="0" err="1" smtClean="0">
                <a:sym typeface="Wingdings" panose="05000000000000000000" pitchFamily="2" charset="2"/>
              </a:rPr>
              <a:t>recommended</a:t>
            </a:r>
            <a:endParaRPr lang="de-CH" sz="2200" dirty="0"/>
          </a:p>
          <a:p>
            <a:r>
              <a:rPr lang="de-CH" sz="2200" dirty="0" smtClean="0"/>
              <a:t>Most </a:t>
            </a:r>
            <a:r>
              <a:rPr lang="de-CH" sz="2200" dirty="0" err="1" smtClean="0"/>
              <a:t>recent</a:t>
            </a:r>
            <a:r>
              <a:rPr lang="de-CH" sz="2200" dirty="0" smtClean="0"/>
              <a:t> </a:t>
            </a:r>
            <a:r>
              <a:rPr lang="de-CH" sz="2200" dirty="0" err="1" smtClean="0"/>
              <a:t>studies</a:t>
            </a:r>
            <a:r>
              <a:rPr lang="de-CH" sz="2200" dirty="0" smtClean="0"/>
              <a:t> </a:t>
            </a:r>
            <a:r>
              <a:rPr lang="de-CH" sz="2200" dirty="0" err="1" smtClean="0"/>
              <a:t>demonstrated</a:t>
            </a:r>
            <a:r>
              <a:rPr lang="de-CH" sz="2200" dirty="0" smtClean="0"/>
              <a:t> a </a:t>
            </a:r>
            <a:r>
              <a:rPr lang="de-CH" sz="2200" dirty="0" err="1" smtClean="0"/>
              <a:t>superiority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LOLA </a:t>
            </a:r>
            <a:r>
              <a:rPr lang="de-CH" sz="2200" dirty="0" err="1" smtClean="0"/>
              <a:t>compared</a:t>
            </a:r>
            <a:r>
              <a:rPr lang="de-CH" sz="2200" dirty="0" smtClean="0"/>
              <a:t> </a:t>
            </a:r>
            <a:r>
              <a:rPr lang="de-CH" sz="2200" dirty="0" err="1" smtClean="0"/>
              <a:t>to</a:t>
            </a:r>
            <a:r>
              <a:rPr lang="de-CH" sz="2200" dirty="0" smtClean="0"/>
              <a:t> </a:t>
            </a:r>
            <a:r>
              <a:rPr lang="de-CH" sz="2200" dirty="0" err="1" smtClean="0"/>
              <a:t>placebo</a:t>
            </a:r>
            <a:r>
              <a:rPr lang="de-CH" sz="2200" dirty="0" smtClean="0"/>
              <a:t> </a:t>
            </a:r>
            <a:r>
              <a:rPr lang="de-CH" sz="2200" dirty="0" err="1" smtClean="0"/>
              <a:t>and</a:t>
            </a:r>
            <a:r>
              <a:rPr lang="de-CH" sz="2200" dirty="0" smtClean="0"/>
              <a:t> </a:t>
            </a:r>
            <a:r>
              <a:rPr lang="de-CH" sz="2200" dirty="0" err="1" smtClean="0"/>
              <a:t>its</a:t>
            </a:r>
            <a:r>
              <a:rPr lang="de-CH" sz="2200" dirty="0" smtClean="0"/>
              <a:t> </a:t>
            </a:r>
            <a:r>
              <a:rPr lang="de-CH" sz="2200" dirty="0" err="1" smtClean="0"/>
              <a:t>safety</a:t>
            </a:r>
            <a:endParaRPr lang="de-CH" sz="2200" dirty="0"/>
          </a:p>
          <a:p>
            <a:endParaRPr lang="de-CH" sz="2200" dirty="0" smtClean="0"/>
          </a:p>
        </p:txBody>
      </p:sp>
    </p:spTree>
    <p:extLst>
      <p:ext uri="{BB962C8B-B14F-4D97-AF65-F5344CB8AC3E}">
        <p14:creationId xmlns:p14="http://schemas.microsoft.com/office/powerpoint/2010/main" val="37467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Hepatic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encephalopathy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(HE)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Definition: HE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brain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dysfunction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caused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hepatic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insufficiency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portosystemic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shunting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Symptoms: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neurological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abnormalities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(ranging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subclinical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alterations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landmark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cirrhotic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decompensated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(like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ascites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variceal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bleeding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recurrence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rate after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bout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HE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due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severe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HE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14" y="0"/>
            <a:ext cx="1086613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9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Pathophysiology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Main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neurotoxine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ammonia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Colonic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rease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bacteria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intestine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brush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mucosal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enzymes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convert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intaken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ammonia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via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portal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venous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system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deficient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detoxification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ammonia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cirrhotic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			           (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mechanisms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urea cycle in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periportal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hepatocytes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and/or synthesis of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glutamin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from glutamate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perivenous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hepatocytes)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mmonia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via PSS)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systemic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circulation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mmonia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crosses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blood-brain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barrier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astrocytes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Release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ROS / RNS,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accumulation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glutamine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leads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swelling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edema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astrocytes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distur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ance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neurone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transmission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nflammatory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component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gut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microbiota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induce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hepatic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Kupffer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hepatic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macrophages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profinflammatory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interleukins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TNF-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2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2713" y="714205"/>
            <a:ext cx="8251242" cy="519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2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Nonabsorbable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disaccharides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(i.e.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lactulose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meta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bolized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colonic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bacteria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acetic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lactic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lowering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pH)</a:t>
            </a:r>
          </a:p>
          <a:p>
            <a:pPr marL="0" indent="0">
              <a:buNone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impaired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survival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colonic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urease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bacteria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facilitated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conversion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from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NH3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NH4+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Nonabsorbable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antibiotics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rifaximin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targeting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colonic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micro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biota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L-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ornithin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L-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aspartat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(LOLA)</a:t>
            </a:r>
          </a:p>
          <a:p>
            <a:pPr marL="0" indent="0">
              <a:buNone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enhancing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metabolism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 ammonia to glutamine.</a:t>
            </a: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branched-chain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amino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altered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ratio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aromatic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amino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acids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branched-chain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amino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acids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448" y="846161"/>
            <a:ext cx="7478973" cy="4763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10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efficacy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LOLA (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 additional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reversal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overt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HE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cirrhosis</a:t>
            </a: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referring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resolution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HE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or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decrease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HE grade</a:t>
            </a:r>
          </a:p>
          <a:p>
            <a:pPr marL="0" indent="0">
              <a:buNone/>
            </a:pP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time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taken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recovery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HE</a:t>
            </a:r>
          </a:p>
          <a:p>
            <a:pPr marL="0" indent="0">
              <a:buNone/>
            </a:pP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decrease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venous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ammonia</a:t>
            </a:r>
            <a:endParaRPr lang="de-CH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duration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hospitalisation</a:t>
            </a:r>
            <a:endParaRPr lang="de-CH" sz="2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alteration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proinflammatory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response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interleukin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</a:t>
            </a:r>
            <a:r>
              <a:rPr lang="de-CH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and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TNF-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de-CH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-levels)</a:t>
            </a:r>
          </a:p>
        </p:txBody>
      </p:sp>
    </p:spTree>
    <p:extLst>
      <p:ext uri="{BB962C8B-B14F-4D97-AF65-F5344CB8AC3E}">
        <p14:creationId xmlns:p14="http://schemas.microsoft.com/office/powerpoint/2010/main" val="29030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200" dirty="0" smtClean="0"/>
              <a:t>Study type: </a:t>
            </a:r>
            <a:r>
              <a:rPr lang="de-CH" sz="2200" dirty="0" err="1" smtClean="0"/>
              <a:t>Prospective</a:t>
            </a:r>
            <a:r>
              <a:rPr lang="de-CH" sz="2200" dirty="0" smtClean="0"/>
              <a:t>, double-blind, </a:t>
            </a:r>
            <a:r>
              <a:rPr lang="de-CH" sz="2200" dirty="0" err="1" smtClean="0"/>
              <a:t>randomized</a:t>
            </a:r>
            <a:r>
              <a:rPr lang="de-CH" sz="2200" dirty="0" smtClean="0"/>
              <a:t>, </a:t>
            </a:r>
            <a:r>
              <a:rPr lang="de-CH" sz="2200" dirty="0" err="1" smtClean="0"/>
              <a:t>controlled</a:t>
            </a:r>
            <a:r>
              <a:rPr lang="de-CH" sz="2200" dirty="0" smtClean="0"/>
              <a:t> </a:t>
            </a:r>
            <a:r>
              <a:rPr lang="de-CH" sz="2200" dirty="0" err="1" smtClean="0"/>
              <a:t>trial</a:t>
            </a:r>
            <a:endParaRPr lang="de-CH" sz="2200" dirty="0" smtClean="0"/>
          </a:p>
          <a:p>
            <a:r>
              <a:rPr lang="de-CH" sz="2200" dirty="0" err="1" smtClean="0"/>
              <a:t>Enrollment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</a:t>
            </a:r>
            <a:r>
              <a:rPr lang="de-CH" sz="2200" dirty="0" err="1" smtClean="0"/>
              <a:t>patients</a:t>
            </a:r>
            <a:r>
              <a:rPr lang="de-CH" sz="2200" dirty="0" smtClean="0"/>
              <a:t> </a:t>
            </a:r>
            <a:r>
              <a:rPr lang="de-CH" sz="2200" dirty="0" err="1" smtClean="0"/>
              <a:t>from</a:t>
            </a:r>
            <a:r>
              <a:rPr lang="de-CH" sz="2200" dirty="0" smtClean="0"/>
              <a:t> 12/2013 </a:t>
            </a:r>
            <a:r>
              <a:rPr lang="de-CH" sz="2200" dirty="0" err="1" smtClean="0"/>
              <a:t>to</a:t>
            </a:r>
            <a:r>
              <a:rPr lang="de-CH" sz="2200" dirty="0" smtClean="0"/>
              <a:t> 11/2016 in </a:t>
            </a:r>
            <a:r>
              <a:rPr lang="de-CH" sz="2200" dirty="0" err="1" smtClean="0"/>
              <a:t>two</a:t>
            </a:r>
            <a:r>
              <a:rPr lang="de-CH" sz="2200" dirty="0" smtClean="0"/>
              <a:t> </a:t>
            </a:r>
            <a:r>
              <a:rPr lang="de-CH" sz="2200" dirty="0" err="1" smtClean="0"/>
              <a:t>tertiary</a:t>
            </a:r>
            <a:r>
              <a:rPr lang="de-CH" sz="2200" dirty="0" smtClean="0"/>
              <a:t> care </a:t>
            </a:r>
            <a:r>
              <a:rPr lang="de-CH" sz="2200" dirty="0" err="1" smtClean="0"/>
              <a:t>centers</a:t>
            </a:r>
            <a:r>
              <a:rPr lang="de-CH" sz="2200" dirty="0" smtClean="0"/>
              <a:t> in </a:t>
            </a:r>
            <a:r>
              <a:rPr lang="de-CH" sz="2200" dirty="0" err="1" smtClean="0"/>
              <a:t>India</a:t>
            </a:r>
            <a:r>
              <a:rPr lang="de-CH" sz="2200" dirty="0" smtClean="0"/>
              <a:t>     (in </a:t>
            </a:r>
            <a:r>
              <a:rPr lang="de-CH" sz="2200" dirty="0" err="1" smtClean="0"/>
              <a:t>Ludhiana</a:t>
            </a:r>
            <a:r>
              <a:rPr lang="de-CH" sz="2200" dirty="0" smtClean="0"/>
              <a:t> </a:t>
            </a:r>
            <a:r>
              <a:rPr lang="de-CH" sz="2200" dirty="0" err="1" smtClean="0"/>
              <a:t>and</a:t>
            </a:r>
            <a:r>
              <a:rPr lang="de-CH" sz="2200" dirty="0" smtClean="0"/>
              <a:t> New Delhi)</a:t>
            </a:r>
          </a:p>
          <a:p>
            <a:r>
              <a:rPr lang="de-CH" sz="2200" dirty="0" err="1" smtClean="0"/>
              <a:t>Inclusion</a:t>
            </a:r>
            <a:r>
              <a:rPr lang="de-CH" sz="2200" dirty="0" smtClean="0"/>
              <a:t> </a:t>
            </a:r>
            <a:r>
              <a:rPr lang="de-CH" sz="2200" dirty="0" err="1" smtClean="0"/>
              <a:t>criteria</a:t>
            </a:r>
            <a:r>
              <a:rPr lang="de-CH" sz="2200" dirty="0" smtClean="0"/>
              <a:t>: </a:t>
            </a:r>
            <a:r>
              <a:rPr lang="de-CH" sz="2200" dirty="0" err="1" smtClean="0"/>
              <a:t>patients</a:t>
            </a:r>
            <a:r>
              <a:rPr lang="de-CH" sz="2200" dirty="0" smtClean="0"/>
              <a:t> </a:t>
            </a:r>
            <a:r>
              <a:rPr lang="de-CH" sz="2200" dirty="0" err="1" smtClean="0"/>
              <a:t>with</a:t>
            </a:r>
            <a:r>
              <a:rPr lang="de-CH" sz="2200" dirty="0" smtClean="0"/>
              <a:t> </a:t>
            </a:r>
            <a:r>
              <a:rPr lang="de-CH" sz="2200" dirty="0" err="1" smtClean="0"/>
              <a:t>cirrhosis</a:t>
            </a:r>
            <a:r>
              <a:rPr lang="de-CH" sz="2200" dirty="0" smtClean="0"/>
              <a:t> </a:t>
            </a:r>
            <a:r>
              <a:rPr lang="de-CH" sz="2200" dirty="0" err="1" smtClean="0"/>
              <a:t>aged</a:t>
            </a:r>
            <a:r>
              <a:rPr lang="de-CH" sz="2200" dirty="0" smtClean="0"/>
              <a:t> 18-75 </a:t>
            </a:r>
            <a:r>
              <a:rPr lang="de-CH" sz="2200" dirty="0" err="1" smtClean="0"/>
              <a:t>years</a:t>
            </a:r>
            <a:r>
              <a:rPr lang="de-CH" sz="2200" dirty="0" smtClean="0"/>
              <a:t> </a:t>
            </a:r>
            <a:r>
              <a:rPr lang="de-CH" sz="2200" dirty="0" err="1" smtClean="0"/>
              <a:t>with</a:t>
            </a:r>
            <a:r>
              <a:rPr lang="de-CH" sz="2200" dirty="0" smtClean="0"/>
              <a:t> </a:t>
            </a:r>
            <a:r>
              <a:rPr lang="de-CH" sz="2200" dirty="0" err="1" smtClean="0"/>
              <a:t>bouts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OHE grade 2-4, </a:t>
            </a:r>
            <a:r>
              <a:rPr lang="de-CH" sz="2200" dirty="0" err="1" smtClean="0"/>
              <a:t>with</a:t>
            </a:r>
            <a:r>
              <a:rPr lang="de-CH" sz="2200" dirty="0" smtClean="0"/>
              <a:t> </a:t>
            </a:r>
            <a:r>
              <a:rPr lang="de-CH" sz="2200" dirty="0" err="1" smtClean="0"/>
              <a:t>or</a:t>
            </a:r>
            <a:r>
              <a:rPr lang="de-CH" sz="2200" dirty="0" smtClean="0"/>
              <a:t> </a:t>
            </a:r>
            <a:r>
              <a:rPr lang="de-CH" sz="2200" dirty="0" err="1" smtClean="0"/>
              <a:t>without</a:t>
            </a:r>
            <a:r>
              <a:rPr lang="de-CH" sz="2200" dirty="0" smtClean="0"/>
              <a:t> </a:t>
            </a:r>
            <a:r>
              <a:rPr lang="de-CH" sz="2200" dirty="0" err="1" smtClean="0"/>
              <a:t>precipitating</a:t>
            </a:r>
            <a:r>
              <a:rPr lang="de-CH" sz="2200" dirty="0" smtClean="0"/>
              <a:t> </a:t>
            </a:r>
            <a:r>
              <a:rPr lang="de-CH" sz="2200" dirty="0" err="1" smtClean="0"/>
              <a:t>factors</a:t>
            </a:r>
            <a:endParaRPr lang="de-CH" sz="2200" dirty="0"/>
          </a:p>
          <a:p>
            <a:r>
              <a:rPr lang="de-CH" sz="2200" dirty="0" err="1" smtClean="0"/>
              <a:t>Exclusion</a:t>
            </a:r>
            <a:r>
              <a:rPr lang="de-CH" sz="2200" dirty="0" smtClean="0"/>
              <a:t> </a:t>
            </a:r>
            <a:r>
              <a:rPr lang="de-CH" sz="2200" dirty="0" err="1" smtClean="0"/>
              <a:t>criteria</a:t>
            </a:r>
            <a:r>
              <a:rPr lang="de-CH" sz="2200" dirty="0" smtClean="0"/>
              <a:t>: </a:t>
            </a:r>
            <a:r>
              <a:rPr lang="de-CH" sz="2200" dirty="0" err="1" smtClean="0"/>
              <a:t>terminally</a:t>
            </a:r>
            <a:r>
              <a:rPr lang="de-CH" sz="2200" dirty="0" smtClean="0"/>
              <a:t> </a:t>
            </a:r>
            <a:r>
              <a:rPr lang="de-CH" sz="2200" dirty="0" err="1" smtClean="0"/>
              <a:t>ill</a:t>
            </a:r>
            <a:r>
              <a:rPr lang="de-CH" sz="2200" dirty="0" smtClean="0"/>
              <a:t> </a:t>
            </a:r>
            <a:r>
              <a:rPr lang="de-CH" sz="2200" dirty="0" err="1" smtClean="0"/>
              <a:t>patients</a:t>
            </a:r>
            <a:r>
              <a:rPr lang="de-CH" sz="2200" dirty="0" smtClean="0"/>
              <a:t>, </a:t>
            </a:r>
            <a:r>
              <a:rPr lang="de-CH" sz="2200" dirty="0" err="1" smtClean="0"/>
              <a:t>advanced</a:t>
            </a:r>
            <a:r>
              <a:rPr lang="de-CH" sz="2200" dirty="0" smtClean="0"/>
              <a:t> </a:t>
            </a:r>
            <a:r>
              <a:rPr lang="de-CH" sz="2200" dirty="0" err="1" smtClean="0"/>
              <a:t>cardiac</a:t>
            </a:r>
            <a:r>
              <a:rPr lang="de-CH" sz="2200" dirty="0" smtClean="0"/>
              <a:t> </a:t>
            </a:r>
            <a:r>
              <a:rPr lang="de-CH" sz="2200" dirty="0" err="1" smtClean="0"/>
              <a:t>or</a:t>
            </a:r>
            <a:r>
              <a:rPr lang="de-CH" sz="2200" dirty="0" smtClean="0"/>
              <a:t> </a:t>
            </a:r>
            <a:r>
              <a:rPr lang="de-CH" sz="2200" dirty="0" err="1" smtClean="0"/>
              <a:t>pulmonary</a:t>
            </a:r>
            <a:r>
              <a:rPr lang="de-CH" sz="2200" dirty="0" smtClean="0"/>
              <a:t> </a:t>
            </a:r>
            <a:r>
              <a:rPr lang="de-CH" sz="2200" dirty="0" err="1" smtClean="0"/>
              <a:t>disease</a:t>
            </a:r>
            <a:r>
              <a:rPr lang="de-CH" sz="2200" dirty="0" smtClean="0"/>
              <a:t>, </a:t>
            </a:r>
            <a:r>
              <a:rPr lang="de-CH" sz="2200" dirty="0" err="1" smtClean="0"/>
              <a:t>presence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</a:t>
            </a:r>
            <a:r>
              <a:rPr lang="de-CH" sz="2200" dirty="0" err="1" smtClean="0"/>
              <a:t>underlying</a:t>
            </a:r>
            <a:r>
              <a:rPr lang="de-CH" sz="2200" dirty="0" smtClean="0"/>
              <a:t> </a:t>
            </a:r>
            <a:r>
              <a:rPr lang="de-CH" sz="2200" dirty="0" err="1" smtClean="0"/>
              <a:t>chronic</a:t>
            </a:r>
            <a:r>
              <a:rPr lang="de-CH" sz="2200" dirty="0" smtClean="0"/>
              <a:t> renal </a:t>
            </a:r>
            <a:r>
              <a:rPr lang="de-CH" sz="2200" dirty="0" err="1" smtClean="0"/>
              <a:t>failure</a:t>
            </a:r>
            <a:r>
              <a:rPr lang="de-CH" sz="2200" dirty="0" smtClean="0"/>
              <a:t>, neurodegenerative </a:t>
            </a:r>
            <a:r>
              <a:rPr lang="de-CH" sz="2200" dirty="0" err="1" smtClean="0"/>
              <a:t>disease</a:t>
            </a:r>
            <a:r>
              <a:rPr lang="de-CH" sz="2200" dirty="0" smtClean="0"/>
              <a:t> (incl. </a:t>
            </a:r>
            <a:r>
              <a:rPr lang="de-CH" sz="2200" dirty="0" err="1" smtClean="0"/>
              <a:t>head</a:t>
            </a:r>
            <a:r>
              <a:rPr lang="de-CH" sz="2200" dirty="0" smtClean="0"/>
              <a:t> </a:t>
            </a:r>
            <a:r>
              <a:rPr lang="de-CH" sz="2200" dirty="0" err="1" smtClean="0"/>
              <a:t>injury</a:t>
            </a:r>
            <a:r>
              <a:rPr lang="de-CH" sz="2200" dirty="0" smtClean="0"/>
              <a:t> </a:t>
            </a:r>
            <a:r>
              <a:rPr lang="de-CH" sz="2200" dirty="0" err="1" smtClean="0"/>
              <a:t>and</a:t>
            </a:r>
            <a:r>
              <a:rPr lang="de-CH" sz="2200" dirty="0" smtClean="0"/>
              <a:t> </a:t>
            </a:r>
            <a:r>
              <a:rPr lang="de-CH" sz="2200" dirty="0" err="1" smtClean="0"/>
              <a:t>drug</a:t>
            </a:r>
            <a:r>
              <a:rPr lang="de-CH" sz="2200" dirty="0" smtClean="0"/>
              <a:t> </a:t>
            </a:r>
            <a:r>
              <a:rPr lang="de-CH" sz="2200" dirty="0" err="1" smtClean="0"/>
              <a:t>intoxication</a:t>
            </a:r>
            <a:r>
              <a:rPr lang="de-CH" sz="2200" dirty="0" smtClean="0"/>
              <a:t>), </a:t>
            </a:r>
            <a:r>
              <a:rPr lang="de-CH" sz="2200" dirty="0" err="1" smtClean="0"/>
              <a:t>psychiatric</a:t>
            </a:r>
            <a:r>
              <a:rPr lang="de-CH" sz="2200" dirty="0" smtClean="0"/>
              <a:t> </a:t>
            </a:r>
            <a:r>
              <a:rPr lang="de-CH" sz="2200" dirty="0" err="1" smtClean="0"/>
              <a:t>illness</a:t>
            </a:r>
            <a:r>
              <a:rPr lang="de-CH" sz="2200" dirty="0" smtClean="0"/>
              <a:t>, </a:t>
            </a:r>
            <a:r>
              <a:rPr lang="de-CH" sz="2200" dirty="0" err="1" smtClean="0"/>
              <a:t>use</a:t>
            </a:r>
            <a:r>
              <a:rPr lang="de-CH" sz="2200" dirty="0" smtClean="0"/>
              <a:t> </a:t>
            </a:r>
            <a:r>
              <a:rPr lang="de-CH" sz="2200" dirty="0" err="1" smtClean="0"/>
              <a:t>of</a:t>
            </a:r>
            <a:r>
              <a:rPr lang="de-CH" sz="2200" dirty="0" smtClean="0"/>
              <a:t> sedatives </a:t>
            </a:r>
            <a:r>
              <a:rPr lang="de-CH" sz="2200" dirty="0" err="1" smtClean="0"/>
              <a:t>or</a:t>
            </a:r>
            <a:r>
              <a:rPr lang="de-CH" sz="2200" dirty="0" smtClean="0"/>
              <a:t> </a:t>
            </a:r>
            <a:r>
              <a:rPr lang="de-CH" sz="2200" dirty="0" err="1" smtClean="0"/>
              <a:t>antidepressants</a:t>
            </a:r>
            <a:r>
              <a:rPr lang="de-CH" sz="2200" dirty="0" smtClean="0"/>
              <a:t>, </a:t>
            </a:r>
            <a:r>
              <a:rPr lang="de-CH" sz="2200" dirty="0" err="1" smtClean="0"/>
              <a:t>pregnancy</a:t>
            </a:r>
            <a:r>
              <a:rPr lang="de-CH" sz="2200" dirty="0" smtClean="0"/>
              <a:t>, HCC, </a:t>
            </a:r>
            <a:r>
              <a:rPr lang="de-CH" sz="2200" dirty="0" err="1" smtClean="0"/>
              <a:t>acute</a:t>
            </a:r>
            <a:r>
              <a:rPr lang="de-CH" sz="2200" dirty="0" smtClean="0"/>
              <a:t>-on-</a:t>
            </a:r>
            <a:r>
              <a:rPr lang="de-CH" sz="2200" dirty="0" err="1" smtClean="0"/>
              <a:t>chronic</a:t>
            </a:r>
            <a:r>
              <a:rPr lang="de-CH" sz="2200" dirty="0" smtClean="0"/>
              <a:t> </a:t>
            </a:r>
            <a:r>
              <a:rPr lang="de-CH" sz="2200" dirty="0" err="1" smtClean="0"/>
              <a:t>liver</a:t>
            </a:r>
            <a:r>
              <a:rPr lang="de-CH" sz="2200" dirty="0" smtClean="0"/>
              <a:t> </a:t>
            </a:r>
            <a:r>
              <a:rPr lang="de-CH" sz="2200" dirty="0" err="1" smtClean="0"/>
              <a:t>failure</a:t>
            </a:r>
            <a:endParaRPr lang="de-CH" sz="2200" dirty="0" smtClean="0"/>
          </a:p>
          <a:p>
            <a:r>
              <a:rPr lang="de-CH" sz="2200" dirty="0"/>
              <a:t>Screening </a:t>
            </a:r>
            <a:r>
              <a:rPr lang="de-CH" sz="2200" dirty="0" err="1"/>
              <a:t>of</a:t>
            </a:r>
            <a:r>
              <a:rPr lang="de-CH" sz="2200" dirty="0"/>
              <a:t> </a:t>
            </a:r>
            <a:r>
              <a:rPr lang="de-CH" sz="2200" dirty="0" smtClean="0"/>
              <a:t>370 </a:t>
            </a:r>
            <a:r>
              <a:rPr lang="de-CH" sz="2200" dirty="0" err="1" smtClean="0"/>
              <a:t>patients</a:t>
            </a:r>
            <a:r>
              <a:rPr lang="de-CH" sz="2200" dirty="0" smtClean="0"/>
              <a:t>, </a:t>
            </a:r>
            <a:r>
              <a:rPr lang="de-CH" sz="2200" dirty="0"/>
              <a:t>after </a:t>
            </a:r>
            <a:r>
              <a:rPr lang="de-CH" sz="2200" dirty="0" err="1"/>
              <a:t>exclusion</a:t>
            </a:r>
            <a:r>
              <a:rPr lang="de-CH" sz="2200" dirty="0"/>
              <a:t> </a:t>
            </a:r>
            <a:r>
              <a:rPr lang="de-CH" sz="2200" dirty="0" smtClean="0"/>
              <a:t>193 </a:t>
            </a:r>
            <a:r>
              <a:rPr lang="de-CH" sz="2200" dirty="0" err="1" smtClean="0"/>
              <a:t>patients</a:t>
            </a:r>
            <a:r>
              <a:rPr lang="de-CH" sz="2200" dirty="0" smtClean="0"/>
              <a:t> (52,16%)</a:t>
            </a:r>
            <a:endParaRPr lang="de-CH" sz="2200" dirty="0"/>
          </a:p>
        </p:txBody>
      </p:sp>
    </p:spTree>
    <p:extLst>
      <p:ext uri="{BB962C8B-B14F-4D97-AF65-F5344CB8AC3E}">
        <p14:creationId xmlns:p14="http://schemas.microsoft.com/office/powerpoint/2010/main" val="17356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Microsoft Office PowerPoint</Application>
  <PresentationFormat>Breitbild</PresentationFormat>
  <Paragraphs>83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L-Ornithine L-Aspartate in Bouts of Overt Hepatic Encephalopathy</vt:lpstr>
      <vt:lpstr>Hepatic encephalopathy (HE)</vt:lpstr>
      <vt:lpstr>PowerPoint-Präsentation</vt:lpstr>
      <vt:lpstr>Pathophysiology</vt:lpstr>
      <vt:lpstr>PowerPoint-Präsentation</vt:lpstr>
      <vt:lpstr>HE treatment</vt:lpstr>
      <vt:lpstr>PowerPoint-Präsentation</vt:lpstr>
      <vt:lpstr>Aim of the study</vt:lpstr>
      <vt:lpstr>Patients</vt:lpstr>
      <vt:lpstr>Study intervention</vt:lpstr>
      <vt:lpstr>PowerPoint-Präsentation</vt:lpstr>
      <vt:lpstr>Clinical monitoring</vt:lpstr>
      <vt:lpstr>Primary outcomes</vt:lpstr>
      <vt:lpstr>PowerPoint-Präsentation</vt:lpstr>
      <vt:lpstr>Secondary outcomes</vt:lpstr>
      <vt:lpstr>PowerPoint-Präsentation</vt:lpstr>
      <vt:lpstr>Discussion and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L-Ornithine L-Aspartate in Bouts of Overt Hepatic Encephalopathy</dc:title>
  <dc:creator>Michael S</dc:creator>
  <cp:lastModifiedBy>Cornels, Angelika</cp:lastModifiedBy>
  <cp:revision>61</cp:revision>
  <dcterms:created xsi:type="dcterms:W3CDTF">2018-01-29T19:59:32Z</dcterms:created>
  <dcterms:modified xsi:type="dcterms:W3CDTF">2018-02-13T07:52:39Z</dcterms:modified>
</cp:coreProperties>
</file>