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5" r:id="rId6"/>
    <p:sldId id="264" r:id="rId7"/>
    <p:sldId id="266" r:id="rId8"/>
    <p:sldId id="261" r:id="rId9"/>
    <p:sldId id="267" r:id="rId10"/>
    <p:sldId id="263" r:id="rId11"/>
  </p:sldIdLst>
  <p:sldSz cx="9144000" cy="6858000" type="screen4x3"/>
  <p:notesSz cx="6858000" cy="9144000"/>
  <p:custDataLst>
    <p:tags r:id="rId13"/>
  </p:custDataLst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369" autoAdjust="0"/>
  </p:normalViewPr>
  <p:slideViewPr>
    <p:cSldViewPr snapToGrid="0" snapToObjects="1">
      <p:cViewPr>
        <p:scale>
          <a:sx n="59" d="100"/>
          <a:sy n="59" d="100"/>
        </p:scale>
        <p:origin x="-3114" y="-9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70A6E-F547-B34E-B0A7-389604C4FADE}" type="datetimeFigureOut">
              <a:rPr lang="de-DE" smtClean="0"/>
              <a:t>25.11.2016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A6034-F19D-694A-B2DD-B407BD5A54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8775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Patient: Europa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canadian-based</a:t>
            </a:r>
            <a:r>
              <a:rPr lang="de-CH" dirty="0" smtClean="0"/>
              <a:t>, not </a:t>
            </a:r>
            <a:r>
              <a:rPr lang="de-CH" dirty="0" err="1" smtClean="0"/>
              <a:t>us</a:t>
            </a:r>
            <a:r>
              <a:rPr lang="de-CH" dirty="0" smtClean="0"/>
              <a:t> </a:t>
            </a:r>
            <a:r>
              <a:rPr lang="de-CH" dirty="0" err="1" smtClean="0"/>
              <a:t>american</a:t>
            </a:r>
            <a:r>
              <a:rPr lang="de-CH" dirty="0" smtClean="0"/>
              <a:t> , also nicht</a:t>
            </a:r>
            <a:r>
              <a:rPr lang="de-CH" baseline="0" dirty="0" smtClean="0"/>
              <a:t> nur aus einem </a:t>
            </a:r>
            <a:r>
              <a:rPr lang="de-CH" baseline="0" dirty="0" err="1" smtClean="0"/>
              <a:t>geograpischen</a:t>
            </a:r>
            <a:r>
              <a:rPr lang="de-CH" baseline="0" dirty="0" smtClean="0"/>
              <a:t> </a:t>
            </a:r>
            <a:r>
              <a:rPr lang="de-CH" baseline="0" dirty="0" err="1" smtClean="0"/>
              <a:t>bzw</a:t>
            </a:r>
            <a:r>
              <a:rPr lang="de-CH" baseline="0" dirty="0" smtClean="0"/>
              <a:t>, genetischen Pool!</a:t>
            </a:r>
            <a:endParaRPr lang="de-CH" dirty="0" smtClean="0"/>
          </a:p>
          <a:p>
            <a:r>
              <a:rPr lang="de-CH" dirty="0" smtClean="0"/>
              <a:t>Follow </a:t>
            </a:r>
            <a:r>
              <a:rPr lang="de-CH" dirty="0" err="1" smtClean="0"/>
              <a:t>up</a:t>
            </a:r>
            <a:r>
              <a:rPr lang="de-CH" dirty="0" smtClean="0"/>
              <a:t> beginnt ab SVR</a:t>
            </a:r>
            <a:r>
              <a:rPr lang="de-CH" baseline="0" dirty="0" smtClean="0"/>
              <a:t> 24 ( nicht vorher++)</a:t>
            </a:r>
            <a:endParaRPr lang="de-CH" dirty="0" smtClean="0"/>
          </a:p>
          <a:p>
            <a:endParaRPr lang="de-CH" dirty="0" smtClean="0"/>
          </a:p>
          <a:p>
            <a:r>
              <a:rPr lang="de-CH" dirty="0" smtClean="0"/>
              <a:t>Histologisch geprüft</a:t>
            </a:r>
          </a:p>
          <a:p>
            <a:r>
              <a:rPr lang="de-CH" dirty="0" smtClean="0"/>
              <a:t>HCC: - </a:t>
            </a:r>
            <a:r>
              <a:rPr lang="de-CH" dirty="0" err="1" smtClean="0"/>
              <a:t>Histo</a:t>
            </a:r>
            <a:endParaRPr lang="de-CH" dirty="0" smtClean="0"/>
          </a:p>
          <a:p>
            <a:r>
              <a:rPr lang="de-CH" baseline="0" dirty="0" smtClean="0"/>
              <a:t>        - 2 </a:t>
            </a:r>
            <a:r>
              <a:rPr lang="de-CH" baseline="0" dirty="0" err="1" smtClean="0"/>
              <a:t>imaging</a:t>
            </a:r>
            <a:r>
              <a:rPr lang="de-CH" baseline="0" dirty="0" smtClean="0"/>
              <a:t> &gt; 2cm</a:t>
            </a:r>
          </a:p>
          <a:p>
            <a:r>
              <a:rPr lang="de-CH" baseline="0" dirty="0" smtClean="0"/>
              <a:t>        - 1 </a:t>
            </a:r>
            <a:r>
              <a:rPr lang="de-CH" baseline="0" dirty="0" err="1" smtClean="0"/>
              <a:t>imaging</a:t>
            </a:r>
            <a:r>
              <a:rPr lang="de-CH" baseline="0" dirty="0" smtClean="0"/>
              <a:t> &gt; 2cm </a:t>
            </a:r>
            <a:r>
              <a:rPr lang="de-CH" baseline="0" dirty="0" err="1" smtClean="0"/>
              <a:t>and</a:t>
            </a:r>
            <a:r>
              <a:rPr lang="de-CH" baseline="0" dirty="0" smtClean="0"/>
              <a:t> AFP&gt; 400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A6034-F19D-694A-B2DD-B407BD5A545D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4414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A6034-F19D-694A-B2DD-B407BD5A545D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1156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err="1" smtClean="0"/>
              <a:t>Importan</a:t>
            </a:r>
            <a:r>
              <a:rPr lang="de-CH" dirty="0" smtClean="0"/>
              <a:t> </a:t>
            </a:r>
            <a:r>
              <a:rPr lang="de-CH" dirty="0" err="1" smtClean="0"/>
              <a:t>trend</a:t>
            </a:r>
            <a:r>
              <a:rPr lang="de-CH" dirty="0" smtClean="0"/>
              <a:t>, but not </a:t>
            </a:r>
            <a:r>
              <a:rPr lang="de-CH" dirty="0" err="1" smtClean="0"/>
              <a:t>statistifically</a:t>
            </a:r>
            <a:r>
              <a:rPr lang="de-CH" dirty="0" smtClean="0"/>
              <a:t> signifikant (</a:t>
            </a:r>
            <a:r>
              <a:rPr lang="de-CH" dirty="0" err="1" smtClean="0"/>
              <a:t>inzidenz</a:t>
            </a:r>
            <a:r>
              <a:rPr lang="de-CH" dirty="0" smtClean="0"/>
              <a:t> für HCC bei </a:t>
            </a:r>
            <a:r>
              <a:rPr lang="de-CH" dirty="0" err="1" smtClean="0"/>
              <a:t>bridging</a:t>
            </a:r>
            <a:r>
              <a:rPr lang="de-CH" baseline="0" dirty="0" smtClean="0"/>
              <a:t> </a:t>
            </a:r>
            <a:r>
              <a:rPr lang="de-CH" baseline="0" dirty="0" err="1" smtClean="0"/>
              <a:t>fibrosis</a:t>
            </a:r>
            <a:r>
              <a:rPr lang="de-CH" baseline="0" dirty="0" smtClean="0"/>
              <a:t> </a:t>
            </a:r>
            <a:r>
              <a:rPr lang="de-CH" baseline="0" dirty="0" err="1" smtClean="0"/>
              <a:t>or</a:t>
            </a:r>
            <a:r>
              <a:rPr lang="de-CH" baseline="0" dirty="0" smtClean="0"/>
              <a:t> </a:t>
            </a:r>
            <a:r>
              <a:rPr lang="de-CH" baseline="0" dirty="0" err="1" smtClean="0"/>
              <a:t>Cirrhosis</a:t>
            </a:r>
            <a:r>
              <a:rPr lang="de-CH" baseline="0" dirty="0" smtClean="0"/>
              <a:t>)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A6034-F19D-694A-B2DD-B407BD5A545D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5514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Kaplan</a:t>
            </a:r>
            <a:r>
              <a:rPr lang="de-CH" baseline="0" dirty="0" smtClean="0"/>
              <a:t> </a:t>
            </a:r>
            <a:r>
              <a:rPr lang="de-CH" baseline="0" dirty="0" err="1" smtClean="0"/>
              <a:t>meier</a:t>
            </a:r>
            <a:r>
              <a:rPr lang="de-CH" baseline="0" dirty="0" smtClean="0"/>
              <a:t> kurve liefert Überlebenskurve</a:t>
            </a:r>
          </a:p>
          <a:p>
            <a:endParaRPr lang="de-CH" baseline="0" dirty="0" smtClean="0"/>
          </a:p>
          <a:p>
            <a:r>
              <a:rPr lang="de-CH" baseline="0" dirty="0" smtClean="0"/>
              <a:t>Signifikant: drei Altersgruppen sind statisch signifikant für das auftreten des HCC nach SVR mit Interferon Therapie 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A6034-F19D-694A-B2DD-B407BD5A545D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14564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Alter </a:t>
            </a:r>
            <a:r>
              <a:rPr lang="de-CH" dirty="0" err="1" smtClean="0"/>
              <a:t>diabetes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thrombozyten</a:t>
            </a:r>
            <a:r>
              <a:rPr lang="de-CH" baseline="0" dirty="0" smtClean="0"/>
              <a:t> sind statistisch signifikant!!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A6034-F19D-694A-B2DD-B407BD5A545D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67859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annual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risk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cirrhosis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risk-related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morbidity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mortality</a:t>
            </a:r>
            <a:r>
              <a:rPr lang="de-DE" baseline="0" dirty="0" smtClean="0"/>
              <a:t> was </a:t>
            </a:r>
            <a:r>
              <a:rPr lang="de-DE" baseline="0" dirty="0" err="1" smtClean="0"/>
              <a:t>twice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as</a:t>
            </a:r>
            <a:r>
              <a:rPr lang="de-DE" baseline="0" dirty="0" smtClean="0"/>
              <a:t> high!!</a:t>
            </a:r>
          </a:p>
          <a:p>
            <a:endParaRPr lang="de-DE" baseline="0" dirty="0" smtClean="0"/>
          </a:p>
          <a:p>
            <a:r>
              <a:rPr lang="de-DE" baseline="0" dirty="0" smtClean="0"/>
              <a:t>Annual </a:t>
            </a:r>
            <a:r>
              <a:rPr lang="de-DE" baseline="0" dirty="0" err="1" smtClean="0"/>
              <a:t>risk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ZIRRHOSE und nicht mit </a:t>
            </a:r>
            <a:r>
              <a:rPr lang="de-DE" baseline="0" dirty="0" err="1" smtClean="0"/>
              <a:t>bridging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fibrosis</a:t>
            </a:r>
            <a:endParaRPr lang="de-DE" baseline="0" dirty="0" smtClean="0"/>
          </a:p>
          <a:p>
            <a:endParaRPr lang="de-DE" baseline="0" dirty="0" smtClean="0"/>
          </a:p>
          <a:p>
            <a:r>
              <a:rPr lang="de-DE" baseline="0" dirty="0" smtClean="0"/>
              <a:t>Grenzen der </a:t>
            </a:r>
            <a:r>
              <a:rPr lang="de-DE" baseline="0" dirty="0" err="1" smtClean="0"/>
              <a:t>studiue</a:t>
            </a:r>
            <a:r>
              <a:rPr lang="de-DE" baseline="0" dirty="0" smtClean="0"/>
              <a:t>: es sind nur </a:t>
            </a:r>
            <a:r>
              <a:rPr lang="de-DE" baseline="0" dirty="0" err="1" smtClean="0"/>
              <a:t>interferon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based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regimen</a:t>
            </a:r>
            <a:r>
              <a:rPr lang="de-DE" baseline="0" dirty="0" smtClean="0"/>
              <a:t>, also nur </a:t>
            </a:r>
            <a:r>
              <a:rPr lang="de-DE" baseline="0" dirty="0" err="1" smtClean="0"/>
              <a:t>patienten</a:t>
            </a:r>
            <a:r>
              <a:rPr lang="de-DE" baseline="0" dirty="0" smtClean="0"/>
              <a:t> mit </a:t>
            </a:r>
            <a:r>
              <a:rPr lang="de-DE" baseline="0" dirty="0" err="1" smtClean="0"/>
              <a:t>niedriggradigem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child</a:t>
            </a:r>
            <a:r>
              <a:rPr lang="de-DE" baseline="0" dirty="0" smtClean="0"/>
              <a:t> wurden in die Studie eingeschlossen, aktuell bei den DAA behandeln wir auch Patienten mit Child B und C. inwieweit sich dort das Risiko für HCC nach SVR ausweitet bleibt unklar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A6034-F19D-694A-B2DD-B407BD5A545D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645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B58C-2765-FF47-82AB-703D0AE50334}" type="datetimeFigureOut">
              <a:rPr lang="de-DE" smtClean="0"/>
              <a:t>25.11.2016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1FEAC-D56B-A943-9C64-CE9E644F8E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4525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B58C-2765-FF47-82AB-703D0AE50334}" type="datetimeFigureOut">
              <a:rPr lang="de-DE" smtClean="0"/>
              <a:t>25.11.2016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1FEAC-D56B-A943-9C64-CE9E644F8E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3369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B58C-2765-FF47-82AB-703D0AE50334}" type="datetimeFigureOut">
              <a:rPr lang="de-DE" smtClean="0"/>
              <a:t>25.11.2016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1FEAC-D56B-A943-9C64-CE9E644F8E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0344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B58C-2765-FF47-82AB-703D0AE50334}" type="datetimeFigureOut">
              <a:rPr lang="de-DE" smtClean="0"/>
              <a:t>25.11.2016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1FEAC-D56B-A943-9C64-CE9E644F8E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8944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B58C-2765-FF47-82AB-703D0AE50334}" type="datetimeFigureOut">
              <a:rPr lang="de-DE" smtClean="0"/>
              <a:t>25.11.2016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1FEAC-D56B-A943-9C64-CE9E644F8E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4755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B58C-2765-FF47-82AB-703D0AE50334}" type="datetimeFigureOut">
              <a:rPr lang="de-DE" smtClean="0"/>
              <a:t>25.11.2016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1FEAC-D56B-A943-9C64-CE9E644F8E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4487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B58C-2765-FF47-82AB-703D0AE50334}" type="datetimeFigureOut">
              <a:rPr lang="de-DE" smtClean="0"/>
              <a:t>25.11.2016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1FEAC-D56B-A943-9C64-CE9E644F8E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739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B58C-2765-FF47-82AB-703D0AE50334}" type="datetimeFigureOut">
              <a:rPr lang="de-DE" smtClean="0"/>
              <a:t>25.11.2016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1FEAC-D56B-A943-9C64-CE9E644F8E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7058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B58C-2765-FF47-82AB-703D0AE50334}" type="datetimeFigureOut">
              <a:rPr lang="de-DE" smtClean="0"/>
              <a:t>25.11.2016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1FEAC-D56B-A943-9C64-CE9E644F8E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9722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B58C-2765-FF47-82AB-703D0AE50334}" type="datetimeFigureOut">
              <a:rPr lang="de-DE" smtClean="0"/>
              <a:t>25.11.2016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1FEAC-D56B-A943-9C64-CE9E644F8E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154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FB58C-2765-FF47-82AB-703D0AE50334}" type="datetimeFigureOut">
              <a:rPr lang="de-DE" smtClean="0"/>
              <a:t>25.11.2016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1FEAC-D56B-A943-9C64-CE9E644F8E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3619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FB58C-2765-FF47-82AB-703D0AE50334}" type="datetimeFigureOut">
              <a:rPr lang="de-DE" smtClean="0"/>
              <a:t>25.11.2016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1FEAC-D56B-A943-9C64-CE9E644F8E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211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 smtClean="0"/>
              <a:t>Risk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cirrhosis-related</a:t>
            </a:r>
            <a:r>
              <a:rPr lang="de-DE" dirty="0" smtClean="0"/>
              <a:t> </a:t>
            </a:r>
            <a:r>
              <a:rPr lang="de-DE" dirty="0" err="1" smtClean="0"/>
              <a:t>complications</a:t>
            </a:r>
            <a:r>
              <a:rPr lang="de-DE" dirty="0" smtClean="0"/>
              <a:t> in </a:t>
            </a:r>
            <a:r>
              <a:rPr lang="de-DE" dirty="0" err="1" smtClean="0"/>
              <a:t>patients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advanced</a:t>
            </a:r>
            <a:r>
              <a:rPr lang="de-DE" dirty="0" smtClean="0"/>
              <a:t> </a:t>
            </a:r>
            <a:r>
              <a:rPr lang="de-DE" dirty="0" err="1" smtClean="0"/>
              <a:t>fibrosis</a:t>
            </a:r>
            <a:r>
              <a:rPr lang="de-DE" dirty="0" smtClean="0"/>
              <a:t> </a:t>
            </a:r>
            <a:r>
              <a:rPr lang="de-DE" dirty="0" err="1" smtClean="0"/>
              <a:t>following</a:t>
            </a:r>
            <a:r>
              <a:rPr lang="de-DE" dirty="0" smtClean="0"/>
              <a:t> </a:t>
            </a:r>
            <a:r>
              <a:rPr lang="de-DE" dirty="0" err="1" smtClean="0"/>
              <a:t>hepatitis</a:t>
            </a:r>
            <a:r>
              <a:rPr lang="de-DE" dirty="0" smtClean="0"/>
              <a:t> C </a:t>
            </a:r>
            <a:r>
              <a:rPr lang="de-DE" dirty="0" err="1" smtClean="0"/>
              <a:t>virus</a:t>
            </a:r>
            <a:r>
              <a:rPr lang="de-DE" dirty="0" smtClean="0"/>
              <a:t> </a:t>
            </a:r>
            <a:r>
              <a:rPr lang="de-DE" dirty="0" err="1" smtClean="0"/>
              <a:t>eradication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352606"/>
            <a:ext cx="6400800" cy="1286194"/>
          </a:xfrm>
        </p:spPr>
        <p:txBody>
          <a:bodyPr/>
          <a:lstStyle/>
          <a:p>
            <a:r>
              <a:rPr lang="de-DE" dirty="0" smtClean="0"/>
              <a:t>Van der Meer AJ, Feld JJ, Hofer H</a:t>
            </a:r>
          </a:p>
          <a:p>
            <a:r>
              <a:rPr lang="de-DE" dirty="0" smtClean="0"/>
              <a:t>J. </a:t>
            </a:r>
            <a:r>
              <a:rPr lang="de-DE" dirty="0" err="1" smtClean="0"/>
              <a:t>Hepatol</a:t>
            </a:r>
            <a:r>
              <a:rPr lang="de-DE" dirty="0" smtClean="0"/>
              <a:t>. 2016 </a:t>
            </a:r>
            <a:r>
              <a:rPr lang="de-DE" dirty="0" err="1" smtClean="0"/>
              <a:t>Oct</a:t>
            </a:r>
            <a:r>
              <a:rPr lang="de-DE" dirty="0" smtClean="0"/>
              <a:t> 22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640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Summary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After </a:t>
            </a:r>
            <a:r>
              <a:rPr lang="de-DE" dirty="0" err="1" smtClean="0"/>
              <a:t>successfull</a:t>
            </a:r>
            <a:r>
              <a:rPr lang="de-DE" dirty="0" smtClean="0"/>
              <a:t> </a:t>
            </a:r>
            <a:r>
              <a:rPr lang="de-DE" dirty="0" err="1" smtClean="0"/>
              <a:t>eradication</a:t>
            </a:r>
            <a:r>
              <a:rPr lang="de-DE" dirty="0" smtClean="0"/>
              <a:t> </a:t>
            </a:r>
            <a:r>
              <a:rPr lang="de-DE" dirty="0" err="1" smtClean="0"/>
              <a:t>patients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cirrhosis</a:t>
            </a:r>
            <a:r>
              <a:rPr lang="de-DE" dirty="0" smtClean="0"/>
              <a:t> </a:t>
            </a:r>
            <a:r>
              <a:rPr lang="de-DE" dirty="0" err="1" smtClean="0"/>
              <a:t>remain</a:t>
            </a:r>
            <a:r>
              <a:rPr lang="de-DE" dirty="0" smtClean="0"/>
              <a:t> at </a:t>
            </a:r>
            <a:r>
              <a:rPr lang="de-DE" dirty="0" err="1" smtClean="0"/>
              <a:t>risk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HCC</a:t>
            </a:r>
          </a:p>
          <a:p>
            <a:r>
              <a:rPr lang="de-DE" u="sng" dirty="0" smtClean="0"/>
              <a:t>The </a:t>
            </a:r>
            <a:r>
              <a:rPr lang="de-DE" u="sng" dirty="0" err="1" smtClean="0"/>
              <a:t>risk</a:t>
            </a:r>
            <a:r>
              <a:rPr lang="de-DE" u="sng" dirty="0" smtClean="0"/>
              <a:t> </a:t>
            </a:r>
            <a:r>
              <a:rPr lang="de-DE" u="sng" dirty="0" err="1" smtClean="0"/>
              <a:t>increases</a:t>
            </a:r>
            <a:r>
              <a:rPr lang="de-DE" u="sng" dirty="0" smtClean="0"/>
              <a:t> </a:t>
            </a:r>
            <a:r>
              <a:rPr lang="de-DE" u="sng" dirty="0" err="1" smtClean="0"/>
              <a:t>with</a:t>
            </a:r>
            <a:r>
              <a:rPr lang="de-DE" u="sng" dirty="0" smtClean="0"/>
              <a:t>:</a:t>
            </a:r>
          </a:p>
          <a:p>
            <a:pPr>
              <a:buFont typeface="Wingdings" charset="0"/>
              <a:buChar char="à"/>
            </a:pPr>
            <a:r>
              <a:rPr lang="de-DE" dirty="0" smtClean="0">
                <a:sym typeface="Wingdings"/>
              </a:rPr>
              <a:t>Higher </a:t>
            </a:r>
            <a:r>
              <a:rPr lang="de-DE" dirty="0" err="1" smtClean="0">
                <a:sym typeface="Wingdings"/>
              </a:rPr>
              <a:t>age</a:t>
            </a:r>
            <a:endParaRPr lang="de-DE" dirty="0" smtClean="0">
              <a:sym typeface="Wingdings"/>
            </a:endParaRPr>
          </a:p>
          <a:p>
            <a:pPr>
              <a:buFont typeface="Wingdings" charset="0"/>
              <a:buChar char="à"/>
            </a:pPr>
            <a:r>
              <a:rPr lang="de-DE" dirty="0" smtClean="0">
                <a:sym typeface="Wingdings"/>
              </a:rPr>
              <a:t>Laboratory </a:t>
            </a:r>
            <a:r>
              <a:rPr lang="de-DE" dirty="0" err="1" smtClean="0">
                <a:sym typeface="Wingdings"/>
              </a:rPr>
              <a:t>markers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suggesting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more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severe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liver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diease</a:t>
            </a:r>
            <a:endParaRPr lang="de-DE" dirty="0" smtClean="0">
              <a:sym typeface="Wingdings"/>
            </a:endParaRPr>
          </a:p>
          <a:p>
            <a:pPr>
              <a:buFont typeface="Wingdings" charset="0"/>
              <a:buChar char="à"/>
            </a:pPr>
            <a:r>
              <a:rPr lang="de-DE" dirty="0" smtClean="0">
                <a:sym typeface="Wingdings"/>
              </a:rPr>
              <a:t>Presence </a:t>
            </a:r>
            <a:r>
              <a:rPr lang="de-DE" dirty="0" err="1" smtClean="0">
                <a:sym typeface="Wingdings"/>
              </a:rPr>
              <a:t>of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diabetes</a:t>
            </a:r>
            <a:r>
              <a:rPr lang="de-DE" dirty="0" smtClean="0">
                <a:sym typeface="Wingdings"/>
              </a:rPr>
              <a:t> mellitus</a:t>
            </a:r>
          </a:p>
          <a:p>
            <a:pPr marL="0" indent="0">
              <a:buNone/>
            </a:pPr>
            <a:endParaRPr lang="de-DE" dirty="0">
              <a:sym typeface="Wingdings"/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677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Background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/>
              <a:t>a</a:t>
            </a:r>
            <a:r>
              <a:rPr lang="de-DE" dirty="0" err="1" smtClean="0"/>
              <a:t>ims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HCC </a:t>
            </a:r>
            <a:r>
              <a:rPr lang="de-DE" dirty="0" err="1" smtClean="0"/>
              <a:t>risk</a:t>
            </a:r>
            <a:r>
              <a:rPr lang="de-DE" dirty="0"/>
              <a:t> in </a:t>
            </a:r>
            <a:r>
              <a:rPr lang="de-DE" dirty="0" err="1"/>
              <a:t>patients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HCV-</a:t>
            </a:r>
            <a:r>
              <a:rPr lang="de-DE" dirty="0" err="1"/>
              <a:t>related</a:t>
            </a:r>
            <a:r>
              <a:rPr lang="de-DE" dirty="0"/>
              <a:t> </a:t>
            </a:r>
            <a:r>
              <a:rPr lang="de-DE" dirty="0" err="1" smtClean="0"/>
              <a:t>cirrhosis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markedly</a:t>
            </a:r>
            <a:r>
              <a:rPr lang="de-DE" dirty="0" smtClean="0"/>
              <a:t> </a:t>
            </a:r>
            <a:r>
              <a:rPr lang="de-DE" dirty="0" err="1" smtClean="0"/>
              <a:t>reduced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achievement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SVR</a:t>
            </a:r>
          </a:p>
          <a:p>
            <a:endParaRPr lang="de-DE" dirty="0"/>
          </a:p>
          <a:p>
            <a:r>
              <a:rPr lang="de-DE" dirty="0" err="1" smtClean="0"/>
              <a:t>However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risk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/>
              <a:t>not </a:t>
            </a:r>
            <a:r>
              <a:rPr lang="de-DE" dirty="0" err="1"/>
              <a:t>eradicated</a:t>
            </a:r>
            <a:r>
              <a:rPr lang="de-DE" dirty="0"/>
              <a:t> </a:t>
            </a:r>
            <a:endParaRPr lang="de-DE" dirty="0" smtClean="0"/>
          </a:p>
          <a:p>
            <a:endParaRPr lang="de-DE" dirty="0" smtClean="0"/>
          </a:p>
          <a:p>
            <a:r>
              <a:rPr lang="de-DE" b="1" dirty="0" err="1" smtClean="0"/>
              <a:t>Risk</a:t>
            </a:r>
            <a:r>
              <a:rPr lang="de-DE" b="1" dirty="0" smtClean="0"/>
              <a:t> </a:t>
            </a:r>
            <a:r>
              <a:rPr lang="de-DE" b="1" dirty="0" err="1" smtClean="0"/>
              <a:t>factors</a:t>
            </a:r>
            <a:r>
              <a:rPr lang="de-DE" b="1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HCC </a:t>
            </a:r>
            <a:r>
              <a:rPr lang="de-DE" dirty="0" err="1" smtClean="0"/>
              <a:t>following</a:t>
            </a:r>
            <a:r>
              <a:rPr lang="de-DE" dirty="0" smtClean="0"/>
              <a:t> SVR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largely</a:t>
            </a:r>
            <a:r>
              <a:rPr lang="de-DE" dirty="0" smtClean="0"/>
              <a:t> </a:t>
            </a:r>
            <a:r>
              <a:rPr lang="de-DE" dirty="0" err="1" smtClean="0"/>
              <a:t>unknown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do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b="1" dirty="0" err="1" smtClean="0"/>
              <a:t>surveillance</a:t>
            </a:r>
            <a:r>
              <a:rPr lang="de-DE" dirty="0" smtClean="0"/>
              <a:t>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738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Methods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Individual </a:t>
            </a:r>
            <a:r>
              <a:rPr lang="de-DE" dirty="0" err="1"/>
              <a:t>patient</a:t>
            </a:r>
            <a:r>
              <a:rPr lang="de-DE" dirty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study</a:t>
            </a:r>
            <a:r>
              <a:rPr lang="de-DE" dirty="0" smtClean="0"/>
              <a:t>: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Western </a:t>
            </a:r>
            <a:r>
              <a:rPr lang="de-DE" dirty="0" err="1" smtClean="0"/>
              <a:t>cohort</a:t>
            </a:r>
            <a:r>
              <a:rPr lang="de-DE" dirty="0" smtClean="0"/>
              <a:t> </a:t>
            </a:r>
            <a:r>
              <a:rPr lang="de-DE" dirty="0" err="1" smtClean="0"/>
              <a:t>studies</a:t>
            </a:r>
            <a:endParaRPr lang="de-DE" dirty="0"/>
          </a:p>
          <a:p>
            <a:r>
              <a:rPr lang="de-DE" dirty="0" smtClean="0"/>
              <a:t>HCV-</a:t>
            </a:r>
            <a:r>
              <a:rPr lang="de-DE" dirty="0" err="1" smtClean="0"/>
              <a:t>patients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bridging</a:t>
            </a:r>
            <a:r>
              <a:rPr lang="de-DE" dirty="0" smtClean="0"/>
              <a:t> </a:t>
            </a:r>
            <a:r>
              <a:rPr lang="de-DE" dirty="0" err="1" smtClean="0"/>
              <a:t>fibrosis</a:t>
            </a:r>
            <a:r>
              <a:rPr lang="de-DE" dirty="0" smtClean="0"/>
              <a:t> (F3)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cirrhosis</a:t>
            </a:r>
            <a:r>
              <a:rPr lang="de-DE" dirty="0" smtClean="0"/>
              <a:t> (F4) </a:t>
            </a:r>
            <a:r>
              <a:rPr lang="de-DE" dirty="0" err="1" smtClean="0"/>
              <a:t>with</a:t>
            </a:r>
            <a:r>
              <a:rPr lang="de-DE" dirty="0" smtClean="0"/>
              <a:t> SVR 24</a:t>
            </a:r>
          </a:p>
          <a:p>
            <a:r>
              <a:rPr lang="de-DE" dirty="0" err="1"/>
              <a:t>T</a:t>
            </a:r>
            <a:r>
              <a:rPr lang="de-DE" dirty="0" err="1" smtClean="0"/>
              <a:t>herapy</a:t>
            </a:r>
            <a:r>
              <a:rPr lang="de-DE" dirty="0" smtClean="0"/>
              <a:t>: interferon-</a:t>
            </a:r>
            <a:r>
              <a:rPr lang="de-DE" dirty="0" err="1" smtClean="0"/>
              <a:t>based</a:t>
            </a:r>
            <a:r>
              <a:rPr lang="de-DE" dirty="0" smtClean="0"/>
              <a:t> </a:t>
            </a:r>
            <a:r>
              <a:rPr lang="de-DE" dirty="0" err="1" smtClean="0"/>
              <a:t>medications</a:t>
            </a:r>
            <a:endParaRPr lang="de-DE" dirty="0" smtClean="0"/>
          </a:p>
          <a:p>
            <a:r>
              <a:rPr lang="de-DE" u="sng" dirty="0" smtClean="0"/>
              <a:t>Primary </a:t>
            </a:r>
            <a:r>
              <a:rPr lang="de-DE" u="sng" dirty="0" err="1" smtClean="0"/>
              <a:t>endpoint</a:t>
            </a:r>
            <a:r>
              <a:rPr lang="de-DE" dirty="0" smtClean="0"/>
              <a:t>: HCC</a:t>
            </a:r>
          </a:p>
          <a:p>
            <a:r>
              <a:rPr lang="de-DE" u="sng" dirty="0" err="1" smtClean="0"/>
              <a:t>Secondary</a:t>
            </a:r>
            <a:r>
              <a:rPr lang="de-DE" u="sng" dirty="0" smtClean="0"/>
              <a:t> </a:t>
            </a:r>
            <a:r>
              <a:rPr lang="de-DE" u="sng" dirty="0" err="1" smtClean="0"/>
              <a:t>endpoint</a:t>
            </a:r>
            <a:r>
              <a:rPr lang="de-DE" dirty="0" smtClean="0"/>
              <a:t>: </a:t>
            </a:r>
            <a:r>
              <a:rPr lang="de-DE" dirty="0" err="1" smtClean="0"/>
              <a:t>clinical</a:t>
            </a:r>
            <a:r>
              <a:rPr lang="de-DE" dirty="0" smtClean="0"/>
              <a:t> </a:t>
            </a:r>
            <a:r>
              <a:rPr lang="de-DE" dirty="0" err="1" smtClean="0"/>
              <a:t>disease</a:t>
            </a:r>
            <a:r>
              <a:rPr lang="de-DE" dirty="0" smtClean="0"/>
              <a:t> </a:t>
            </a:r>
            <a:r>
              <a:rPr lang="de-DE" dirty="0" err="1" smtClean="0"/>
              <a:t>progression</a:t>
            </a:r>
            <a:r>
              <a:rPr lang="de-DE" dirty="0"/>
              <a:t> </a:t>
            </a:r>
            <a:r>
              <a:rPr lang="de-DE" dirty="0" smtClean="0"/>
              <a:t>(</a:t>
            </a:r>
            <a:r>
              <a:rPr lang="de-DE" dirty="0" err="1" smtClean="0"/>
              <a:t>liver</a:t>
            </a:r>
            <a:r>
              <a:rPr lang="de-DE" dirty="0" smtClean="0"/>
              <a:t> </a:t>
            </a:r>
            <a:r>
              <a:rPr lang="de-DE" dirty="0" err="1" smtClean="0"/>
              <a:t>failure</a:t>
            </a:r>
            <a:r>
              <a:rPr lang="de-DE" dirty="0" smtClean="0"/>
              <a:t>, </a:t>
            </a:r>
            <a:r>
              <a:rPr lang="de-DE" dirty="0" err="1" smtClean="0"/>
              <a:t>liver</a:t>
            </a:r>
            <a:r>
              <a:rPr lang="de-DE" dirty="0" smtClean="0"/>
              <a:t> </a:t>
            </a:r>
            <a:r>
              <a:rPr lang="de-DE" dirty="0" err="1" smtClean="0"/>
              <a:t>transplantation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death</a:t>
            </a:r>
            <a:r>
              <a:rPr lang="de-DE" dirty="0"/>
              <a:t>)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31639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Results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1000 </a:t>
            </a:r>
            <a:r>
              <a:rPr lang="de-DE" dirty="0" err="1"/>
              <a:t>p</a:t>
            </a:r>
            <a:r>
              <a:rPr lang="de-DE" dirty="0" err="1" smtClean="0"/>
              <a:t>atients</a:t>
            </a:r>
            <a:endParaRPr lang="de-DE" dirty="0" smtClean="0"/>
          </a:p>
          <a:p>
            <a:r>
              <a:rPr lang="de-DE" dirty="0" smtClean="0"/>
              <a:t>Median </a:t>
            </a:r>
            <a:r>
              <a:rPr lang="de-DE" dirty="0" err="1" smtClean="0"/>
              <a:t>age</a:t>
            </a:r>
            <a:r>
              <a:rPr lang="de-DE" dirty="0" smtClean="0"/>
              <a:t>: 52,2 </a:t>
            </a:r>
            <a:r>
              <a:rPr lang="de-DE" dirty="0" err="1" smtClean="0"/>
              <a:t>years</a:t>
            </a:r>
            <a:endParaRPr lang="de-DE" dirty="0" smtClean="0"/>
          </a:p>
          <a:p>
            <a:r>
              <a:rPr lang="de-DE" dirty="0" smtClean="0"/>
              <a:t>678 (68%) </a:t>
            </a:r>
            <a:r>
              <a:rPr lang="de-DE" dirty="0" err="1" smtClean="0"/>
              <a:t>were</a:t>
            </a:r>
            <a:r>
              <a:rPr lang="de-DE" dirty="0" smtClean="0"/>
              <a:t> male</a:t>
            </a:r>
          </a:p>
          <a:p>
            <a:r>
              <a:rPr lang="de-DE" dirty="0" smtClean="0"/>
              <a:t>843 (84%) </a:t>
            </a:r>
            <a:r>
              <a:rPr lang="de-DE" dirty="0" err="1" smtClean="0"/>
              <a:t>had</a:t>
            </a:r>
            <a:r>
              <a:rPr lang="de-DE" dirty="0" smtClean="0"/>
              <a:t> </a:t>
            </a:r>
            <a:r>
              <a:rPr lang="de-DE" dirty="0" err="1" smtClean="0"/>
              <a:t>cirrhosis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Median follow-</a:t>
            </a:r>
            <a:r>
              <a:rPr lang="de-DE" dirty="0" err="1" smtClean="0"/>
              <a:t>up</a:t>
            </a:r>
            <a:r>
              <a:rPr lang="de-DE" dirty="0" smtClean="0"/>
              <a:t>:  5,7 </a:t>
            </a:r>
            <a:r>
              <a:rPr lang="de-DE" dirty="0" err="1" smtClean="0"/>
              <a:t>years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51/1000 </a:t>
            </a:r>
            <a:r>
              <a:rPr lang="de-DE" dirty="0" err="1" smtClean="0"/>
              <a:t>patients</a:t>
            </a:r>
            <a:r>
              <a:rPr lang="de-DE" dirty="0" smtClean="0"/>
              <a:t> </a:t>
            </a:r>
            <a:r>
              <a:rPr lang="de-DE" dirty="0" err="1" smtClean="0"/>
              <a:t>developed</a:t>
            </a:r>
            <a:r>
              <a:rPr lang="de-DE" dirty="0" smtClean="0"/>
              <a:t> </a:t>
            </a:r>
            <a:r>
              <a:rPr lang="de-DE" dirty="0" smtClean="0"/>
              <a:t>HCC (</a:t>
            </a:r>
            <a:r>
              <a:rPr lang="en-US" dirty="0" smtClean="0"/>
              <a:t>8-year </a:t>
            </a:r>
            <a:r>
              <a:rPr lang="en-US" dirty="0"/>
              <a:t>HCC incidence was 7.6</a:t>
            </a:r>
            <a:r>
              <a:rPr lang="en-US" dirty="0" smtClean="0"/>
              <a:t>%)</a:t>
            </a:r>
            <a:endParaRPr lang="de-DE" dirty="0" smtClean="0"/>
          </a:p>
          <a:p>
            <a:r>
              <a:rPr lang="de-DE" dirty="0" smtClean="0"/>
              <a:t>Time-intervall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smtClean="0"/>
              <a:t>SVR </a:t>
            </a:r>
            <a:r>
              <a:rPr lang="de-DE" dirty="0" err="1" smtClean="0"/>
              <a:t>and</a:t>
            </a:r>
            <a:r>
              <a:rPr lang="de-DE" dirty="0" smtClean="0"/>
              <a:t> HCC: 0,2 </a:t>
            </a:r>
            <a:r>
              <a:rPr lang="de-DE" dirty="0" err="1" smtClean="0"/>
              <a:t>to</a:t>
            </a:r>
            <a:r>
              <a:rPr lang="de-DE" dirty="0" smtClean="0"/>
              <a:t> 11,8 (!) </a:t>
            </a:r>
            <a:r>
              <a:rPr lang="de-DE" dirty="0" err="1" smtClean="0"/>
              <a:t>years</a:t>
            </a:r>
            <a:r>
              <a:rPr lang="de-DE" dirty="0" smtClean="0"/>
              <a:t> (median: 5,8 </a:t>
            </a:r>
            <a:r>
              <a:rPr lang="de-DE" dirty="0" err="1" smtClean="0"/>
              <a:t>years</a:t>
            </a:r>
            <a:r>
              <a:rPr lang="de-DE" dirty="0" smtClean="0"/>
              <a:t>)</a:t>
            </a:r>
          </a:p>
          <a:p>
            <a:endParaRPr lang="de-DE" dirty="0"/>
          </a:p>
          <a:p>
            <a:r>
              <a:rPr lang="de-DE" dirty="0"/>
              <a:t>101/1000 </a:t>
            </a:r>
            <a:r>
              <a:rPr lang="de-DE" dirty="0" err="1"/>
              <a:t>had</a:t>
            </a:r>
            <a:r>
              <a:rPr lang="de-DE" dirty="0"/>
              <a:t> a </a:t>
            </a:r>
            <a:r>
              <a:rPr lang="de-DE" dirty="0" err="1"/>
              <a:t>clinical</a:t>
            </a:r>
            <a:r>
              <a:rPr lang="de-DE" dirty="0"/>
              <a:t> </a:t>
            </a:r>
            <a:r>
              <a:rPr lang="de-DE" dirty="0" err="1"/>
              <a:t>disease</a:t>
            </a:r>
            <a:r>
              <a:rPr lang="de-DE" dirty="0"/>
              <a:t> </a:t>
            </a:r>
            <a:r>
              <a:rPr lang="de-DE" dirty="0" err="1"/>
              <a:t>progression</a:t>
            </a:r>
            <a:r>
              <a:rPr lang="de-DE" dirty="0"/>
              <a:t> 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27344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err="1" smtClean="0"/>
              <a:t>Results</a:t>
            </a:r>
            <a:r>
              <a:rPr lang="de-CH" dirty="0" smtClean="0"/>
              <a:t>: </a:t>
            </a:r>
            <a:r>
              <a:rPr lang="de-CH" dirty="0" err="1" smtClean="0"/>
              <a:t>Bridging</a:t>
            </a:r>
            <a:r>
              <a:rPr lang="de-CH" dirty="0" smtClean="0"/>
              <a:t> </a:t>
            </a:r>
            <a:r>
              <a:rPr lang="de-CH" dirty="0" err="1" smtClean="0"/>
              <a:t>fibrosis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cirrhosis</a:t>
            </a:r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000" dirty="0"/>
              <a:t>8-year HCC </a:t>
            </a:r>
            <a:r>
              <a:rPr lang="de-DE" sz="2000" dirty="0" err="1"/>
              <a:t>incidene</a:t>
            </a:r>
            <a:r>
              <a:rPr lang="de-DE" sz="2000" dirty="0"/>
              <a:t> was </a:t>
            </a:r>
            <a:r>
              <a:rPr lang="de-DE" sz="2000" b="1" dirty="0"/>
              <a:t>1,8 %</a:t>
            </a:r>
            <a:r>
              <a:rPr lang="de-DE" sz="2000" dirty="0"/>
              <a:t> </a:t>
            </a:r>
            <a:r>
              <a:rPr lang="de-DE" sz="2000" dirty="0" err="1"/>
              <a:t>with</a:t>
            </a:r>
            <a:r>
              <a:rPr lang="de-DE" sz="2000" dirty="0"/>
              <a:t> </a:t>
            </a:r>
            <a:r>
              <a:rPr lang="de-DE" sz="2000" dirty="0" err="1"/>
              <a:t>bridging</a:t>
            </a:r>
            <a:r>
              <a:rPr lang="de-DE" sz="2000" dirty="0"/>
              <a:t> </a:t>
            </a:r>
            <a:r>
              <a:rPr lang="de-DE" sz="2000" dirty="0" err="1"/>
              <a:t>fibrosis</a:t>
            </a:r>
            <a:endParaRPr lang="de-DE" sz="2000" dirty="0"/>
          </a:p>
          <a:p>
            <a:r>
              <a:rPr lang="de-DE" sz="2000" dirty="0"/>
              <a:t>8-year HCC </a:t>
            </a:r>
            <a:r>
              <a:rPr lang="de-DE" sz="2000" dirty="0" err="1"/>
              <a:t>Incidence</a:t>
            </a:r>
            <a:r>
              <a:rPr lang="de-DE" sz="2000" dirty="0"/>
              <a:t> was </a:t>
            </a:r>
            <a:r>
              <a:rPr lang="de-DE" sz="2000" b="1" dirty="0"/>
              <a:t>8,7%</a:t>
            </a:r>
            <a:r>
              <a:rPr lang="de-DE" sz="2000" dirty="0"/>
              <a:t> </a:t>
            </a:r>
            <a:r>
              <a:rPr lang="de-DE" sz="2000" dirty="0" err="1"/>
              <a:t>with</a:t>
            </a:r>
            <a:r>
              <a:rPr lang="de-DE" sz="2000" dirty="0"/>
              <a:t> </a:t>
            </a:r>
            <a:r>
              <a:rPr lang="de-DE" sz="2000" dirty="0" err="1"/>
              <a:t>cirrhosis</a:t>
            </a:r>
            <a:endParaRPr lang="de-DE" sz="2000" dirty="0"/>
          </a:p>
          <a:p>
            <a:endParaRPr lang="de-CH" dirty="0"/>
          </a:p>
          <a:p>
            <a:pPr marL="0" indent="0">
              <a:buNone/>
            </a:pPr>
            <a:endParaRPr lang="de-C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523" y="2508836"/>
            <a:ext cx="6259930" cy="4262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418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 err="1" smtClean="0"/>
              <a:t>Results</a:t>
            </a:r>
            <a:r>
              <a:rPr lang="de-CH" dirty="0" smtClean="0"/>
              <a:t>: Age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risk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HCC after SVR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000" dirty="0"/>
              <a:t>8 </a:t>
            </a:r>
            <a:r>
              <a:rPr lang="de-DE" sz="2000" dirty="0" err="1"/>
              <a:t>year</a:t>
            </a:r>
            <a:r>
              <a:rPr lang="de-DE" sz="2000" dirty="0"/>
              <a:t> HCC-</a:t>
            </a:r>
            <a:r>
              <a:rPr lang="de-DE" sz="2000" dirty="0" err="1"/>
              <a:t>incidence</a:t>
            </a:r>
            <a:r>
              <a:rPr lang="de-DE" sz="2000" dirty="0"/>
              <a:t>:  </a:t>
            </a:r>
            <a:r>
              <a:rPr lang="de-DE" sz="2000" dirty="0" err="1"/>
              <a:t>patients</a:t>
            </a:r>
            <a:r>
              <a:rPr lang="de-DE" sz="2000" dirty="0"/>
              <a:t> &lt; 45 y: 2,8%</a:t>
            </a:r>
          </a:p>
          <a:p>
            <a:r>
              <a:rPr lang="de-DE" sz="2000" dirty="0"/>
              <a:t>8 </a:t>
            </a:r>
            <a:r>
              <a:rPr lang="de-DE" sz="2000" dirty="0" err="1"/>
              <a:t>year</a:t>
            </a:r>
            <a:r>
              <a:rPr lang="de-DE" sz="2000" dirty="0"/>
              <a:t> HCC-</a:t>
            </a:r>
            <a:r>
              <a:rPr lang="de-DE" sz="2000" dirty="0" err="1"/>
              <a:t>incidence</a:t>
            </a:r>
            <a:r>
              <a:rPr lang="de-DE" sz="2000" dirty="0"/>
              <a:t>: </a:t>
            </a:r>
            <a:r>
              <a:rPr lang="de-DE" sz="2000" dirty="0" err="1"/>
              <a:t>patients</a:t>
            </a:r>
            <a:r>
              <a:rPr lang="de-DE" sz="2000" dirty="0"/>
              <a:t> 45-60 y: 9,7%</a:t>
            </a:r>
          </a:p>
          <a:p>
            <a:r>
              <a:rPr lang="de-DE" sz="2000" dirty="0"/>
              <a:t>8 </a:t>
            </a:r>
            <a:r>
              <a:rPr lang="de-DE" sz="2000" dirty="0" err="1"/>
              <a:t>year</a:t>
            </a:r>
            <a:r>
              <a:rPr lang="de-DE" sz="2000" dirty="0"/>
              <a:t> HCC-</a:t>
            </a:r>
            <a:r>
              <a:rPr lang="de-DE" sz="2000" dirty="0" err="1"/>
              <a:t>indicence</a:t>
            </a:r>
            <a:r>
              <a:rPr lang="de-DE" sz="2000" dirty="0"/>
              <a:t>: </a:t>
            </a:r>
            <a:r>
              <a:rPr lang="de-DE" sz="2000" dirty="0" err="1"/>
              <a:t>patients</a:t>
            </a:r>
            <a:r>
              <a:rPr lang="de-DE" sz="2000" dirty="0"/>
              <a:t> &gt;60 y: 12,2%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885" y="2981910"/>
            <a:ext cx="6620745" cy="362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626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Results</a:t>
            </a:r>
            <a:r>
              <a:rPr lang="de-DE" dirty="0"/>
              <a:t>: </a:t>
            </a:r>
            <a:r>
              <a:rPr lang="de-DE" dirty="0" err="1"/>
              <a:t>age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risk-factors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40305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de-DE" sz="2000" u="sng" dirty="0" smtClean="0"/>
              <a:t>In Multivariable </a:t>
            </a:r>
            <a:r>
              <a:rPr lang="de-DE" sz="2000" u="sng" dirty="0"/>
              <a:t>Cox </a:t>
            </a:r>
            <a:r>
              <a:rPr lang="de-DE" sz="2000" u="sng" dirty="0" err="1" smtClean="0"/>
              <a:t>analyses</a:t>
            </a:r>
            <a:endParaRPr lang="de-DE" sz="2000" u="sng" dirty="0"/>
          </a:p>
          <a:p>
            <a:pPr>
              <a:buFontTx/>
              <a:buChar char="-"/>
            </a:pPr>
            <a:r>
              <a:rPr lang="de-DE" sz="2000" dirty="0"/>
              <a:t>Higher </a:t>
            </a:r>
            <a:r>
              <a:rPr lang="de-DE" sz="2000" dirty="0" err="1"/>
              <a:t>age</a:t>
            </a:r>
            <a:endParaRPr lang="de-DE" sz="2000" dirty="0"/>
          </a:p>
          <a:p>
            <a:pPr>
              <a:buFontTx/>
              <a:buChar char="-"/>
            </a:pPr>
            <a:r>
              <a:rPr lang="de-DE" sz="2000" dirty="0" err="1"/>
              <a:t>Lower</a:t>
            </a:r>
            <a:r>
              <a:rPr lang="de-DE" sz="2000" dirty="0"/>
              <a:t> </a:t>
            </a:r>
            <a:r>
              <a:rPr lang="de-DE" sz="2000" dirty="0" err="1"/>
              <a:t>platelet</a:t>
            </a:r>
            <a:r>
              <a:rPr lang="de-DE" sz="2000" dirty="0"/>
              <a:t> </a:t>
            </a:r>
            <a:r>
              <a:rPr lang="de-DE" sz="2000" dirty="0" err="1"/>
              <a:t>count</a:t>
            </a:r>
            <a:endParaRPr lang="de-DE" sz="2000" dirty="0"/>
          </a:p>
          <a:p>
            <a:pPr>
              <a:buFontTx/>
              <a:buChar char="-"/>
            </a:pPr>
            <a:r>
              <a:rPr lang="de-DE" sz="2000" dirty="0"/>
              <a:t>Diabetes mellitus</a:t>
            </a:r>
          </a:p>
          <a:p>
            <a:pPr>
              <a:buFontTx/>
              <a:buChar char="-"/>
            </a:pPr>
            <a:r>
              <a:rPr lang="de-DE" sz="2000" dirty="0" err="1"/>
              <a:t>Lower</a:t>
            </a:r>
            <a:r>
              <a:rPr lang="de-DE" sz="2000" dirty="0"/>
              <a:t> </a:t>
            </a:r>
            <a:r>
              <a:rPr lang="de-DE" sz="2000" dirty="0" err="1"/>
              <a:t>albumin</a:t>
            </a:r>
            <a:r>
              <a:rPr lang="de-DE" sz="2000" dirty="0"/>
              <a:t> </a:t>
            </a:r>
            <a:r>
              <a:rPr lang="de-DE" sz="2000" dirty="0" err="1" smtClean="0"/>
              <a:t>levels</a:t>
            </a:r>
            <a:endParaRPr lang="de-DE" sz="2000" dirty="0" smtClean="0"/>
          </a:p>
          <a:p>
            <a:pPr marL="0" indent="0">
              <a:buNone/>
            </a:pPr>
            <a:endParaRPr lang="de-DE" sz="2000" b="1" dirty="0" smtClean="0"/>
          </a:p>
          <a:p>
            <a:pPr marL="0" indent="0">
              <a:buNone/>
            </a:pPr>
            <a:r>
              <a:rPr lang="de-DE" sz="2000" b="1" dirty="0" err="1" smtClean="0"/>
              <a:t>Independently</a:t>
            </a:r>
            <a:r>
              <a:rPr lang="de-DE" sz="2000" dirty="0" smtClean="0"/>
              <a:t> </a:t>
            </a:r>
            <a:r>
              <a:rPr lang="de-DE" sz="2000" dirty="0" err="1"/>
              <a:t>associated</a:t>
            </a:r>
            <a:r>
              <a:rPr lang="de-DE" sz="2000" dirty="0"/>
              <a:t> </a:t>
            </a:r>
            <a:r>
              <a:rPr lang="de-DE" sz="2000" dirty="0" err="1"/>
              <a:t>with</a:t>
            </a:r>
            <a:r>
              <a:rPr lang="de-DE" sz="2000" dirty="0"/>
              <a:t> </a:t>
            </a:r>
            <a:r>
              <a:rPr lang="de-DE" sz="2000" dirty="0" err="1"/>
              <a:t>development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smtClean="0"/>
              <a:t>HCC</a:t>
            </a:r>
            <a:endParaRPr lang="de-DE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399" y="3077327"/>
            <a:ext cx="6551613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276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Conclusions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err="1" smtClean="0"/>
              <a:t>Patients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HCV-</a:t>
            </a:r>
            <a:r>
              <a:rPr lang="de-DE" dirty="0" err="1" smtClean="0"/>
              <a:t>induced</a:t>
            </a:r>
            <a:r>
              <a:rPr lang="de-DE" dirty="0" smtClean="0"/>
              <a:t> </a:t>
            </a:r>
            <a:r>
              <a:rPr lang="de-DE" dirty="0" err="1" smtClean="0"/>
              <a:t>cirrhosis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SVR :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- 1 % </a:t>
            </a:r>
            <a:r>
              <a:rPr lang="de-DE" dirty="0" err="1" smtClean="0"/>
              <a:t>annual</a:t>
            </a:r>
            <a:r>
              <a:rPr lang="de-DE" dirty="0" smtClean="0"/>
              <a:t> </a:t>
            </a:r>
            <a:r>
              <a:rPr lang="de-DE" dirty="0" err="1" smtClean="0"/>
              <a:t>risk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HCC 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- 2% </a:t>
            </a:r>
            <a:r>
              <a:rPr lang="de-DE" dirty="0" err="1" smtClean="0"/>
              <a:t>annual</a:t>
            </a:r>
            <a:r>
              <a:rPr lang="de-DE" dirty="0" smtClean="0"/>
              <a:t> </a:t>
            </a:r>
            <a:r>
              <a:rPr lang="de-DE" dirty="0" err="1" smtClean="0"/>
              <a:t>risk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cirrhose</a:t>
            </a:r>
            <a:r>
              <a:rPr lang="de-DE" dirty="0" smtClean="0"/>
              <a:t> </a:t>
            </a:r>
            <a:r>
              <a:rPr lang="de-DE" dirty="0" err="1" smtClean="0"/>
              <a:t>related</a:t>
            </a:r>
            <a:r>
              <a:rPr lang="de-DE" dirty="0" smtClean="0"/>
              <a:t> </a:t>
            </a:r>
            <a:r>
              <a:rPr lang="de-DE" dirty="0" err="1" smtClean="0"/>
              <a:t>morbidity</a:t>
            </a:r>
            <a:r>
              <a:rPr lang="de-DE" dirty="0" smtClean="0"/>
              <a:t>/</a:t>
            </a:r>
            <a:r>
              <a:rPr lang="de-DE" dirty="0" err="1" smtClean="0"/>
              <a:t>mortality</a:t>
            </a:r>
            <a:endParaRPr lang="de-DE" dirty="0" smtClean="0"/>
          </a:p>
          <a:p>
            <a:r>
              <a:rPr lang="de-DE" u="sng" dirty="0" smtClean="0"/>
              <a:t>AASLD-</a:t>
            </a:r>
            <a:r>
              <a:rPr lang="de-DE" u="sng" dirty="0" err="1" smtClean="0"/>
              <a:t>guidelines</a:t>
            </a:r>
            <a:r>
              <a:rPr lang="de-DE" u="sng" dirty="0" smtClean="0"/>
              <a:t>: </a:t>
            </a:r>
            <a:r>
              <a:rPr lang="de-DE" dirty="0" smtClean="0"/>
              <a:t>HCC-</a:t>
            </a:r>
            <a:r>
              <a:rPr lang="de-DE" dirty="0" err="1" smtClean="0"/>
              <a:t>surveillance</a:t>
            </a:r>
            <a:r>
              <a:rPr lang="de-DE" dirty="0" smtClean="0"/>
              <a:t> </a:t>
            </a:r>
            <a:r>
              <a:rPr lang="de-DE" dirty="0" err="1" smtClean="0"/>
              <a:t>cost-effective</a:t>
            </a:r>
            <a:r>
              <a:rPr lang="de-DE" dirty="0" smtClean="0"/>
              <a:t> in HCV </a:t>
            </a:r>
            <a:r>
              <a:rPr lang="de-DE" dirty="0" err="1" smtClean="0"/>
              <a:t>patients</a:t>
            </a:r>
            <a:r>
              <a:rPr lang="de-DE" dirty="0" smtClean="0"/>
              <a:t> &gt;1,5% </a:t>
            </a:r>
            <a:r>
              <a:rPr lang="de-DE" dirty="0" err="1" smtClean="0"/>
              <a:t>annual</a:t>
            </a:r>
            <a:r>
              <a:rPr lang="de-DE" dirty="0" smtClean="0"/>
              <a:t> </a:t>
            </a:r>
            <a:r>
              <a:rPr lang="de-DE" dirty="0" err="1" smtClean="0"/>
              <a:t>risk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HCC</a:t>
            </a:r>
          </a:p>
          <a:p>
            <a:r>
              <a:rPr lang="de-DE" dirty="0" smtClean="0"/>
              <a:t>BUT: HCC </a:t>
            </a:r>
            <a:r>
              <a:rPr lang="de-DE" dirty="0" err="1" smtClean="0"/>
              <a:t>increased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age</a:t>
            </a:r>
            <a:r>
              <a:rPr lang="de-DE" dirty="0" smtClean="0"/>
              <a:t>, </a:t>
            </a:r>
            <a:r>
              <a:rPr lang="de-DE" dirty="0" err="1" smtClean="0"/>
              <a:t>population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aging</a:t>
            </a:r>
            <a:endParaRPr lang="de-DE" dirty="0" smtClean="0"/>
          </a:p>
          <a:p>
            <a:r>
              <a:rPr lang="de-DE" dirty="0" smtClean="0"/>
              <a:t>People &lt; 45&lt;: will </a:t>
            </a:r>
            <a:r>
              <a:rPr lang="de-DE" dirty="0" err="1" smtClean="0"/>
              <a:t>risk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HCC </a:t>
            </a:r>
            <a:r>
              <a:rPr lang="de-DE" dirty="0" err="1" smtClean="0"/>
              <a:t>increase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age</a:t>
            </a:r>
            <a:r>
              <a:rPr lang="de-DE" dirty="0" smtClean="0"/>
              <a:t>?</a:t>
            </a:r>
          </a:p>
          <a:p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prevent</a:t>
            </a:r>
            <a:r>
              <a:rPr lang="de-DE" dirty="0" smtClean="0"/>
              <a:t> HCC </a:t>
            </a:r>
            <a:r>
              <a:rPr lang="de-DE" dirty="0" err="1" smtClean="0"/>
              <a:t>surveillance</a:t>
            </a:r>
            <a:r>
              <a:rPr lang="de-DE" dirty="0" smtClean="0"/>
              <a:t> </a:t>
            </a:r>
            <a:r>
              <a:rPr lang="de-DE" dirty="0" smtClean="0">
                <a:sym typeface="Wingdings" panose="05000000000000000000" pitchFamily="2" charset="2"/>
              </a:rPr>
              <a:t></a:t>
            </a:r>
            <a:r>
              <a:rPr lang="de-DE" dirty="0" smtClean="0"/>
              <a:t> </a:t>
            </a:r>
            <a:r>
              <a:rPr lang="de-DE" dirty="0" err="1" smtClean="0"/>
              <a:t>chronic</a:t>
            </a:r>
            <a:r>
              <a:rPr lang="de-DE" dirty="0" smtClean="0"/>
              <a:t> HCV </a:t>
            </a:r>
            <a:r>
              <a:rPr lang="de-DE" dirty="0" err="1" smtClean="0"/>
              <a:t>infection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treated</a:t>
            </a:r>
            <a:r>
              <a:rPr lang="de-DE" dirty="0" smtClean="0"/>
              <a:t> </a:t>
            </a:r>
            <a:r>
              <a:rPr lang="de-DE" dirty="0" err="1" smtClean="0"/>
              <a:t>before</a:t>
            </a:r>
            <a:r>
              <a:rPr lang="de-DE" dirty="0" smtClean="0"/>
              <a:t> </a:t>
            </a:r>
            <a:r>
              <a:rPr lang="de-DE" dirty="0" err="1" smtClean="0"/>
              <a:t>cirrhosis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36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Boarders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this</a:t>
            </a:r>
            <a:r>
              <a:rPr lang="de-CH" dirty="0" smtClean="0"/>
              <a:t> </a:t>
            </a:r>
            <a:r>
              <a:rPr lang="de-CH" dirty="0" err="1" smtClean="0"/>
              <a:t>study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 smtClean="0"/>
          </a:p>
          <a:p>
            <a:r>
              <a:rPr lang="de-CH" dirty="0" smtClean="0"/>
              <a:t>Interferon-</a:t>
            </a:r>
            <a:r>
              <a:rPr lang="de-CH" dirty="0" err="1" smtClean="0"/>
              <a:t>based</a:t>
            </a:r>
            <a:r>
              <a:rPr lang="de-CH" dirty="0" smtClean="0"/>
              <a:t> </a:t>
            </a:r>
            <a:r>
              <a:rPr lang="de-CH" dirty="0" err="1" smtClean="0"/>
              <a:t>therapy</a:t>
            </a:r>
            <a:r>
              <a:rPr lang="de-CH" dirty="0" smtClean="0"/>
              <a:t> </a:t>
            </a:r>
            <a:r>
              <a:rPr lang="de-CH" dirty="0" err="1" smtClean="0"/>
              <a:t>were</a:t>
            </a:r>
            <a:r>
              <a:rPr lang="de-CH" dirty="0" smtClean="0"/>
              <a:t> </a:t>
            </a:r>
            <a:r>
              <a:rPr lang="de-CH" dirty="0" err="1" smtClean="0"/>
              <a:t>only</a:t>
            </a:r>
            <a:r>
              <a:rPr lang="de-CH" dirty="0" smtClean="0"/>
              <a:t> </a:t>
            </a:r>
            <a:r>
              <a:rPr lang="de-CH" dirty="0" err="1" smtClean="0"/>
              <a:t>used</a:t>
            </a:r>
            <a:r>
              <a:rPr lang="de-CH" dirty="0" smtClean="0"/>
              <a:t> in </a:t>
            </a:r>
            <a:r>
              <a:rPr lang="de-CH" dirty="0" err="1" smtClean="0"/>
              <a:t>compensated</a:t>
            </a:r>
            <a:r>
              <a:rPr lang="de-CH" dirty="0" smtClean="0"/>
              <a:t> </a:t>
            </a:r>
            <a:r>
              <a:rPr lang="de-CH" dirty="0" err="1" smtClean="0"/>
              <a:t>patients</a:t>
            </a:r>
            <a:r>
              <a:rPr lang="de-CH" dirty="0" smtClean="0"/>
              <a:t> </a:t>
            </a:r>
            <a:endParaRPr lang="de-CH" dirty="0" smtClean="0"/>
          </a:p>
          <a:p>
            <a:r>
              <a:rPr lang="de-CH" dirty="0" smtClean="0"/>
              <a:t>More </a:t>
            </a:r>
            <a:r>
              <a:rPr lang="de-CH" dirty="0" err="1" smtClean="0"/>
              <a:t>predictive</a:t>
            </a:r>
            <a:r>
              <a:rPr lang="de-CH" dirty="0" smtClean="0"/>
              <a:t> </a:t>
            </a:r>
            <a:r>
              <a:rPr lang="de-CH" dirty="0" err="1" smtClean="0"/>
              <a:t>markers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their</a:t>
            </a:r>
            <a:r>
              <a:rPr lang="de-CH" dirty="0" smtClean="0"/>
              <a:t> </a:t>
            </a:r>
            <a:r>
              <a:rPr lang="de-CH" dirty="0" err="1" smtClean="0"/>
              <a:t>kinetics</a:t>
            </a:r>
            <a:r>
              <a:rPr lang="de-CH" dirty="0" smtClean="0"/>
              <a:t> will </a:t>
            </a:r>
            <a:r>
              <a:rPr lang="de-CH" dirty="0" err="1" smtClean="0"/>
              <a:t>be</a:t>
            </a:r>
            <a:r>
              <a:rPr lang="de-CH" dirty="0" smtClean="0"/>
              <a:t> </a:t>
            </a:r>
            <a:r>
              <a:rPr lang="de-CH" dirty="0" err="1" smtClean="0"/>
              <a:t>needed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detect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individual </a:t>
            </a:r>
            <a:r>
              <a:rPr lang="de-CH" dirty="0" err="1" smtClean="0"/>
              <a:t>risk</a:t>
            </a:r>
            <a:r>
              <a:rPr lang="de-CH" dirty="0" smtClean="0"/>
              <a:t> </a:t>
            </a:r>
            <a:r>
              <a:rPr lang="de-CH" dirty="0" err="1" smtClean="0"/>
              <a:t>factors</a:t>
            </a:r>
            <a:endParaRPr lang="de-CH" dirty="0"/>
          </a:p>
          <a:p>
            <a:r>
              <a:rPr lang="de-CH" dirty="0" smtClean="0"/>
              <a:t>Data </a:t>
            </a:r>
            <a:r>
              <a:rPr lang="de-CH" dirty="0" err="1" smtClean="0"/>
              <a:t>were</a:t>
            </a:r>
            <a:r>
              <a:rPr lang="de-CH" dirty="0" smtClean="0"/>
              <a:t> </a:t>
            </a:r>
            <a:r>
              <a:rPr lang="de-CH" dirty="0" err="1" smtClean="0"/>
              <a:t>combined</a:t>
            </a:r>
            <a:r>
              <a:rPr lang="de-CH" dirty="0" smtClean="0"/>
              <a:t> </a:t>
            </a:r>
            <a:r>
              <a:rPr lang="de-CH" dirty="0" err="1" smtClean="0"/>
              <a:t>from</a:t>
            </a:r>
            <a:r>
              <a:rPr lang="de-CH" dirty="0" smtClean="0"/>
              <a:t> multiple countries </a:t>
            </a:r>
            <a:r>
              <a:rPr lang="de-CH" dirty="0" smtClean="0">
                <a:sym typeface="Wingdings" panose="05000000000000000000" pitchFamily="2" charset="2"/>
              </a:rPr>
              <a:t> </a:t>
            </a:r>
            <a:r>
              <a:rPr lang="de-CH" dirty="0" err="1" smtClean="0">
                <a:sym typeface="Wingdings" panose="05000000000000000000" pitchFamily="2" charset="2"/>
              </a:rPr>
              <a:t>heterogenity</a:t>
            </a:r>
            <a:r>
              <a:rPr lang="de-CH" dirty="0" smtClean="0">
                <a:sym typeface="Wingdings" panose="05000000000000000000" pitchFamily="2" charset="2"/>
              </a:rPr>
              <a:t> 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286368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6979509c-f660-45c8-81b1-f0fce09d145a"/>
</p:tagLst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586</Words>
  <Application>Microsoft Office PowerPoint</Application>
  <PresentationFormat>Bildschirmpräsentation (4:3)</PresentationFormat>
  <Paragraphs>86</Paragraphs>
  <Slides>10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Office-Design</vt:lpstr>
      <vt:lpstr>Risk of cirrhosis-related complications in patients with advanced fibrosis following hepatitis C virus eradication</vt:lpstr>
      <vt:lpstr>Background and aims</vt:lpstr>
      <vt:lpstr>Methods</vt:lpstr>
      <vt:lpstr>Results</vt:lpstr>
      <vt:lpstr>Results: Bridging fibrosis and cirrhosis </vt:lpstr>
      <vt:lpstr>Results: Age and risk of HCC after SVR</vt:lpstr>
      <vt:lpstr>Results: age and risk-factors</vt:lpstr>
      <vt:lpstr>Conclusions</vt:lpstr>
      <vt:lpstr>Boarders of this study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of cirrhosis-related complications in patients with advanced fibrosis following hepatitis C virus eradication</dc:title>
  <dc:creator>cosima</dc:creator>
  <cp:lastModifiedBy>Murgia, Giuseppe</cp:lastModifiedBy>
  <cp:revision>18</cp:revision>
  <dcterms:created xsi:type="dcterms:W3CDTF">2016-11-23T20:16:20Z</dcterms:created>
  <dcterms:modified xsi:type="dcterms:W3CDTF">2016-11-25T09:59:59Z</dcterms:modified>
</cp:coreProperties>
</file>