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49" r:id="rId2"/>
    <p:sldMasterId id="2147483754" r:id="rId3"/>
    <p:sldMasterId id="2147483766" r:id="rId4"/>
    <p:sldMasterId id="2147483763" r:id="rId5"/>
  </p:sldMasterIdLst>
  <p:notesMasterIdLst>
    <p:notesMasterId r:id="rId44"/>
  </p:notesMasterIdLst>
  <p:sldIdLst>
    <p:sldId id="397" r:id="rId6"/>
    <p:sldId id="399" r:id="rId7"/>
    <p:sldId id="403" r:id="rId8"/>
    <p:sldId id="407" r:id="rId9"/>
    <p:sldId id="404" r:id="rId10"/>
    <p:sldId id="402" r:id="rId11"/>
    <p:sldId id="405" r:id="rId12"/>
    <p:sldId id="409" r:id="rId13"/>
    <p:sldId id="410" r:id="rId14"/>
    <p:sldId id="400" r:id="rId15"/>
    <p:sldId id="411" r:id="rId16"/>
    <p:sldId id="412" r:id="rId17"/>
    <p:sldId id="414" r:id="rId18"/>
    <p:sldId id="413" r:id="rId19"/>
    <p:sldId id="426" r:id="rId20"/>
    <p:sldId id="418" r:id="rId21"/>
    <p:sldId id="421" r:id="rId22"/>
    <p:sldId id="416" r:id="rId23"/>
    <p:sldId id="437" r:id="rId24"/>
    <p:sldId id="438" r:id="rId25"/>
    <p:sldId id="439" r:id="rId26"/>
    <p:sldId id="442" r:id="rId27"/>
    <p:sldId id="445" r:id="rId28"/>
    <p:sldId id="444" r:id="rId29"/>
    <p:sldId id="446" r:id="rId30"/>
    <p:sldId id="443" r:id="rId31"/>
    <p:sldId id="447" r:id="rId32"/>
    <p:sldId id="448" r:id="rId33"/>
    <p:sldId id="449" r:id="rId34"/>
    <p:sldId id="450" r:id="rId35"/>
    <p:sldId id="459" r:id="rId36"/>
    <p:sldId id="453" r:id="rId37"/>
    <p:sldId id="455" r:id="rId38"/>
    <p:sldId id="456" r:id="rId39"/>
    <p:sldId id="457" r:id="rId40"/>
    <p:sldId id="458" r:id="rId41"/>
    <p:sldId id="452" r:id="rId42"/>
    <p:sldId id="385" r:id="rId4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A1"/>
    <a:srgbClr val="D2E220"/>
    <a:srgbClr val="D1E1BB"/>
    <a:srgbClr val="4A7094"/>
    <a:srgbClr val="E4DBCF"/>
    <a:srgbClr val="8C7482"/>
    <a:srgbClr val="F5EBEF"/>
    <a:srgbClr val="9B6051"/>
    <a:srgbClr val="666F77"/>
    <a:srgbClr val="BF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85957" autoAdjust="0"/>
  </p:normalViewPr>
  <p:slideViewPr>
    <p:cSldViewPr snapToGrid="0" snapToObjects="1">
      <p:cViewPr varScale="1">
        <p:scale>
          <a:sx n="78" d="100"/>
          <a:sy n="78" d="100"/>
        </p:scale>
        <p:origin x="10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31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B809-BBEE-7448-9233-6973D63859EA}" type="datetimeFigureOut">
              <a:rPr lang="de-DE" smtClean="0"/>
              <a:t>21.09.2023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5C04-E291-F549-9F12-4CD1EACFC0C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1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23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68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7 </a:t>
            </a:r>
            <a:r>
              <a:rPr lang="es-ES_tradnl" dirty="0" err="1"/>
              <a:t>patients</a:t>
            </a:r>
            <a:r>
              <a:rPr lang="es-ES_tradnl" dirty="0"/>
              <a:t> of n=17 (41,2%) </a:t>
            </a:r>
            <a:r>
              <a:rPr lang="es-ES_tradnl" dirty="0" err="1"/>
              <a:t>related</a:t>
            </a:r>
            <a:r>
              <a:rPr lang="es-ES_tradnl" dirty="0"/>
              <a:t> to </a:t>
            </a:r>
            <a:r>
              <a:rPr lang="es-ES_tradnl" dirty="0" err="1"/>
              <a:t>treatment</a:t>
            </a:r>
            <a:r>
              <a:rPr lang="es-ES_tradnl" dirty="0"/>
              <a:t> SAE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65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90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76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HMA = human </a:t>
            </a:r>
            <a:r>
              <a:rPr lang="es-ES_tradnl" dirty="0" err="1"/>
              <a:t>mercapt</a:t>
            </a:r>
            <a:r>
              <a:rPr lang="es-ES_tradnl" dirty="0"/>
              <a:t> </a:t>
            </a:r>
            <a:r>
              <a:rPr lang="es-ES_tradnl" dirty="0" err="1"/>
              <a:t>albumin</a:t>
            </a:r>
            <a:r>
              <a:rPr lang="es-ES_tradnl" dirty="0"/>
              <a:t> = </a:t>
            </a:r>
            <a:r>
              <a:rPr lang="es-ES_tradnl" dirty="0" err="1"/>
              <a:t>reduced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 of </a:t>
            </a:r>
            <a:r>
              <a:rPr lang="es-ES_tradnl" dirty="0" err="1"/>
              <a:t>albumin</a:t>
            </a:r>
            <a:endParaRPr lang="es-ES_tradnl" dirty="0"/>
          </a:p>
          <a:p>
            <a:r>
              <a:rPr lang="es-ES_tradnl" dirty="0"/>
              <a:t>HNA = human non-</a:t>
            </a:r>
            <a:r>
              <a:rPr lang="es-ES_tradnl" dirty="0" err="1"/>
              <a:t>mercapt</a:t>
            </a:r>
            <a:r>
              <a:rPr lang="es-ES_tradnl" dirty="0"/>
              <a:t> </a:t>
            </a:r>
            <a:r>
              <a:rPr lang="es-ES_tradnl" dirty="0" err="1"/>
              <a:t>albumin</a:t>
            </a:r>
            <a:r>
              <a:rPr lang="es-ES_tradnl" dirty="0"/>
              <a:t> = </a:t>
            </a:r>
            <a:r>
              <a:rPr lang="es-ES_tradnl" dirty="0" err="1"/>
              <a:t>oxidized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 of </a:t>
            </a:r>
            <a:r>
              <a:rPr lang="es-ES_tradnl" dirty="0" err="1"/>
              <a:t>albumin</a:t>
            </a:r>
            <a:endParaRPr lang="es-ES_tradnl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12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56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82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35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420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9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(APASL):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restricted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triggered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intrahepatic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precipitants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cirrhosis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 prior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decompensation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cirrhotic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American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Consortium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End-Stage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(NACSELD):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opinión,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captures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s-E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Hepatitis B (COSSH):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similar, in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hepatitis B virus (HBV)-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8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427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0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9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240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508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9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370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1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97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“Molecular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adsorbent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recirculating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(MARS)”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Albumin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dialysate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on-line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regenerated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passage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charcoal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column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anion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dialysis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hemofiltration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transfer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-soluble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molecular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as in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hemodialysis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hemofiltration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Teraklin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Rostock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Multicenter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 centers)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AD: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cirrhosis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Bilirrubin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&gt;5mg/dl +: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HRS / HE Grade II /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hyperbilirrubinemia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n= 189 (MARS =95, SMT =94).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rounds (min. 5h)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21d.</a:t>
            </a: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endpoint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28-d-mortality.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bilirrubin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HE.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9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“Fractionated plasma separation and adsorption (FPSA)”: direct adsorption of albumin-bound toxins + removal of water-soluble substances (low and middle molecular weight)</a:t>
            </a:r>
          </a:p>
          <a:p>
            <a:pPr marL="228600" indent="-228600">
              <a:buAutoNum type="arabicParenR"/>
            </a:pPr>
            <a:r>
              <a:rPr lang="en-GB" dirty="0"/>
              <a:t>Albumin filter (</a:t>
            </a:r>
            <a:r>
              <a:rPr lang="en-GB" dirty="0" err="1"/>
              <a:t>AlbuFlow</a:t>
            </a:r>
            <a:r>
              <a:rPr lang="en-GB" dirty="0"/>
              <a:t> AF 01)</a:t>
            </a:r>
          </a:p>
          <a:p>
            <a:pPr marL="228600" indent="-228600">
              <a:buAutoNum type="arabicParenR"/>
            </a:pPr>
            <a:r>
              <a:rPr lang="en-GB" dirty="0"/>
              <a:t>neutral resin </a:t>
            </a:r>
            <a:r>
              <a:rPr lang="en-GB" dirty="0" err="1"/>
              <a:t>adsorber</a:t>
            </a:r>
            <a:r>
              <a:rPr lang="en-GB" dirty="0"/>
              <a:t> (</a:t>
            </a:r>
            <a:r>
              <a:rPr lang="en-GB" dirty="0" err="1"/>
              <a:t>prometh</a:t>
            </a:r>
            <a:r>
              <a:rPr lang="en-GB" dirty="0"/>
              <a:t> 01)</a:t>
            </a:r>
          </a:p>
          <a:p>
            <a:pPr marL="228600" indent="-228600">
              <a:buAutoNum type="arabicParenR"/>
            </a:pPr>
            <a:r>
              <a:rPr lang="en-GB" dirty="0" err="1"/>
              <a:t>adsorber</a:t>
            </a:r>
            <a:r>
              <a:rPr lang="en-GB" dirty="0"/>
              <a:t> for anion exchange (</a:t>
            </a:r>
            <a:r>
              <a:rPr lang="en-GB" dirty="0" err="1"/>
              <a:t>prometh</a:t>
            </a:r>
            <a:r>
              <a:rPr lang="en-GB" dirty="0"/>
              <a:t> 02)</a:t>
            </a:r>
          </a:p>
          <a:p>
            <a:pPr marL="228600" indent="-228600">
              <a:buAutoNum type="arabicParenR"/>
            </a:pPr>
            <a:r>
              <a:rPr lang="en-GB" dirty="0"/>
              <a:t>high-flux dialyser</a:t>
            </a:r>
          </a:p>
          <a:p>
            <a:endParaRPr lang="en-GB" dirty="0"/>
          </a:p>
          <a:p>
            <a:r>
              <a:rPr lang="en-GB" dirty="0"/>
              <a:t>Patients with AOCLF</a:t>
            </a:r>
          </a:p>
          <a:p>
            <a:r>
              <a:rPr lang="en-GB" dirty="0"/>
              <a:t>n= 145 (FPSA =77; SMT =68)</a:t>
            </a:r>
          </a:p>
          <a:p>
            <a:r>
              <a:rPr lang="en-GB" dirty="0"/>
              <a:t>8-11 rounds of FPSA (min 4h) for 3 weeks</a:t>
            </a:r>
          </a:p>
          <a:p>
            <a:r>
              <a:rPr lang="en-GB" dirty="0"/>
              <a:t>Primary endpoint survival at 28-d and 90-d, irrespective of liver transplantation. No differences in survival. </a:t>
            </a:r>
            <a:r>
              <a:rPr lang="en-GB" dirty="0" err="1"/>
              <a:t>Billirrubin</a:t>
            </a:r>
            <a:r>
              <a:rPr lang="en-GB" dirty="0"/>
              <a:t> significantly decrease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67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Extracorporeal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hepatoblastoma-derived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dialysis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ELAD Study</a:t>
            </a:r>
          </a:p>
          <a:p>
            <a:r>
              <a:rPr lang="en-GB" dirty="0"/>
              <a:t>Sever alcoholic hepatitis (</a:t>
            </a:r>
            <a:r>
              <a:rPr lang="en-GB" dirty="0" err="1"/>
              <a:t>Maddrey</a:t>
            </a:r>
            <a:r>
              <a:rPr lang="en-GB" dirty="0"/>
              <a:t> &gt;/= 32, Bili &gt;8mg/dl (136 </a:t>
            </a:r>
            <a:r>
              <a:rPr lang="en-GB" dirty="0" err="1"/>
              <a:t>umol</a:t>
            </a:r>
            <a:r>
              <a:rPr lang="en-GB" dirty="0"/>
              <a:t>/l), MELD &lt;35)</a:t>
            </a:r>
          </a:p>
          <a:p>
            <a:r>
              <a:rPr lang="en-GB" dirty="0"/>
              <a:t>n= 203, ELAD =96 and SOC =107</a:t>
            </a:r>
          </a:p>
          <a:p>
            <a:r>
              <a:rPr lang="en-GB" dirty="0"/>
              <a:t>ELAD continuously for 120 hours (5d)</a:t>
            </a:r>
          </a:p>
          <a:p>
            <a:r>
              <a:rPr lang="en-GB" dirty="0"/>
              <a:t>Primary endpoint: evaluate safety and efficacy. No differences in SAE.</a:t>
            </a:r>
          </a:p>
          <a:p>
            <a:r>
              <a:rPr lang="en-GB" dirty="0"/>
              <a:t>Secondary: survival. No differences in survival.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18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DIALIVE: extracorporeal liver dialysis device: incorporates a </a:t>
            </a:r>
            <a:r>
              <a:rPr lang="en-GB" b="1" dirty="0"/>
              <a:t>dialysis machine (</a:t>
            </a:r>
            <a:r>
              <a:rPr lang="en-GB" b="1" dirty="0" err="1"/>
              <a:t>Prismaflex</a:t>
            </a:r>
            <a:r>
              <a:rPr lang="en-GB" b="1" dirty="0"/>
              <a:t>, Baxter)</a:t>
            </a:r>
            <a:r>
              <a:rPr lang="en-GB" dirty="0"/>
              <a:t> and uses a </a:t>
            </a:r>
            <a:r>
              <a:rPr lang="en-GB" b="1" u="sng" dirty="0"/>
              <a:t>dual filtration system</a:t>
            </a:r>
            <a:r>
              <a:rPr lang="en-GB" b="0" u="none" dirty="0"/>
              <a:t> connected in series: 1) </a:t>
            </a:r>
            <a:r>
              <a:rPr lang="en-GB" b="0" u="none" dirty="0" err="1"/>
              <a:t>SepteX</a:t>
            </a:r>
            <a:r>
              <a:rPr lang="en-GB" b="0" u="none" dirty="0"/>
              <a:t> filter = </a:t>
            </a:r>
            <a:r>
              <a:rPr lang="en-GB" b="1" u="sng" dirty="0"/>
              <a:t>ultrafiltration of albumin and cytokines</a:t>
            </a:r>
            <a:r>
              <a:rPr lang="en-GB" b="0" u="none" dirty="0"/>
              <a:t>; 2) </a:t>
            </a:r>
            <a:r>
              <a:rPr lang="en-GB" b="0" u="none" dirty="0" err="1"/>
              <a:t>OXiris</a:t>
            </a:r>
            <a:r>
              <a:rPr lang="en-GB" b="0" u="none" dirty="0"/>
              <a:t> filter = adsorption of PAMPs (endotoxin) and DAMPs (genomic DNA).</a:t>
            </a:r>
          </a:p>
          <a:p>
            <a:endParaRPr lang="en-GB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APAP-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ALF,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UCL-LDD, a novel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extracorporeal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infusion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irreversibly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oxidised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(HNA2) and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endotoxaemia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attenuated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multi-organ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survival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67%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TLR4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adverse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rationale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3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Cohorts 1-3 followed for 28 days</a:t>
            </a:r>
          </a:p>
          <a:p>
            <a:r>
              <a:rPr lang="en-GB" dirty="0"/>
              <a:t>Cohorts 4-5 followed for 90 days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88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8A34724-C738-4C6A-ABC2-8DD035E6BF78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8" name="Rechteck 7"/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Parallelogramm 8"/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Parallelogramm 9"/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Parallelogramm 10"/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10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014F1B-1853-4F43-AD74-FFA3A309A1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4A0BFEC-6D4B-489E-A083-7F260B10C5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3D1FC9-91FE-4402-ABDA-EF6687A5DF0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33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38568A2-2278-4B1C-8EE7-DFFE0041015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EA305EC-0D7F-4EFD-9BD4-5CA0F5DFB7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5FBB0D-8CE2-45D3-9D6F-4160773B36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6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F0D8FBF-A07C-4866-9389-B4137901E10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1266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79B65DD1-9D52-420C-AA23-0BCA4F6CBC9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6665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2001BB61-9874-48F8-A34A-6F400FC384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11872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CD7D5465-DF3D-42F7-BAC6-FD3D33C123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176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20D86C-AB87-43B2-AAB6-755D749D89E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BE67C12-382B-48B9-9915-31F5A140071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DC88A-5901-4392-B9D6-0813157BB04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2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6026149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26149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1" y="1635125"/>
            <a:ext cx="2592388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2592389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B528CB7A-D7D9-468E-81A2-9CF75ED722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0888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A034FE27-32BF-4AC2-ABB1-F6000E7953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0888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292737D-90D8-46C5-88ED-DD1EE7C6FB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5AD81D9-F33E-45DF-AA40-85CD5FA3C9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AA9D55-CB82-41E0-A0B6-35B34CA6C7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03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347788"/>
            <a:ext cx="3960812" cy="3168649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CAD949B-7077-4133-BD6F-A6A8D2751A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2E165A7-E295-4D7D-B828-5F57ED75E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A72934D-0692-466C-AD1F-7B13B74051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5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9904890-3BB6-4347-95B0-396B622718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41B62DD-12B9-461C-84B3-D484A3396F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F7E9D31-95F2-4BD9-8450-2366EF4A58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14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8507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7263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B922365-44C3-4BBB-9FD1-9DDFED2F42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DD119B-6E17-46BA-B314-D36A46AC5D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1CF3838-7FEA-495A-A23A-5EF835CDA5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93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7263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2877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199E9A4A-55C2-435C-B8EA-6B92ED503B5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3BF3925-CD63-4F84-8DDD-A31820406B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71BE618-D983-4234-8BA2-EDD56181E1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08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347788"/>
            <a:ext cx="8064500" cy="31686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1078F63C-E67D-447C-9587-11C304B9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9EA7692-9F9B-47F3-A7E8-57E13A3153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48CDEA-3011-44A4-844E-C80A249C8D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A3AAB9-E1F4-4EF5-A92B-BA7B29B977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10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635125"/>
            <a:ext cx="8064500" cy="288131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CA098561-4FE8-40A7-9C05-EBA73B8F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2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14DDFA7-9163-4A8B-8120-DF32919F5B68}"/>
              </a:ext>
            </a:extLst>
          </p:cNvPr>
          <p:cNvSpPr/>
          <p:nvPr userDrawn="1"/>
        </p:nvSpPr>
        <p:spPr>
          <a:xfrm>
            <a:off x="0" y="2608263"/>
            <a:ext cx="9144000" cy="2535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1684FE9D-8B66-4482-ACF8-26CFB526CBB0}"/>
              </a:ext>
            </a:extLst>
          </p:cNvPr>
          <p:cNvSpPr/>
          <p:nvPr userDrawn="1"/>
        </p:nvSpPr>
        <p:spPr>
          <a:xfrm>
            <a:off x="5727032" y="2608263"/>
            <a:ext cx="3416969" cy="2535237"/>
          </a:xfrm>
          <a:prstGeom prst="parallelogram">
            <a:avLst>
              <a:gd name="adj" fmla="val 50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Parallelogramm 15">
            <a:extLst>
              <a:ext uri="{FF2B5EF4-FFF2-40B4-BE49-F238E27FC236}">
                <a16:creationId xmlns:a16="http://schemas.microsoft.com/office/drawing/2014/main" id="{2278648C-7D82-4843-B241-68611F5FB7C5}"/>
              </a:ext>
            </a:extLst>
          </p:cNvPr>
          <p:cNvSpPr/>
          <p:nvPr userDrawn="1"/>
        </p:nvSpPr>
        <p:spPr>
          <a:xfrm flipH="1">
            <a:off x="2677026" y="2608263"/>
            <a:ext cx="5927224" cy="2535237"/>
          </a:xfrm>
          <a:prstGeom prst="parallelogram">
            <a:avLst>
              <a:gd name="adj" fmla="val 50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8C1736A2-7D21-473D-BD43-3BD952F942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099" y="2603367"/>
            <a:ext cx="5054964" cy="254418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2969"/>
              <a:gd name="connsiteX1" fmla="*/ 1282700 w 5054964"/>
              <a:gd name="connsiteY1" fmla="*/ 5425 h 4042969"/>
              <a:gd name="connsiteX2" fmla="*/ 5054964 w 5054964"/>
              <a:gd name="connsiteY2" fmla="*/ 0 h 4042969"/>
              <a:gd name="connsiteX3" fmla="*/ 3758057 w 5054964"/>
              <a:gd name="connsiteY3" fmla="*/ 4042969 h 4042969"/>
              <a:gd name="connsiteX4" fmla="*/ 0 w 5054964"/>
              <a:gd name="connsiteY4" fmla="*/ 4039137 h 404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64" h="4042969">
                <a:moveTo>
                  <a:pt x="0" y="4039137"/>
                </a:moveTo>
                <a:lnTo>
                  <a:pt x="1282700" y="5425"/>
                </a:lnTo>
                <a:lnTo>
                  <a:pt x="5054964" y="0"/>
                </a:lnTo>
                <a:lnTo>
                  <a:pt x="3758057" y="4042969"/>
                </a:lnTo>
                <a:lnTo>
                  <a:pt x="0" y="4039137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 dirty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7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347786"/>
            <a:ext cx="3960813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1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5"/>
            <a:ext cx="3960813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3960813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34778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298643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635124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0382" y="3130436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86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 userDrawn="1">
          <p15:clr>
            <a:srgbClr val="A4A3A4"/>
          </p15:clr>
        </p15:guide>
        <p15:guide id="2" orient="horz" pos="1983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5327649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347788"/>
            <a:ext cx="2598519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2986438"/>
            <a:ext cx="2591576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8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5327649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635124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3130436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84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>
          <p15:clr>
            <a:srgbClr val="A4A3A4"/>
          </p15:clr>
        </p15:guide>
        <p15:guide id="2" orient="horz" pos="1983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8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097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05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 userDrawn="1">
          <p15:clr>
            <a:srgbClr val="A4A3A4"/>
          </p15:clr>
        </p15:guide>
        <p15:guide id="2" orient="horz" pos="1915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569595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569595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E40D94C-32E4-4D7B-BE7F-D4C6AFF0DF6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23CB119-6799-4FE9-86AC-79535B065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0050172-E7EF-4058-946B-E4C7B78F2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33F3AA-D2F4-4BA4-8BDB-9E00E6304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83410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347788"/>
            <a:ext cx="8064500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EC5359AF-FB62-482D-9B05-953F313D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2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635125"/>
            <a:ext cx="8064500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Titelplatzhalter 9">
            <a:extLst>
              <a:ext uri="{FF2B5EF4-FFF2-40B4-BE49-F238E27FC236}">
                <a16:creationId xmlns:a16="http://schemas.microsoft.com/office/drawing/2014/main" id="{7FEE2481-B64C-48DE-96E9-60DFF5D2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13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65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771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70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2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1pPr>
            <a:lvl2pPr>
              <a:lnSpc>
                <a:spcPct val="90000"/>
              </a:lnSpc>
              <a:spcBef>
                <a:spcPts val="800"/>
              </a:spcBef>
              <a:defRPr sz="1200"/>
            </a:lvl2pPr>
            <a:lvl3pPr marL="5184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3pPr>
            <a:lvl4pPr marL="691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4pPr>
            <a:lvl5pPr marL="8640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5pPr>
            <a:lvl6pPr marL="1036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6pPr>
            <a:lvl7pPr marL="12096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7pPr>
            <a:lvl8pPr marL="1382400" indent="-172800">
              <a:lnSpc>
                <a:spcPts val="1400"/>
              </a:lnSpc>
              <a:spcBef>
                <a:spcPts val="800"/>
              </a:spcBef>
              <a:defRPr sz="1200" baseline="0">
                <a:latin typeface="+mn-lt"/>
              </a:defRPr>
            </a:lvl8pPr>
            <a:lvl9pPr marL="1555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EEB32B6C-6466-4542-AD5B-593DC16F3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F9F11C2-2464-4771-A0F3-2E67C2FDF3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98EA123-2FCF-4F22-8649-63A9AA927B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10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28912E3-7BB7-4686-92EE-D17A34165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635125"/>
            <a:ext cx="8069263" cy="2881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lnSpc>
                <a:spcPts val="1400"/>
              </a:lnSpc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276478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46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0EBD4F-1A3A-412B-8ECD-64D59C25A61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DD6E88-07DE-474F-A9AC-A775C4B9A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47254A3-B70C-4704-AAA2-60C7080376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7F20E9E-2CA2-4B23-A6E5-0F4B526EC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</p:grp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3246037" cy="9775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3509736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579A24F-E684-4596-BF20-FD2753BCE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3247" y="-2858"/>
            <a:ext cx="5015527" cy="515067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0572"/>
              <a:gd name="connsiteX1" fmla="*/ 1282700 w 5054964"/>
              <a:gd name="connsiteY1" fmla="*/ 5425 h 4040572"/>
              <a:gd name="connsiteX2" fmla="*/ 5054964 w 5054964"/>
              <a:gd name="connsiteY2" fmla="*/ 0 h 4040572"/>
              <a:gd name="connsiteX3" fmla="*/ 3926959 w 5054964"/>
              <a:gd name="connsiteY3" fmla="*/ 4040572 h 4040572"/>
              <a:gd name="connsiteX4" fmla="*/ 0 w 5054964"/>
              <a:gd name="connsiteY4" fmla="*/ 4039137 h 4040572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29871 w 5054964"/>
              <a:gd name="connsiteY3" fmla="*/ 4038286 h 4039137"/>
              <a:gd name="connsiteX4" fmla="*/ 0 w 5054964"/>
              <a:gd name="connsiteY4" fmla="*/ 4039137 h 4039137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47344 w 5054964"/>
              <a:gd name="connsiteY3" fmla="*/ 4038286 h 4039137"/>
              <a:gd name="connsiteX4" fmla="*/ 0 w 5054964"/>
              <a:gd name="connsiteY4" fmla="*/ 4039137 h 4039137"/>
              <a:gd name="connsiteX0" fmla="*/ 0 w 5060788"/>
              <a:gd name="connsiteY0" fmla="*/ 4041423 h 4041423"/>
              <a:gd name="connsiteX1" fmla="*/ 1288524 w 5060788"/>
              <a:gd name="connsiteY1" fmla="*/ 5425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5060788"/>
              <a:gd name="connsiteY0" fmla="*/ 4041423 h 4041423"/>
              <a:gd name="connsiteX1" fmla="*/ 2642651 w 5060788"/>
              <a:gd name="connsiteY1" fmla="*/ 853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4347323"/>
              <a:gd name="connsiteY0" fmla="*/ 4045995 h 4045995"/>
              <a:gd name="connsiteX1" fmla="*/ 2642651 w 4347323"/>
              <a:gd name="connsiteY1" fmla="*/ 5425 h 4045995"/>
              <a:gd name="connsiteX2" fmla="*/ 4347323 w 4347323"/>
              <a:gd name="connsiteY2" fmla="*/ 0 h 4045995"/>
              <a:gd name="connsiteX3" fmla="*/ 3953168 w 4347323"/>
              <a:gd name="connsiteY3" fmla="*/ 4042858 h 4045995"/>
              <a:gd name="connsiteX4" fmla="*/ 0 w 4347323"/>
              <a:gd name="connsiteY4" fmla="*/ 4045995 h 4045995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953168 w 3953168"/>
              <a:gd name="connsiteY3" fmla="*/ 4040572 h 4043709"/>
              <a:gd name="connsiteX4" fmla="*/ 0 w 3953168"/>
              <a:gd name="connsiteY4" fmla="*/ 4043709 h 4043709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611785 w 3953168"/>
              <a:gd name="connsiteY3" fmla="*/ 694979 h 4043709"/>
              <a:gd name="connsiteX4" fmla="*/ 3953168 w 3953168"/>
              <a:gd name="connsiteY4" fmla="*/ 4040572 h 4043709"/>
              <a:gd name="connsiteX5" fmla="*/ 0 w 3953168"/>
              <a:gd name="connsiteY5" fmla="*/ 4043709 h 4043709"/>
              <a:gd name="connsiteX0" fmla="*/ 0 w 4750417"/>
              <a:gd name="connsiteY0" fmla="*/ 4043709 h 4043709"/>
              <a:gd name="connsiteX1" fmla="*/ 2642651 w 4750417"/>
              <a:gd name="connsiteY1" fmla="*/ 3139 h 4043709"/>
              <a:gd name="connsiteX2" fmla="*/ 3537758 w 4750417"/>
              <a:gd name="connsiteY2" fmla="*/ 0 h 4043709"/>
              <a:gd name="connsiteX3" fmla="*/ 4750417 w 4750417"/>
              <a:gd name="connsiteY3" fmla="*/ 1924908 h 4043709"/>
              <a:gd name="connsiteX4" fmla="*/ 3953168 w 4750417"/>
              <a:gd name="connsiteY4" fmla="*/ 4040572 h 4043709"/>
              <a:gd name="connsiteX5" fmla="*/ 0 w 4750417"/>
              <a:gd name="connsiteY5" fmla="*/ 4043709 h 4043709"/>
              <a:gd name="connsiteX0" fmla="*/ 0 w 5015418"/>
              <a:gd name="connsiteY0" fmla="*/ 4043709 h 4043709"/>
              <a:gd name="connsiteX1" fmla="*/ 2642651 w 5015418"/>
              <a:gd name="connsiteY1" fmla="*/ 3139 h 4043709"/>
              <a:gd name="connsiteX2" fmla="*/ 3537758 w 5015418"/>
              <a:gd name="connsiteY2" fmla="*/ 0 h 4043709"/>
              <a:gd name="connsiteX3" fmla="*/ 5015418 w 5015418"/>
              <a:gd name="connsiteY3" fmla="*/ 2340981 h 4043709"/>
              <a:gd name="connsiteX4" fmla="*/ 3953168 w 5015418"/>
              <a:gd name="connsiteY4" fmla="*/ 4040572 h 4043709"/>
              <a:gd name="connsiteX5" fmla="*/ 0 w 5015418"/>
              <a:gd name="connsiteY5" fmla="*/ 4043709 h 4043709"/>
              <a:gd name="connsiteX0" fmla="*/ 0 w 5015418"/>
              <a:gd name="connsiteY0" fmla="*/ 4041423 h 4041423"/>
              <a:gd name="connsiteX1" fmla="*/ 2642651 w 5015418"/>
              <a:gd name="connsiteY1" fmla="*/ 853 h 4041423"/>
              <a:gd name="connsiteX2" fmla="*/ 3523197 w 5015418"/>
              <a:gd name="connsiteY2" fmla="*/ 0 h 4041423"/>
              <a:gd name="connsiteX3" fmla="*/ 5015418 w 5015418"/>
              <a:gd name="connsiteY3" fmla="*/ 2338695 h 4041423"/>
              <a:gd name="connsiteX4" fmla="*/ 3953168 w 5015418"/>
              <a:gd name="connsiteY4" fmla="*/ 4038286 h 4041423"/>
              <a:gd name="connsiteX5" fmla="*/ 0 w 5015418"/>
              <a:gd name="connsiteY5" fmla="*/ 4041423 h 4041423"/>
              <a:gd name="connsiteX0" fmla="*/ 0 w 4817395"/>
              <a:gd name="connsiteY0" fmla="*/ 4041423 h 4041423"/>
              <a:gd name="connsiteX1" fmla="*/ 2642651 w 4817395"/>
              <a:gd name="connsiteY1" fmla="*/ 853 h 4041423"/>
              <a:gd name="connsiteX2" fmla="*/ 3523197 w 4817395"/>
              <a:gd name="connsiteY2" fmla="*/ 0 h 4041423"/>
              <a:gd name="connsiteX3" fmla="*/ 4817395 w 4817395"/>
              <a:gd name="connsiteY3" fmla="*/ 2338695 h 4041423"/>
              <a:gd name="connsiteX4" fmla="*/ 3953168 w 4817395"/>
              <a:gd name="connsiteY4" fmla="*/ 4038286 h 4041423"/>
              <a:gd name="connsiteX5" fmla="*/ 0 w 4817395"/>
              <a:gd name="connsiteY5" fmla="*/ 4041423 h 4041423"/>
              <a:gd name="connsiteX0" fmla="*/ 0 w 5018330"/>
              <a:gd name="connsiteY0" fmla="*/ 4041423 h 4041423"/>
              <a:gd name="connsiteX1" fmla="*/ 2642651 w 5018330"/>
              <a:gd name="connsiteY1" fmla="*/ 853 h 4041423"/>
              <a:gd name="connsiteX2" fmla="*/ 3523197 w 5018330"/>
              <a:gd name="connsiteY2" fmla="*/ 0 h 4041423"/>
              <a:gd name="connsiteX3" fmla="*/ 5018330 w 5018330"/>
              <a:gd name="connsiteY3" fmla="*/ 2334123 h 4041423"/>
              <a:gd name="connsiteX4" fmla="*/ 3953168 w 5018330"/>
              <a:gd name="connsiteY4" fmla="*/ 4038286 h 4041423"/>
              <a:gd name="connsiteX5" fmla="*/ 0 w 5018330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3197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815680 w 5021242"/>
              <a:gd name="connsiteY4" fmla="*/ 3899162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29980 w 5021242"/>
              <a:gd name="connsiteY4" fmla="*/ 4040486 h 4041423"/>
              <a:gd name="connsiteX5" fmla="*/ 0 w 5021242"/>
              <a:gd name="connsiteY5" fmla="*/ 4041423 h 4041423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26151 w 5021242"/>
              <a:gd name="connsiteY2" fmla="*/ 79877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1421 h 4041421"/>
              <a:gd name="connsiteX1" fmla="*/ 2642651 w 5021242"/>
              <a:gd name="connsiteY1" fmla="*/ 851 h 4041421"/>
              <a:gd name="connsiteX2" fmla="*/ 3520448 w 5021242"/>
              <a:gd name="connsiteY2" fmla="*/ 0 h 4041421"/>
              <a:gd name="connsiteX3" fmla="*/ 5021242 w 5021242"/>
              <a:gd name="connsiteY3" fmla="*/ 2342667 h 4041421"/>
              <a:gd name="connsiteX4" fmla="*/ 3929980 w 5021242"/>
              <a:gd name="connsiteY4" fmla="*/ 4040484 h 4041421"/>
              <a:gd name="connsiteX5" fmla="*/ 0 w 5021242"/>
              <a:gd name="connsiteY5" fmla="*/ 4041421 h 4041421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40438 w 5021242"/>
              <a:gd name="connsiteY2" fmla="*/ 1395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3666 h 4043666"/>
              <a:gd name="connsiteX1" fmla="*/ 2642651 w 5021242"/>
              <a:gd name="connsiteY1" fmla="*/ 3096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5021242"/>
              <a:gd name="connsiteY0" fmla="*/ 4045061 h 4045061"/>
              <a:gd name="connsiteX1" fmla="*/ 2654081 w 5021242"/>
              <a:gd name="connsiteY1" fmla="*/ 0 h 4045061"/>
              <a:gd name="connsiteX2" fmla="*/ 3529020 w 5021242"/>
              <a:gd name="connsiteY2" fmla="*/ 1395 h 4045061"/>
              <a:gd name="connsiteX3" fmla="*/ 5021242 w 5021242"/>
              <a:gd name="connsiteY3" fmla="*/ 2346307 h 4045061"/>
              <a:gd name="connsiteX4" fmla="*/ 3929980 w 5021242"/>
              <a:gd name="connsiteY4" fmla="*/ 4044124 h 4045061"/>
              <a:gd name="connsiteX5" fmla="*/ 0 w 5021242"/>
              <a:gd name="connsiteY5" fmla="*/ 4045061 h 4045061"/>
              <a:gd name="connsiteX0" fmla="*/ 0 w 5021242"/>
              <a:gd name="connsiteY0" fmla="*/ 4043666 h 4043666"/>
              <a:gd name="connsiteX1" fmla="*/ 2654081 w 5021242"/>
              <a:gd name="connsiteY1" fmla="*/ 851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4884082"/>
              <a:gd name="connsiteY0" fmla="*/ 4043666 h 4043666"/>
              <a:gd name="connsiteX1" fmla="*/ 2654081 w 4884082"/>
              <a:gd name="connsiteY1" fmla="*/ 851 h 4043666"/>
              <a:gd name="connsiteX2" fmla="*/ 3529020 w 4884082"/>
              <a:gd name="connsiteY2" fmla="*/ 0 h 4043666"/>
              <a:gd name="connsiteX3" fmla="*/ 4884082 w 4884082"/>
              <a:gd name="connsiteY3" fmla="*/ 2342667 h 4043666"/>
              <a:gd name="connsiteX4" fmla="*/ 3929980 w 4884082"/>
              <a:gd name="connsiteY4" fmla="*/ 4042729 h 4043666"/>
              <a:gd name="connsiteX5" fmla="*/ 0 w 4884082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29980 w 5018385"/>
              <a:gd name="connsiteY4" fmla="*/ 4042729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787105 w 5018385"/>
              <a:gd name="connsiteY4" fmla="*/ 3959656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35695 w 5018385"/>
              <a:gd name="connsiteY4" fmla="*/ 4042729 h 4043666"/>
              <a:gd name="connsiteX5" fmla="*/ 0 w 5018385"/>
              <a:gd name="connsiteY5" fmla="*/ 4043666 h 4043666"/>
              <a:gd name="connsiteX0" fmla="*/ 0 w 4992667"/>
              <a:gd name="connsiteY0" fmla="*/ 4005497 h 4042729"/>
              <a:gd name="connsiteX1" fmla="*/ 2628363 w 4992667"/>
              <a:gd name="connsiteY1" fmla="*/ 851 h 4042729"/>
              <a:gd name="connsiteX2" fmla="*/ 3503302 w 4992667"/>
              <a:gd name="connsiteY2" fmla="*/ 0 h 4042729"/>
              <a:gd name="connsiteX3" fmla="*/ 4992667 w 4992667"/>
              <a:gd name="connsiteY3" fmla="*/ 2344912 h 4042729"/>
              <a:gd name="connsiteX4" fmla="*/ 3909977 w 4992667"/>
              <a:gd name="connsiteY4" fmla="*/ 4042729 h 4042729"/>
              <a:gd name="connsiteX5" fmla="*/ 0 w 4992667"/>
              <a:gd name="connsiteY5" fmla="*/ 4005497 h 4042729"/>
              <a:gd name="connsiteX0" fmla="*/ 0 w 5015527"/>
              <a:gd name="connsiteY0" fmla="*/ 4045911 h 4045911"/>
              <a:gd name="connsiteX1" fmla="*/ 2651223 w 5015527"/>
              <a:gd name="connsiteY1" fmla="*/ 851 h 4045911"/>
              <a:gd name="connsiteX2" fmla="*/ 3526162 w 5015527"/>
              <a:gd name="connsiteY2" fmla="*/ 0 h 4045911"/>
              <a:gd name="connsiteX3" fmla="*/ 5015527 w 5015527"/>
              <a:gd name="connsiteY3" fmla="*/ 2344912 h 4045911"/>
              <a:gd name="connsiteX4" fmla="*/ 3932837 w 5015527"/>
              <a:gd name="connsiteY4" fmla="*/ 4042729 h 4045911"/>
              <a:gd name="connsiteX5" fmla="*/ 0 w 5015527"/>
              <a:gd name="connsiteY5" fmla="*/ 4045911 h 4045911"/>
              <a:gd name="connsiteX0" fmla="*/ 0 w 5015527"/>
              <a:gd name="connsiteY0" fmla="*/ 4045911 h 4047058"/>
              <a:gd name="connsiteX1" fmla="*/ 2651223 w 5015527"/>
              <a:gd name="connsiteY1" fmla="*/ 851 h 4047058"/>
              <a:gd name="connsiteX2" fmla="*/ 3526162 w 5015527"/>
              <a:gd name="connsiteY2" fmla="*/ 0 h 4047058"/>
              <a:gd name="connsiteX3" fmla="*/ 5015527 w 5015527"/>
              <a:gd name="connsiteY3" fmla="*/ 2344912 h 4047058"/>
              <a:gd name="connsiteX4" fmla="*/ 3930083 w 5015527"/>
              <a:gd name="connsiteY4" fmla="*/ 4047058 h 4047058"/>
              <a:gd name="connsiteX5" fmla="*/ 0 w 5015527"/>
              <a:gd name="connsiteY5" fmla="*/ 4045911 h 40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5527" h="4047058">
                <a:moveTo>
                  <a:pt x="0" y="4045911"/>
                </a:moveTo>
                <a:lnTo>
                  <a:pt x="2651223" y="851"/>
                </a:lnTo>
                <a:lnTo>
                  <a:pt x="3526162" y="0"/>
                </a:lnTo>
                <a:lnTo>
                  <a:pt x="5015527" y="2344912"/>
                </a:lnTo>
                <a:lnTo>
                  <a:pt x="3930083" y="4047058"/>
                </a:lnTo>
                <a:lnTo>
                  <a:pt x="0" y="4045911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 dirty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71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664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0369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4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12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2686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ECA2B6-A0FC-4D93-AA20-001A2E012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81660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32FFD0BC-CDB7-439A-8302-57046DB56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347788"/>
            <a:ext cx="8064500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3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8109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0A110C-3D67-4101-87E4-F48D13C2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CAED37D4-476A-423E-9BBF-CE21D475E3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635126"/>
            <a:ext cx="8064500" cy="2665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72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8E14F7-7F10-48EF-8133-C019519993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3D0F69C-AB6A-4A85-82ED-85CE9493C2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01630D6-348B-42FE-B785-6B91BC98FA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11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899" cy="2881313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2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692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98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"/>
          <p:cNvSpPr>
            <a:spLocks noGrp="1"/>
          </p:cNvSpPr>
          <p:nvPr userDrawn="1">
            <p:ph idx="1"/>
          </p:nvPr>
        </p:nvSpPr>
        <p:spPr>
          <a:xfrm>
            <a:off x="537088" y="2203886"/>
            <a:ext cx="8058370" cy="161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673C2C9-9E24-45D3-9F6E-00D1E769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D172524-FBD0-43D0-95DA-E6858B62806F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38BA94-0796-4870-ABA2-C110A26ECF3C}"/>
                </a:ext>
              </a:extLst>
            </p:cNvPr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4" name="Parallelogramm 13">
              <a:extLst>
                <a:ext uri="{FF2B5EF4-FFF2-40B4-BE49-F238E27FC236}">
                  <a16:creationId xmlns:a16="http://schemas.microsoft.com/office/drawing/2014/main" id="{6C11E9FC-2B81-401E-A997-C036DB032772}"/>
                </a:ext>
              </a:extLst>
            </p:cNvPr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841B94AA-41AD-4D46-9DF4-8CD9D4DB1D4A}"/>
                </a:ext>
              </a:extLst>
            </p:cNvPr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E0B1BC18-C99D-4B90-8077-0BBE74647982}"/>
                </a:ext>
              </a:extLst>
            </p:cNvPr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23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5116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54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263" cy="3168650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9358843A-C4C7-4811-BED9-DBA63B358B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1121AD4-C955-472C-9B34-D8BAC40643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Präsentation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4C5BC8-E23F-4949-94E3-0AAFEFC528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263" cy="2881313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E2BEC9-DE17-49F6-A9DF-997F8B126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1"/>
            <a:ext cx="8064502" cy="618538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F54D1A-6A02-432D-9F4B-D5AB772A2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6B38E5-53FE-49AD-BA09-D483E58D70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DC6C51-C4A5-43A9-AB00-53729BCBB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2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D70B016-3CF9-429A-9220-9C330CAC08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393F1C8-CD55-4C09-823A-8FC8C67753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90C9E5A-B741-45EF-87E6-87B9459282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66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4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F2D6C0-28C6-44A5-9618-B8729FD1D7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DDB998-12A0-4CE4-A22B-A5BC8CAC13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F4F128D-6E35-41CC-ACDB-8A6E11E638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4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094655-29C7-4BBD-9103-78F23540DA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24" y="356710"/>
            <a:ext cx="1869254" cy="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00" r:id="rId3"/>
    <p:sldLayoutId id="2147483799" r:id="rId4"/>
    <p:sldLayoutId id="2147483679" r:id="rId5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3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3" userDrawn="1">
          <p15:clr>
            <a:srgbClr val="F26B43"/>
          </p15:clr>
        </p15:guide>
        <p15:guide id="3" orient="horz" pos="1461" userDrawn="1">
          <p15:clr>
            <a:srgbClr val="F26B43"/>
          </p15:clr>
        </p15:guide>
        <p15:guide id="4" orient="horz" pos="282" userDrawn="1">
          <p15:clr>
            <a:srgbClr val="F26B43"/>
          </p15:clr>
        </p15:guide>
        <p15:guide id="5" pos="340" userDrawn="1">
          <p15:clr>
            <a:srgbClr val="F26B43"/>
          </p15:clr>
        </p15:guide>
        <p15:guide id="6" orient="horz" pos="463" userDrawn="1">
          <p15:clr>
            <a:srgbClr val="F26B43"/>
          </p15:clr>
        </p15:guide>
        <p15:guide id="7" orient="horz" pos="962" userDrawn="1">
          <p15:clr>
            <a:srgbClr val="F26B43"/>
          </p15:clr>
        </p15:guide>
        <p15:guide id="9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191497"/>
            <a:ext cx="7772400" cy="737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48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84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9748" y="1635124"/>
            <a:ext cx="8064502" cy="2877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965F31B-567C-400B-A065-3404DEA8AA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67" r:id="rId3"/>
    <p:sldLayoutId id="2147483768" r:id="rId4"/>
    <p:sldLayoutId id="2147483775" r:id="rId5"/>
    <p:sldLayoutId id="2147483776" r:id="rId6"/>
    <p:sldLayoutId id="2147483777" r:id="rId7"/>
    <p:sldLayoutId id="2147483778" r:id="rId8"/>
    <p:sldLayoutId id="2147483732" r:id="rId9"/>
    <p:sldLayoutId id="2147483733" r:id="rId10"/>
    <p:sldLayoutId id="2147483779" r:id="rId11"/>
    <p:sldLayoutId id="2147483780" r:id="rId12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688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532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1376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4220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4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9908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752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3696" userDrawn="1">
          <p15:clr>
            <a:srgbClr val="F26B43"/>
          </p15:clr>
        </p15:guide>
        <p15:guide id="12" pos="3787" userDrawn="1">
          <p15:clr>
            <a:srgbClr val="F26B43"/>
          </p15:clr>
        </p15:guide>
        <p15:guide id="13" pos="4558" userDrawn="1">
          <p15:clr>
            <a:srgbClr val="F26B43"/>
          </p15:clr>
        </p15:guide>
        <p15:guide id="14" pos="4649" userDrawn="1">
          <p15:clr>
            <a:srgbClr val="F26B43"/>
          </p15:clr>
        </p15:guide>
        <p15:guide id="15" pos="1111" userDrawn="1">
          <p15:clr>
            <a:srgbClr val="F26B43"/>
          </p15:clr>
        </p15:guide>
        <p15:guide id="16" pos="1202" userDrawn="1">
          <p15:clr>
            <a:srgbClr val="F26B43"/>
          </p15:clr>
        </p15:guide>
        <p15:guide id="17" pos="1973" userDrawn="1">
          <p15:clr>
            <a:srgbClr val="F26B43"/>
          </p15:clr>
        </p15:guide>
        <p15:guide id="18" pos="207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35124"/>
            <a:ext cx="8064502" cy="2881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BDC41-6064-4CCB-93BA-D2E8C2A7CA9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9" r:id="rId3"/>
    <p:sldLayoutId id="2147483770" r:id="rId4"/>
    <p:sldLayoutId id="2147483722" r:id="rId5"/>
    <p:sldLayoutId id="2147483723" r:id="rId6"/>
    <p:sldLayoutId id="2147483781" r:id="rId7"/>
    <p:sldLayoutId id="2147483782" r:id="rId8"/>
    <p:sldLayoutId id="2147483727" r:id="rId9"/>
    <p:sldLayoutId id="2147483726" r:id="rId10"/>
    <p:sldLayoutId id="2147483773" r:id="rId11"/>
    <p:sldLayoutId id="2147483774" r:id="rId12"/>
    <p:sldLayoutId id="2147483734" r:id="rId13"/>
    <p:sldLayoutId id="2147483735" r:id="rId14"/>
    <p:sldLayoutId id="2147483793" r:id="rId15"/>
    <p:sldLayoutId id="2147483794" r:id="rId16"/>
    <p:sldLayoutId id="2147483795" r:id="rId17"/>
    <p:sldLayoutId id="2147483796" r:id="rId18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688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32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1376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4220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7064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908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2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96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4"/>
            <a:ext cx="8064502" cy="6148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B6D1D810-393C-4515-AAB2-0AD713BE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89C93F-9A97-4629-930F-52FCDEFFE05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7" r:id="rId7"/>
    <p:sldLayoutId id="2147483798" r:id="rId8"/>
    <p:sldLayoutId id="2147483711" r:id="rId9"/>
    <p:sldLayoutId id="2147483719" r:id="rId10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98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96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94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792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990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188000" indent="-198000" algn="l" defTabSz="914400" rtl="0" eaLnBrk="1" latinLnBrk="0" hangingPunct="1">
        <a:lnSpc>
          <a:spcPts val="14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21.09.2023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048A-CBD5-4BFA-B43D-B363D96BDB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83" r:id="rId3"/>
    <p:sldLayoutId id="2147483784" r:id="rId4"/>
    <p:sldLayoutId id="2147483785" r:id="rId5"/>
    <p:sldLayoutId id="2147483786" r:id="rId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728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456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184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912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640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0368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096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824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2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849" userDrawn="1">
          <p15:clr>
            <a:srgbClr val="F26B43"/>
          </p15:clr>
        </p15:guide>
        <p15:guide id="7" orient="horz" pos="1030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6DBA1A-B4CB-493B-9667-2137FDDCF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Gerard Angeles, 21.09.2023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A9685-67C0-4A82-8CB8-BA2CDDC5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Journal Club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94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Liver</a:t>
            </a:r>
            <a:r>
              <a:rPr lang="de-CH"/>
              <a:t> </a:t>
            </a:r>
            <a:r>
              <a:rPr lang="de-CH" err="1"/>
              <a:t>support</a:t>
            </a:r>
            <a:r>
              <a:rPr lang="de-CH"/>
              <a:t> </a:t>
            </a:r>
            <a:r>
              <a:rPr lang="de-CH" err="1"/>
              <a:t>systems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err="1"/>
              <a:t>Extracorporeal</a:t>
            </a:r>
            <a:r>
              <a:rPr lang="es-ES"/>
              <a:t> </a:t>
            </a:r>
            <a:r>
              <a:rPr lang="es-ES" err="1"/>
              <a:t>Cellular</a:t>
            </a:r>
            <a:r>
              <a:rPr lang="es-ES"/>
              <a:t> </a:t>
            </a:r>
            <a:r>
              <a:rPr lang="es-ES" err="1"/>
              <a:t>Therapy</a:t>
            </a:r>
            <a:r>
              <a:rPr lang="es-ES"/>
              <a:t> (ELAD)</a:t>
            </a:r>
            <a:endParaRPr lang="es-ES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569CBF-04C3-D848-B603-2B06E136B3C0}"/>
              </a:ext>
            </a:extLst>
          </p:cNvPr>
          <p:cNvSpPr txBox="1"/>
          <p:nvPr/>
        </p:nvSpPr>
        <p:spPr>
          <a:xfrm>
            <a:off x="539748" y="4431219"/>
            <a:ext cx="82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/>
              <a:t>Thompson J, Jones N, Al-</a:t>
            </a:r>
            <a:r>
              <a:rPr lang="es-ES" sz="900" err="1"/>
              <a:t>Khafaji</a:t>
            </a:r>
            <a:r>
              <a:rPr lang="es-ES" sz="900"/>
              <a:t> A, </a:t>
            </a:r>
            <a:r>
              <a:rPr lang="es-ES" sz="900" err="1"/>
              <a:t>Malik</a:t>
            </a:r>
            <a:r>
              <a:rPr lang="es-ES" sz="900"/>
              <a:t> S, Reich D, </a:t>
            </a:r>
            <a:r>
              <a:rPr lang="es-ES" sz="900" err="1"/>
              <a:t>Munoz</a:t>
            </a:r>
            <a:r>
              <a:rPr lang="es-ES" sz="900"/>
              <a:t> S, et al. </a:t>
            </a:r>
            <a:r>
              <a:rPr lang="es-ES" sz="900" err="1"/>
              <a:t>Extracorporeal</a:t>
            </a:r>
            <a:r>
              <a:rPr lang="es-ES" sz="900"/>
              <a:t> </a:t>
            </a:r>
            <a:r>
              <a:rPr lang="es-ES" sz="900" err="1"/>
              <a:t>cellular</a:t>
            </a:r>
            <a:r>
              <a:rPr lang="es-ES" sz="900"/>
              <a:t> </a:t>
            </a:r>
            <a:r>
              <a:rPr lang="es-ES" sz="900" err="1"/>
              <a:t>therapy</a:t>
            </a:r>
            <a:r>
              <a:rPr lang="es-ES" sz="900"/>
              <a:t> (ELAD) in </a:t>
            </a:r>
            <a:r>
              <a:rPr lang="es-ES" sz="900" err="1"/>
              <a:t>severe</a:t>
            </a:r>
            <a:r>
              <a:rPr lang="es-ES" sz="900"/>
              <a:t> </a:t>
            </a:r>
            <a:r>
              <a:rPr lang="es-ES" sz="900" err="1"/>
              <a:t>alcoholic</a:t>
            </a:r>
            <a:r>
              <a:rPr lang="es-ES" sz="900"/>
              <a:t> hepatitis: a </a:t>
            </a:r>
            <a:r>
              <a:rPr lang="es-ES" sz="900" err="1"/>
              <a:t>multinational</a:t>
            </a:r>
            <a:r>
              <a:rPr lang="es-ES" sz="900"/>
              <a:t>, </a:t>
            </a:r>
            <a:r>
              <a:rPr lang="es-ES" sz="900" err="1"/>
              <a:t>prospective</a:t>
            </a:r>
            <a:r>
              <a:rPr lang="es-ES" sz="900"/>
              <a:t>, </a:t>
            </a:r>
            <a:r>
              <a:rPr lang="es-ES" sz="900" err="1"/>
              <a:t>controlled</a:t>
            </a:r>
            <a:r>
              <a:rPr lang="es-ES" sz="900"/>
              <a:t>, </a:t>
            </a:r>
            <a:r>
              <a:rPr lang="es-ES" sz="900" err="1"/>
              <a:t>randomized</a:t>
            </a:r>
            <a:r>
              <a:rPr lang="es-ES" sz="900"/>
              <a:t> trial.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Transpl</a:t>
            </a:r>
            <a:r>
              <a:rPr lang="es-ES" sz="900"/>
              <a:t> 2018;24:380–393. </a:t>
            </a:r>
          </a:p>
          <a:p>
            <a:endParaRPr lang="es-ES_tradnl" sz="140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BAB317-01AE-D144-920D-80E38D569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" y="1771269"/>
            <a:ext cx="3780171" cy="26599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E1A62E-02FD-0746-9064-589789BEFC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533400"/>
            <a:ext cx="2759682" cy="165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1E6D44-B5AD-074E-8C89-3FE638627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07" y="2332038"/>
            <a:ext cx="3043918" cy="20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Liver</a:t>
            </a:r>
            <a:r>
              <a:rPr lang="de-CH"/>
              <a:t> </a:t>
            </a:r>
            <a:r>
              <a:rPr lang="de-CH" err="1"/>
              <a:t>support</a:t>
            </a:r>
            <a:r>
              <a:rPr lang="de-CH"/>
              <a:t> </a:t>
            </a:r>
            <a:r>
              <a:rPr lang="de-CH" err="1"/>
              <a:t>systems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DIALIVE</a:t>
            </a:r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569CBF-04C3-D848-B603-2B06E136B3C0}"/>
              </a:ext>
            </a:extLst>
          </p:cNvPr>
          <p:cNvSpPr txBox="1"/>
          <p:nvPr/>
        </p:nvSpPr>
        <p:spPr>
          <a:xfrm>
            <a:off x="539748" y="4431219"/>
            <a:ext cx="82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/>
              <a:t>Lee KC, Baker LA, </a:t>
            </a:r>
            <a:r>
              <a:rPr lang="es-ES" sz="900" err="1"/>
              <a:t>Stanzani</a:t>
            </a:r>
            <a:r>
              <a:rPr lang="es-ES" sz="900"/>
              <a:t> G, </a:t>
            </a:r>
            <a:r>
              <a:rPr lang="es-ES" sz="900" err="1"/>
              <a:t>Alibhai</a:t>
            </a:r>
            <a:r>
              <a:rPr lang="es-ES" sz="900"/>
              <a:t> H, Chang YM, </a:t>
            </a:r>
            <a:r>
              <a:rPr lang="es-ES" sz="900" err="1"/>
              <a:t>Jimenez</a:t>
            </a:r>
            <a:r>
              <a:rPr lang="es-ES" sz="900"/>
              <a:t> Palacios C, et al. </a:t>
            </a:r>
            <a:r>
              <a:rPr lang="es-ES" sz="900" err="1"/>
              <a:t>Extracorporeal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assist</a:t>
            </a:r>
            <a:r>
              <a:rPr lang="es-ES" sz="900"/>
              <a:t> </a:t>
            </a:r>
            <a:r>
              <a:rPr lang="es-ES" sz="900" err="1"/>
              <a:t>device</a:t>
            </a:r>
            <a:r>
              <a:rPr lang="es-ES" sz="900"/>
              <a:t> to </a:t>
            </a:r>
            <a:r>
              <a:rPr lang="es-ES" sz="900" err="1"/>
              <a:t>exchange</a:t>
            </a:r>
            <a:r>
              <a:rPr lang="es-ES" sz="900"/>
              <a:t> </a:t>
            </a:r>
            <a:r>
              <a:rPr lang="es-ES" sz="900" err="1"/>
              <a:t>albumin</a:t>
            </a:r>
            <a:r>
              <a:rPr lang="es-ES" sz="900"/>
              <a:t> and </a:t>
            </a:r>
            <a:r>
              <a:rPr lang="es-ES" sz="900" err="1"/>
              <a:t>remove</a:t>
            </a:r>
            <a:r>
              <a:rPr lang="es-ES" sz="900"/>
              <a:t> </a:t>
            </a:r>
            <a:r>
              <a:rPr lang="es-ES" sz="900" err="1"/>
              <a:t>endotoxin</a:t>
            </a:r>
            <a:r>
              <a:rPr lang="es-ES" sz="900"/>
              <a:t> in </a:t>
            </a:r>
            <a:r>
              <a:rPr lang="es-ES" sz="900" err="1"/>
              <a:t>acute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: </a:t>
            </a:r>
            <a:r>
              <a:rPr lang="es-ES" sz="900" err="1"/>
              <a:t>results</a:t>
            </a:r>
            <a:r>
              <a:rPr lang="es-ES" sz="900"/>
              <a:t> of a </a:t>
            </a:r>
            <a:r>
              <a:rPr lang="es-ES" sz="900" err="1"/>
              <a:t>pivotal</a:t>
            </a:r>
            <a:r>
              <a:rPr lang="es-ES" sz="900"/>
              <a:t> pre-</a:t>
            </a:r>
            <a:r>
              <a:rPr lang="es-ES" sz="900" err="1"/>
              <a:t>clinical</a:t>
            </a:r>
            <a:r>
              <a:rPr lang="es-ES" sz="900"/>
              <a:t> </a:t>
            </a:r>
            <a:r>
              <a:rPr lang="es-ES" sz="900" err="1"/>
              <a:t>study</a:t>
            </a:r>
            <a:r>
              <a:rPr lang="es-ES" sz="900"/>
              <a:t>. J </a:t>
            </a:r>
            <a:r>
              <a:rPr lang="es-ES" sz="900" err="1"/>
              <a:t>Hepatol</a:t>
            </a:r>
            <a:r>
              <a:rPr lang="es-ES" sz="900"/>
              <a:t> 2015;63:634–642.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96F565-686F-8043-8EB5-789D8EF16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934934"/>
            <a:ext cx="3428999" cy="125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EAB1E8-E9FA-6440-AA10-C5C82E63AA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24" y="2395130"/>
            <a:ext cx="2006291" cy="17021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C5ABFC-A8F5-B748-8E05-AF609D8E84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7" y="1750614"/>
            <a:ext cx="4246311" cy="26806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1F43A3-3DC6-2B4E-B18C-78A81B0590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14" y="228022"/>
            <a:ext cx="963639" cy="14216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A2A4CC-C8E9-094B-AE7B-5A88249E5286}"/>
              </a:ext>
            </a:extLst>
          </p:cNvPr>
          <p:cNvSpPr txBox="1"/>
          <p:nvPr/>
        </p:nvSpPr>
        <p:spPr>
          <a:xfrm>
            <a:off x="118224" y="2906251"/>
            <a:ext cx="1446950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ultrafiltration of </a:t>
            </a:r>
            <a:r>
              <a:rPr lang="en-GB" sz="900" b="1" dirty="0"/>
              <a:t>dysfunctional albumin </a:t>
            </a:r>
            <a:r>
              <a:rPr lang="en-GB" sz="900" dirty="0"/>
              <a:t>and </a:t>
            </a:r>
            <a:r>
              <a:rPr lang="en-GB" sz="900" b="1" dirty="0"/>
              <a:t>cytokines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620FD0-6637-F14E-9B0A-46B3533A75C4}"/>
              </a:ext>
            </a:extLst>
          </p:cNvPr>
          <p:cNvSpPr txBox="1"/>
          <p:nvPr/>
        </p:nvSpPr>
        <p:spPr>
          <a:xfrm>
            <a:off x="1695683" y="1854054"/>
            <a:ext cx="1941557" cy="2308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adsorption of </a:t>
            </a:r>
            <a:r>
              <a:rPr lang="en-GB" sz="900" b="1" dirty="0"/>
              <a:t>PAMPs</a:t>
            </a:r>
            <a:r>
              <a:rPr lang="en-GB" sz="900" dirty="0"/>
              <a:t> and </a:t>
            </a:r>
            <a:r>
              <a:rPr lang="en-GB" sz="900" b="1" dirty="0"/>
              <a:t>DAMPs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FF17AF-DB12-D642-8856-2D342E4E872D}"/>
              </a:ext>
            </a:extLst>
          </p:cNvPr>
          <p:cNvSpPr txBox="1"/>
          <p:nvPr/>
        </p:nvSpPr>
        <p:spPr>
          <a:xfrm>
            <a:off x="5550408" y="4215384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UCL-LDD: University College London-Liver Dialysis Device</a:t>
            </a:r>
          </a:p>
          <a:p>
            <a:r>
              <a:rPr lang="en-GB" sz="800" dirty="0"/>
              <a:t>CD: Control Device </a:t>
            </a:r>
            <a:r>
              <a:rPr lang="en-GB" sz="800"/>
              <a:t>(=standard CRRT</a:t>
            </a:r>
            <a:r>
              <a:rPr lang="en-GB" sz="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BED9D2-D6F9-D24A-86DF-AABF63F1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6" y="1137428"/>
            <a:ext cx="7498546" cy="334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59044A-D338-8845-8704-4D63D30FE633}"/>
              </a:ext>
            </a:extLst>
          </p:cNvPr>
          <p:cNvSpPr txBox="1"/>
          <p:nvPr/>
        </p:nvSpPr>
        <p:spPr>
          <a:xfrm>
            <a:off x="1033272" y="76809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 to the trial...</a:t>
            </a:r>
          </a:p>
        </p:txBody>
      </p:sp>
    </p:spTree>
    <p:extLst>
      <p:ext uri="{BB962C8B-B14F-4D97-AF65-F5344CB8AC3E}">
        <p14:creationId xmlns:p14="http://schemas.microsoft.com/office/powerpoint/2010/main" val="32342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Design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err="1"/>
              <a:t>Multicenter</a:t>
            </a:r>
            <a:r>
              <a:rPr lang="es-ES_tradnl" dirty="0"/>
              <a:t>:								8 </a:t>
            </a:r>
            <a:r>
              <a:rPr lang="es-ES_tradnl" dirty="0" err="1"/>
              <a:t>hospitals</a:t>
            </a:r>
            <a:r>
              <a:rPr lang="es-ES_tradnl" dirty="0"/>
              <a:t> in 6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countries</a:t>
            </a:r>
            <a:endParaRPr lang="es-ES_tradnl" dirty="0"/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err="1"/>
              <a:t>Randomized-controlled</a:t>
            </a:r>
            <a:r>
              <a:rPr lang="es-ES_tradnl" dirty="0"/>
              <a:t>: 				DIALIVE vs. ”Standard of </a:t>
            </a:r>
            <a:r>
              <a:rPr lang="es-ES_tradnl" dirty="0" err="1"/>
              <a:t>care</a:t>
            </a:r>
            <a:r>
              <a:rPr lang="es-ES_tradnl" dirty="0"/>
              <a:t> (SOC)”</a:t>
            </a:r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/>
              <a:t>Open-</a:t>
            </a:r>
            <a:r>
              <a:rPr lang="es-ES_tradnl" dirty="0" err="1"/>
              <a:t>label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7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Intervention = DIALIVE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4B3886-3267-8C43-817D-75B8AABC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0" y="1031547"/>
            <a:ext cx="5879340" cy="37115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C8D5EC-3AED-F24F-810D-6717B8338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79" y="1778361"/>
            <a:ext cx="1503389" cy="22178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D74239F-2962-F547-9370-C052654E5471}"/>
              </a:ext>
            </a:extLst>
          </p:cNvPr>
          <p:cNvSpPr txBox="1"/>
          <p:nvPr/>
        </p:nvSpPr>
        <p:spPr>
          <a:xfrm>
            <a:off x="4038086" y="771746"/>
            <a:ext cx="68780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Albumin reposition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C8C2B49-0EAF-444E-B63D-7D4AF6DF47CD}"/>
              </a:ext>
            </a:extLst>
          </p:cNvPr>
          <p:cNvCxnSpPr>
            <a:cxnSpLocks/>
          </p:cNvCxnSpPr>
          <p:nvPr/>
        </p:nvCxnSpPr>
        <p:spPr>
          <a:xfrm>
            <a:off x="4381988" y="1205653"/>
            <a:ext cx="0" cy="444458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2">
            <a:extLst>
              <a:ext uri="{FF2B5EF4-FFF2-40B4-BE49-F238E27FC236}">
                <a16:creationId xmlns:a16="http://schemas.microsoft.com/office/drawing/2014/main" id="{48A2A4CC-C8E9-094B-AE7B-5A88249E5286}"/>
              </a:ext>
            </a:extLst>
          </p:cNvPr>
          <p:cNvSpPr txBox="1"/>
          <p:nvPr/>
        </p:nvSpPr>
        <p:spPr>
          <a:xfrm>
            <a:off x="450290" y="2759294"/>
            <a:ext cx="1446950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ultrafiltration of </a:t>
            </a:r>
            <a:r>
              <a:rPr lang="en-GB" sz="900" b="1" dirty="0"/>
              <a:t>dysfunctional albumin </a:t>
            </a:r>
            <a:r>
              <a:rPr lang="en-GB" sz="900" dirty="0"/>
              <a:t>and </a:t>
            </a:r>
            <a:r>
              <a:rPr lang="en-GB" sz="900" b="1" dirty="0"/>
              <a:t>cytokines</a:t>
            </a: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03620FD0-6637-F14E-9B0A-46B3533A75C4}"/>
              </a:ext>
            </a:extLst>
          </p:cNvPr>
          <p:cNvSpPr txBox="1"/>
          <p:nvPr/>
        </p:nvSpPr>
        <p:spPr>
          <a:xfrm>
            <a:off x="2210033" y="1285004"/>
            <a:ext cx="1941557" cy="2308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adsorption of </a:t>
            </a:r>
            <a:r>
              <a:rPr lang="en-GB" sz="900" b="1" dirty="0"/>
              <a:t>PAMPs</a:t>
            </a:r>
            <a:r>
              <a:rPr lang="en-GB" sz="900" dirty="0"/>
              <a:t> and </a:t>
            </a:r>
            <a:r>
              <a:rPr lang="en-GB" sz="900" b="1" dirty="0"/>
              <a:t>DAMPs</a:t>
            </a:r>
          </a:p>
        </p:txBody>
      </p:sp>
    </p:spTree>
    <p:extLst>
      <p:ext uri="{BB962C8B-B14F-4D97-AF65-F5344CB8AC3E}">
        <p14:creationId xmlns:p14="http://schemas.microsoft.com/office/powerpoint/2010/main" val="14511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Intervention = DIALIVE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B7E762-EDA6-9543-9E77-2A36FCDD9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" y="1838243"/>
            <a:ext cx="7503117" cy="2941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4E780A-DF43-584B-8559-338ED5C066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74" y="1250458"/>
            <a:ext cx="963639" cy="14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Inclusion</a:t>
            </a:r>
            <a:r>
              <a:rPr lang="de-CH" dirty="0"/>
              <a:t>/</a:t>
            </a:r>
            <a:r>
              <a:rPr lang="de-CH" dirty="0" err="1"/>
              <a:t>exclusion</a:t>
            </a:r>
            <a:r>
              <a:rPr lang="de-CH" dirty="0"/>
              <a:t> </a:t>
            </a:r>
            <a:r>
              <a:rPr lang="de-CH" dirty="0" err="1"/>
              <a:t>criteria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16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7CE84646-4D54-564A-8633-2F70D495067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4013961" cy="31686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_tradnl" b="1" u="sng" dirty="0" err="1"/>
                  <a:t>Main</a:t>
                </a:r>
                <a:r>
                  <a:rPr lang="es-ES_tradnl" b="1" u="sng" dirty="0"/>
                  <a:t> </a:t>
                </a:r>
                <a:r>
                  <a:rPr lang="es-ES_tradnl" b="1" u="sng" dirty="0" err="1"/>
                  <a:t>inclusion</a:t>
                </a:r>
                <a:r>
                  <a:rPr lang="es-ES_tradnl" b="1" u="sng" dirty="0"/>
                  <a:t> </a:t>
                </a:r>
                <a:r>
                  <a:rPr lang="es-ES_tradnl" b="1" u="sng" dirty="0" err="1"/>
                  <a:t>criteria</a:t>
                </a:r>
                <a:r>
                  <a:rPr lang="es-ES_tradnl" b="1" u="sng" dirty="0"/>
                  <a:t>:</a:t>
                </a:r>
              </a:p>
              <a:p>
                <a:pPr marL="0" indent="0">
                  <a:buNone/>
                </a:pPr>
                <a:endParaRPr lang="es-ES_tradnl" b="1" u="sng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_trad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s-ES_tradnl" dirty="0"/>
                  <a:t> 18 </a:t>
                </a:r>
                <a:r>
                  <a:rPr lang="es-ES_tradnl" dirty="0" err="1"/>
                  <a:t>y.o</a:t>
                </a:r>
                <a:r>
                  <a:rPr lang="es-ES_tradnl" dirty="0"/>
                  <a:t>.</a:t>
                </a:r>
              </a:p>
              <a:p>
                <a:pPr>
                  <a:buFontTx/>
                  <a:buChar char="-"/>
                </a:pPr>
                <a:r>
                  <a:rPr lang="es-ES_tradnl" dirty="0" err="1"/>
                  <a:t>History</a:t>
                </a:r>
                <a:r>
                  <a:rPr lang="es-ES_tradnl" dirty="0"/>
                  <a:t> </a:t>
                </a:r>
                <a:r>
                  <a:rPr lang="es-ES_tradnl" dirty="0" err="1"/>
                  <a:t>indicative</a:t>
                </a:r>
                <a:r>
                  <a:rPr lang="es-ES_tradnl" dirty="0"/>
                  <a:t> of alcohol-</a:t>
                </a:r>
                <a:r>
                  <a:rPr lang="es-ES_tradnl" dirty="0" err="1"/>
                  <a:t>related</a:t>
                </a:r>
                <a:r>
                  <a:rPr lang="es-ES_tradnl" dirty="0"/>
                  <a:t> </a:t>
                </a:r>
                <a:r>
                  <a:rPr lang="en-GB" dirty="0"/>
                  <a:t>cirrhosis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History of an acute decompensation event (&lt;6 w)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ACLF Grade 1-3a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steroid non-responder or steroids </a:t>
                </a:r>
                <a:r>
                  <a:rPr lang="en-GB" dirty="0" smtClean="0"/>
                  <a:t>not </a:t>
                </a:r>
                <a:r>
                  <a:rPr lang="en-GB" dirty="0"/>
                  <a:t>used/ contraindicated</a:t>
                </a:r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7CE84646-4D54-564A-8633-2F70D4950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4013961" cy="3168650"/>
              </a:xfrm>
              <a:blipFill>
                <a:blip r:embed="rId2"/>
                <a:stretch>
                  <a:fillRect l="-3647" t="-2692" r="-3040" b="-1288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929F095B-EBCB-484C-A2E5-2151DC2FC6AD}"/>
              </a:ext>
            </a:extLst>
          </p:cNvPr>
          <p:cNvSpPr txBox="1">
            <a:spLocks/>
          </p:cNvSpPr>
          <p:nvPr/>
        </p:nvSpPr>
        <p:spPr>
          <a:xfrm>
            <a:off x="5066186" y="1339929"/>
            <a:ext cx="3042435" cy="31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688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532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1376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4220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64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8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52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b="1" u="sng" dirty="0" err="1"/>
              <a:t>Main</a:t>
            </a:r>
            <a:r>
              <a:rPr lang="es-ES_tradnl" b="1" u="sng" dirty="0"/>
              <a:t> </a:t>
            </a:r>
            <a:r>
              <a:rPr lang="es-ES_tradnl" b="1" u="sng" dirty="0" err="1"/>
              <a:t>exclusion</a:t>
            </a:r>
            <a:r>
              <a:rPr lang="es-ES_tradnl" b="1" u="sng" dirty="0"/>
              <a:t> </a:t>
            </a:r>
            <a:r>
              <a:rPr lang="es-ES_tradnl" b="1" u="sng" dirty="0" err="1"/>
              <a:t>criteria</a:t>
            </a:r>
            <a:r>
              <a:rPr lang="es-ES_tradnl" b="1" u="sng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b="1" u="sng" dirty="0"/>
          </a:p>
          <a:p>
            <a:pPr>
              <a:buFontTx/>
              <a:buChar char="-"/>
            </a:pPr>
            <a:r>
              <a:rPr lang="es-ES_tradnl" dirty="0"/>
              <a:t>INR &gt;3 /</a:t>
            </a:r>
            <a:r>
              <a:rPr lang="es-ES_tradnl" dirty="0" err="1"/>
              <a:t>Platelets</a:t>
            </a:r>
            <a:r>
              <a:rPr lang="es-ES_tradnl" dirty="0"/>
              <a:t> &lt; 40’000</a:t>
            </a:r>
          </a:p>
          <a:p>
            <a:pPr>
              <a:buFontTx/>
              <a:buChar char="-"/>
            </a:pPr>
            <a:r>
              <a:rPr lang="es-ES_tradnl" dirty="0" err="1"/>
              <a:t>uncontrolled</a:t>
            </a:r>
            <a:r>
              <a:rPr lang="es-ES_tradnl" dirty="0"/>
              <a:t> </a:t>
            </a:r>
            <a:r>
              <a:rPr lang="es-ES_tradnl" dirty="0" err="1"/>
              <a:t>infection</a:t>
            </a:r>
            <a:endParaRPr lang="es-ES_tradnl" dirty="0"/>
          </a:p>
          <a:p>
            <a:pPr>
              <a:buFontTx/>
              <a:buChar char="-"/>
            </a:pPr>
            <a:r>
              <a:rPr lang="es-ES_tradnl" dirty="0" err="1"/>
              <a:t>respiratory</a:t>
            </a:r>
            <a:r>
              <a:rPr lang="es-ES_tradnl" dirty="0"/>
              <a:t> </a:t>
            </a:r>
            <a:r>
              <a:rPr lang="es-ES_tradnl" dirty="0" err="1"/>
              <a:t>organ</a:t>
            </a:r>
            <a:r>
              <a:rPr lang="es-ES_tradnl" dirty="0"/>
              <a:t> </a:t>
            </a:r>
            <a:r>
              <a:rPr lang="es-ES_tradnl" dirty="0" err="1"/>
              <a:t>failure</a:t>
            </a:r>
            <a:r>
              <a:rPr lang="es-ES_tradnl" dirty="0"/>
              <a:t> / </a:t>
            </a:r>
            <a:r>
              <a:rPr lang="es-ES_tradnl" dirty="0" err="1"/>
              <a:t>haemodynamic</a:t>
            </a:r>
            <a:r>
              <a:rPr lang="es-ES_tradnl" dirty="0"/>
              <a:t> </a:t>
            </a:r>
            <a:r>
              <a:rPr lang="es-ES_tradnl" dirty="0" err="1"/>
              <a:t>instability</a:t>
            </a:r>
            <a:endParaRPr lang="es-ES_tradnl" dirty="0"/>
          </a:p>
          <a:p>
            <a:pPr>
              <a:buFontTx/>
              <a:buChar char="-"/>
            </a:pPr>
            <a:r>
              <a:rPr lang="es-ES_tradnl" dirty="0"/>
              <a:t>ACLF Grade 3b (&gt;3 OF)</a:t>
            </a:r>
          </a:p>
        </p:txBody>
      </p:sp>
    </p:spTree>
    <p:extLst>
      <p:ext uri="{BB962C8B-B14F-4D97-AF65-F5344CB8AC3E}">
        <p14:creationId xmlns:p14="http://schemas.microsoft.com/office/powerpoint/2010/main" val="31310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Endpoints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7CE84646-4D54-564A-8633-2F70D495067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3494921" cy="26206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_tradnl" b="1" u="sng" dirty="0"/>
                  <a:t>Main </a:t>
                </a:r>
                <a:r>
                  <a:rPr lang="es-ES_tradnl" b="1" u="sng" dirty="0" err="1"/>
                  <a:t>endpoint</a:t>
                </a:r>
                <a:r>
                  <a:rPr lang="es-ES_tradnl" b="1" u="sng" dirty="0"/>
                  <a:t>:</a:t>
                </a:r>
              </a:p>
              <a:p>
                <a:pPr marL="0" indent="0">
                  <a:buNone/>
                </a:pPr>
                <a:r>
                  <a:rPr lang="en-GB" dirty="0"/>
                  <a:t>% of patients experiencing </a:t>
                </a:r>
                <a14:m>
                  <m:oMath xmlns:m="http://schemas.openxmlformats.org/officeDocument/2006/math">
                    <m:r>
                      <a:rPr lang="es-ES_trad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1 </a:t>
                </a:r>
                <a:r>
                  <a:rPr lang="en-GB" u="sng" dirty="0"/>
                  <a:t>serious adverse event</a:t>
                </a:r>
                <a:r>
                  <a:rPr lang="en-GB" dirty="0"/>
                  <a:t>* between day 1 and day 10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200" dirty="0"/>
                  <a:t>*</a:t>
                </a:r>
                <a:r>
                  <a:rPr lang="es-ES" sz="1200" dirty="0"/>
                  <a:t>Medical </a:t>
                </a:r>
                <a:r>
                  <a:rPr lang="es-ES" sz="1200" dirty="0" err="1"/>
                  <a:t>occurrence</a:t>
                </a:r>
                <a:r>
                  <a:rPr lang="es-ES" sz="1200" dirty="0"/>
                  <a:t> </a:t>
                </a:r>
                <a:r>
                  <a:rPr lang="es-ES" sz="1200" dirty="0" err="1"/>
                  <a:t>leading</a:t>
                </a:r>
                <a:r>
                  <a:rPr lang="es-ES" sz="1200" dirty="0"/>
                  <a:t> to </a:t>
                </a:r>
                <a:r>
                  <a:rPr lang="es-ES" sz="1200" dirty="0" err="1"/>
                  <a:t>death</a:t>
                </a:r>
                <a:r>
                  <a:rPr lang="es-ES" sz="1200" dirty="0"/>
                  <a:t>, </a:t>
                </a:r>
                <a:r>
                  <a:rPr lang="es-ES" sz="1200" dirty="0" err="1"/>
                  <a:t>injury</a:t>
                </a:r>
                <a:r>
                  <a:rPr lang="es-ES" sz="1200" dirty="0"/>
                  <a:t>, </a:t>
                </a:r>
                <a:r>
                  <a:rPr lang="es-ES" sz="1200" dirty="0" err="1"/>
                  <a:t>permanent</a:t>
                </a:r>
                <a:r>
                  <a:rPr lang="es-ES" sz="1200" dirty="0"/>
                  <a:t> </a:t>
                </a:r>
                <a:r>
                  <a:rPr lang="es-ES" sz="1200" dirty="0" err="1"/>
                  <a:t>impairment</a:t>
                </a:r>
                <a:r>
                  <a:rPr lang="es-ES" sz="1200" dirty="0"/>
                  <a:t> </a:t>
                </a:r>
                <a:r>
                  <a:rPr lang="es-ES" sz="1200" dirty="0" err="1"/>
                  <a:t>or</a:t>
                </a:r>
                <a:r>
                  <a:rPr lang="es-ES" sz="1200" dirty="0"/>
                  <a:t> </a:t>
                </a:r>
                <a:r>
                  <a:rPr lang="es-ES" sz="1200" dirty="0" err="1"/>
                  <a:t>serious</a:t>
                </a:r>
                <a:r>
                  <a:rPr lang="es-ES" sz="1200" dirty="0"/>
                  <a:t> </a:t>
                </a:r>
                <a:r>
                  <a:rPr lang="es-ES" sz="1200" dirty="0" err="1"/>
                  <a:t>deterioration</a:t>
                </a:r>
                <a:r>
                  <a:rPr lang="es-ES" sz="1200" dirty="0"/>
                  <a:t> in </a:t>
                </a:r>
                <a:r>
                  <a:rPr lang="es-ES" sz="1200" dirty="0" err="1"/>
                  <a:t>the</a:t>
                </a:r>
                <a:r>
                  <a:rPr lang="es-ES" sz="1200" dirty="0"/>
                  <a:t> </a:t>
                </a:r>
                <a:r>
                  <a:rPr lang="es-ES" sz="1200" dirty="0" err="1"/>
                  <a:t>health</a:t>
                </a:r>
                <a:endParaRPr lang="es-ES_tradnl" sz="12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7CE84646-4D54-564A-8633-2F70D4950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3494921" cy="2620631"/>
              </a:xfrm>
              <a:blipFill>
                <a:blip r:embed="rId3"/>
                <a:stretch>
                  <a:fillRect l="-3986" t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929F095B-EBCB-484C-A2E5-2151DC2FC6AD}"/>
              </a:ext>
            </a:extLst>
          </p:cNvPr>
          <p:cNvSpPr txBox="1">
            <a:spLocks/>
          </p:cNvSpPr>
          <p:nvPr/>
        </p:nvSpPr>
        <p:spPr>
          <a:xfrm>
            <a:off x="4224923" y="962805"/>
            <a:ext cx="4484736" cy="31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688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532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1376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4220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64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8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52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</a:p>
          <a:p>
            <a:pPr>
              <a:buFontTx/>
              <a:buChar char="-"/>
            </a:pPr>
            <a:r>
              <a:rPr lang="es-ES_tradnl" sz="1600" dirty="0"/>
              <a:t>plasma </a:t>
            </a:r>
            <a:r>
              <a:rPr lang="es-ES_tradnl" sz="1600" dirty="0" err="1"/>
              <a:t>endotoxin</a:t>
            </a:r>
            <a:r>
              <a:rPr lang="es-ES_tradnl" sz="1600" dirty="0"/>
              <a:t> </a:t>
            </a:r>
            <a:r>
              <a:rPr lang="es-ES_tradnl" sz="1600" dirty="0" err="1"/>
              <a:t>level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err="1"/>
              <a:t>albumin</a:t>
            </a:r>
            <a:r>
              <a:rPr lang="es-ES_tradnl" sz="1600" dirty="0"/>
              <a:t> </a:t>
            </a:r>
            <a:r>
              <a:rPr lang="es-ES_tradnl" sz="1600" dirty="0" err="1"/>
              <a:t>function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/>
              <a:t>individual </a:t>
            </a:r>
            <a:r>
              <a:rPr lang="es-ES_tradnl" sz="1600" dirty="0" err="1"/>
              <a:t>organ</a:t>
            </a:r>
            <a:r>
              <a:rPr lang="es-ES_tradnl" sz="1600" dirty="0"/>
              <a:t> </a:t>
            </a:r>
            <a:r>
              <a:rPr lang="es-ES_tradnl" sz="1600" dirty="0" err="1"/>
              <a:t>function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/>
              <a:t>CLIF-C OF score</a:t>
            </a:r>
          </a:p>
          <a:p>
            <a:pPr>
              <a:buFontTx/>
              <a:buChar char="-"/>
            </a:pPr>
            <a:r>
              <a:rPr lang="es-ES_tradnl" sz="1600" dirty="0"/>
              <a:t>ACLF Grade</a:t>
            </a:r>
          </a:p>
          <a:p>
            <a:pPr>
              <a:buFontTx/>
              <a:buChar char="-"/>
            </a:pPr>
            <a:r>
              <a:rPr lang="es-ES_tradnl" sz="1600" dirty="0"/>
              <a:t>CLIF-C ACLF score</a:t>
            </a:r>
          </a:p>
          <a:p>
            <a:pPr>
              <a:buFontTx/>
              <a:buChar char="-"/>
            </a:pPr>
            <a:r>
              <a:rPr lang="es-ES_tradnl" sz="1600" dirty="0"/>
              <a:t>28-day </a:t>
            </a:r>
            <a:r>
              <a:rPr lang="es-ES_tradnl" sz="1600" dirty="0" err="1"/>
              <a:t>mortality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/>
              <a:t>ICU /hospital </a:t>
            </a:r>
            <a:r>
              <a:rPr lang="es-ES_tradnl" sz="1600" dirty="0" err="1"/>
              <a:t>stay</a:t>
            </a:r>
            <a:endParaRPr lang="es-ES_tradnl" sz="1600" dirty="0"/>
          </a:p>
          <a:p>
            <a:pPr>
              <a:buFontTx/>
              <a:buChar char="-"/>
            </a:pPr>
            <a:endParaRPr lang="es-ES_tradnl" sz="1600" dirty="0"/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081A9602-BC7E-EE49-BB20-89A810912ED4}"/>
              </a:ext>
            </a:extLst>
          </p:cNvPr>
          <p:cNvSpPr/>
          <p:nvPr/>
        </p:nvSpPr>
        <p:spPr>
          <a:xfrm>
            <a:off x="6824617" y="1374174"/>
            <a:ext cx="170329" cy="67235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078E07D8-970E-304C-ACE1-9CE4610E62BA}"/>
              </a:ext>
            </a:extLst>
          </p:cNvPr>
          <p:cNvSpPr/>
          <p:nvPr/>
        </p:nvSpPr>
        <p:spPr>
          <a:xfrm>
            <a:off x="6858447" y="2278221"/>
            <a:ext cx="170329" cy="137301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A9CA5-2DBF-D84D-A7B1-71751CE0AD73}"/>
              </a:ext>
            </a:extLst>
          </p:cNvPr>
          <p:cNvSpPr txBox="1"/>
          <p:nvPr/>
        </p:nvSpPr>
        <p:spPr>
          <a:xfrm>
            <a:off x="7084820" y="1541066"/>
            <a:ext cx="154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laboratory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AA94A1-6DE1-F246-B8A7-DAC098A3714C}"/>
              </a:ext>
            </a:extLst>
          </p:cNvPr>
          <p:cNvSpPr txBox="1"/>
          <p:nvPr/>
        </p:nvSpPr>
        <p:spPr>
          <a:xfrm>
            <a:off x="7134185" y="2703120"/>
            <a:ext cx="168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organ function / prognostic scores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B1B1FB5C-6B16-7643-A464-3E36D0917B27}"/>
              </a:ext>
            </a:extLst>
          </p:cNvPr>
          <p:cNvSpPr txBox="1">
            <a:spLocks/>
          </p:cNvSpPr>
          <p:nvPr/>
        </p:nvSpPr>
        <p:spPr>
          <a:xfrm>
            <a:off x="4255988" y="4531902"/>
            <a:ext cx="4453671" cy="3204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44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688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532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137600" indent="-284400" algn="l" defTabSz="2880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4220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64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8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5200" indent="-2844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1600" b="1" u="sng" dirty="0" err="1"/>
              <a:t>Exploratory</a:t>
            </a:r>
            <a:r>
              <a:rPr lang="es-ES_tradnl" sz="1600" b="1" u="sng" dirty="0"/>
              <a:t> </a:t>
            </a:r>
            <a:r>
              <a:rPr lang="es-ES_tradnl" sz="1600" b="1" u="sng" dirty="0" err="1"/>
              <a:t>endpoints</a:t>
            </a:r>
            <a:r>
              <a:rPr lang="es-ES_tradnl" sz="1600" b="1" u="sng" dirty="0"/>
              <a:t>:</a:t>
            </a:r>
            <a:r>
              <a:rPr lang="es-ES_tradnl" sz="1600" b="1" dirty="0"/>
              <a:t> </a:t>
            </a:r>
            <a:r>
              <a:rPr lang="es-ES_tradnl" sz="1400" dirty="0" err="1"/>
              <a:t>markers</a:t>
            </a:r>
            <a:r>
              <a:rPr lang="es-ES_tradnl" sz="1400" dirty="0"/>
              <a:t> of </a:t>
            </a:r>
            <a:r>
              <a:rPr lang="es-ES_tradnl" sz="1400" dirty="0" err="1"/>
              <a:t>inflammation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5930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63BEF31-003C-8C45-A067-847642A564AF}"/>
              </a:ext>
            </a:extLst>
          </p:cNvPr>
          <p:cNvGrpSpPr/>
          <p:nvPr/>
        </p:nvGrpSpPr>
        <p:grpSpPr>
          <a:xfrm>
            <a:off x="750759" y="497840"/>
            <a:ext cx="6746685" cy="4260404"/>
            <a:chOff x="750759" y="497840"/>
            <a:chExt cx="6746685" cy="4260404"/>
          </a:xfrm>
        </p:grpSpPr>
        <p:pic>
          <p:nvPicPr>
            <p:cNvPr id="6145" name="Picture 1" descr="page5image108324816">
              <a:extLst>
                <a:ext uri="{FF2B5EF4-FFF2-40B4-BE49-F238E27FC236}">
                  <a16:creationId xmlns:a16="http://schemas.microsoft.com/office/drawing/2014/main" id="{A8037F3A-D465-214F-839A-734045240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553" y="497840"/>
              <a:ext cx="5850891" cy="4260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42AC4B55-D261-2146-BBC5-36BC3DA256E3}"/>
                    </a:ext>
                  </a:extLst>
                </p:cNvPr>
                <p:cNvSpPr txBox="1"/>
                <p:nvPr/>
              </p:nvSpPr>
              <p:spPr>
                <a:xfrm>
                  <a:off x="750759" y="2525158"/>
                  <a:ext cx="1035424" cy="3385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_tradnl" sz="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</m:oMath>
                  </a14:m>
                  <a:r>
                    <a:rPr lang="en-GB" sz="800" dirty="0">
                      <a:solidFill>
                        <a:srgbClr val="0070C0"/>
                      </a:solidFill>
                    </a:rPr>
                    <a:t>1 session of DIALIVE</a:t>
                  </a:r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42AC4B55-D261-2146-BBC5-36BC3DA25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59" y="2525158"/>
                  <a:ext cx="1035424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errar llave 11">
              <a:extLst>
                <a:ext uri="{FF2B5EF4-FFF2-40B4-BE49-F238E27FC236}">
                  <a16:creationId xmlns:a16="http://schemas.microsoft.com/office/drawing/2014/main" id="{CB9DFC08-CFD9-704B-BB07-70957DF24E5C}"/>
                </a:ext>
              </a:extLst>
            </p:cNvPr>
            <p:cNvSpPr/>
            <p:nvPr/>
          </p:nvSpPr>
          <p:spPr>
            <a:xfrm flipH="1">
              <a:off x="1821873" y="2572935"/>
              <a:ext cx="114300" cy="243000"/>
            </a:xfrm>
            <a:prstGeom prst="rightBrace">
              <a:avLst>
                <a:gd name="adj1" fmla="val 8333"/>
                <a:gd name="adj2" fmla="val 54110"/>
              </a:avLst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25AEA12-CA70-8148-BB3A-96497387B15A}"/>
              </a:ext>
            </a:extLst>
          </p:cNvPr>
          <p:cNvSpPr txBox="1"/>
          <p:nvPr/>
        </p:nvSpPr>
        <p:spPr>
          <a:xfrm>
            <a:off x="739962" y="3448535"/>
            <a:ext cx="103542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</a:rPr>
              <a:t>all biomarkers available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BA482C0C-F141-B146-824F-33CF76FF9F6C}"/>
              </a:ext>
            </a:extLst>
          </p:cNvPr>
          <p:cNvSpPr/>
          <p:nvPr/>
        </p:nvSpPr>
        <p:spPr>
          <a:xfrm flipH="1">
            <a:off x="1811076" y="3496312"/>
            <a:ext cx="114300" cy="243000"/>
          </a:xfrm>
          <a:prstGeom prst="rightBrace">
            <a:avLst>
              <a:gd name="adj1" fmla="val 8333"/>
              <a:gd name="adj2" fmla="val 5411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8C4C7-A0F9-7047-9D20-65B63741FB0C}"/>
              </a:ext>
            </a:extLst>
          </p:cNvPr>
          <p:cNvSpPr txBox="1"/>
          <p:nvPr/>
        </p:nvSpPr>
        <p:spPr>
          <a:xfrm>
            <a:off x="226133" y="4017394"/>
            <a:ext cx="208467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</a:rPr>
              <a:t>2 deaths after 1</a:t>
            </a:r>
            <a:r>
              <a:rPr lang="en-GB" sz="800" baseline="30000" dirty="0">
                <a:solidFill>
                  <a:srgbClr val="FF0000"/>
                </a:solidFill>
              </a:rPr>
              <a:t>st</a:t>
            </a:r>
            <a:r>
              <a:rPr lang="en-GB" sz="800" dirty="0">
                <a:solidFill>
                  <a:srgbClr val="FF0000"/>
                </a:solidFill>
              </a:rPr>
              <a:t> session (hypotension/sepsis), </a:t>
            </a: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rgbClr val="FF0000"/>
                </a:solidFill>
              </a:rPr>
              <a:t>2 more deaths within 28 d (AMI and prog. liver failure)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4C6708-77E8-D642-AE11-3DC0026E95F6}"/>
              </a:ext>
            </a:extLst>
          </p:cNvPr>
          <p:cNvSpPr txBox="1"/>
          <p:nvPr/>
        </p:nvSpPr>
        <p:spPr>
          <a:xfrm>
            <a:off x="3136319" y="3013328"/>
            <a:ext cx="14356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</a:rPr>
              <a:t>2 deaths after 1</a:t>
            </a:r>
            <a:r>
              <a:rPr lang="en-GB" sz="800" baseline="30000" dirty="0">
                <a:solidFill>
                  <a:srgbClr val="FF0000"/>
                </a:solidFill>
              </a:rPr>
              <a:t>st</a:t>
            </a:r>
            <a:r>
              <a:rPr lang="en-GB" sz="800" dirty="0">
                <a:solidFill>
                  <a:srgbClr val="FF0000"/>
                </a:solidFill>
              </a:rPr>
              <a:t> session (hypotension/sepsis)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E2A8E1-55A2-4F4F-88DA-C0421BC7FC57}"/>
              </a:ext>
            </a:extLst>
          </p:cNvPr>
          <p:cNvSpPr txBox="1"/>
          <p:nvPr/>
        </p:nvSpPr>
        <p:spPr>
          <a:xfrm>
            <a:off x="6778885" y="3931358"/>
            <a:ext cx="203618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</a:rPr>
              <a:t>3 deaths within 28 d (due to prog. liver failure)</a:t>
            </a:r>
          </a:p>
        </p:txBody>
      </p:sp>
    </p:spTree>
    <p:extLst>
      <p:ext uri="{BB962C8B-B14F-4D97-AF65-F5344CB8AC3E}">
        <p14:creationId xmlns:p14="http://schemas.microsoft.com/office/powerpoint/2010/main" val="4081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Patient</a:t>
            </a:r>
            <a:r>
              <a:rPr lang="es-ES_tradnl" b="1" u="sng" dirty="0"/>
              <a:t> </a:t>
            </a:r>
            <a:r>
              <a:rPr lang="es-ES_tradnl" b="1" u="sng" dirty="0" err="1"/>
              <a:t>characteristics</a:t>
            </a:r>
            <a:r>
              <a:rPr lang="es-ES_tradnl" b="1" u="sng" dirty="0"/>
              <a:t> (</a:t>
            </a:r>
            <a:r>
              <a:rPr lang="es-ES_tradnl" b="1" u="sng" dirty="0" err="1"/>
              <a:t>both</a:t>
            </a:r>
            <a:r>
              <a:rPr lang="es-ES_tradnl" b="1" u="sng" dirty="0"/>
              <a:t> </a:t>
            </a:r>
            <a:r>
              <a:rPr lang="es-ES_tradnl" b="1" u="sng" dirty="0" err="1"/>
              <a:t>groups</a:t>
            </a:r>
            <a:r>
              <a:rPr lang="es-ES_tradnl" b="1" u="sng" dirty="0"/>
              <a:t>):</a:t>
            </a:r>
          </a:p>
          <a:p>
            <a:pPr>
              <a:buFontTx/>
              <a:buChar char="-"/>
            </a:pPr>
            <a:r>
              <a:rPr lang="es-ES_tradnl" dirty="0"/>
              <a:t>mean </a:t>
            </a:r>
            <a:r>
              <a:rPr lang="es-ES_tradnl" dirty="0" err="1"/>
              <a:t>age</a:t>
            </a:r>
            <a:r>
              <a:rPr lang="es-ES_tradnl" dirty="0"/>
              <a:t> 49 yo</a:t>
            </a:r>
          </a:p>
          <a:p>
            <a:pPr>
              <a:buFontTx/>
              <a:buChar char="-"/>
            </a:pPr>
            <a:r>
              <a:rPr lang="es-ES_tradnl" dirty="0"/>
              <a:t>75% </a:t>
            </a:r>
            <a:r>
              <a:rPr lang="es-ES_tradnl" dirty="0" err="1"/>
              <a:t>male</a:t>
            </a:r>
            <a:endParaRPr lang="es-ES_tradnl" dirty="0"/>
          </a:p>
          <a:p>
            <a:pPr>
              <a:buFontTx/>
              <a:buChar char="-"/>
            </a:pPr>
            <a:r>
              <a:rPr lang="es-ES_tradnl" dirty="0"/>
              <a:t>100% alcohol-</a:t>
            </a:r>
            <a:r>
              <a:rPr lang="es-ES_tradnl" dirty="0" err="1"/>
              <a:t>related</a:t>
            </a:r>
            <a:r>
              <a:rPr lang="es-ES_tradnl" dirty="0"/>
              <a:t> </a:t>
            </a:r>
            <a:r>
              <a:rPr lang="es-ES_tradnl" dirty="0" err="1"/>
              <a:t>cirrhosis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alcohol-</a:t>
            </a:r>
            <a:r>
              <a:rPr lang="es-ES_tradnl" dirty="0" err="1"/>
              <a:t>related</a:t>
            </a:r>
            <a:r>
              <a:rPr lang="es-ES_tradnl" dirty="0"/>
              <a:t> hepatitis</a:t>
            </a:r>
          </a:p>
          <a:p>
            <a:pPr>
              <a:buFontTx/>
              <a:buChar char="-"/>
            </a:pPr>
            <a:r>
              <a:rPr lang="es-ES_tradnl" dirty="0"/>
              <a:t>35% / 40% </a:t>
            </a:r>
            <a:r>
              <a:rPr lang="es-ES_tradnl" dirty="0" err="1"/>
              <a:t>received</a:t>
            </a:r>
            <a:r>
              <a:rPr lang="es-ES_tradnl" dirty="0"/>
              <a:t> </a:t>
            </a:r>
            <a:r>
              <a:rPr lang="es-ES_tradnl" dirty="0" err="1"/>
              <a:t>steroids</a:t>
            </a:r>
            <a:endParaRPr lang="es-ES_tradnl" dirty="0"/>
          </a:p>
          <a:p>
            <a:pPr>
              <a:buFontTx/>
              <a:buChar char="-"/>
            </a:pPr>
            <a:r>
              <a:rPr lang="es-ES_tradnl" dirty="0"/>
              <a:t>25% </a:t>
            </a:r>
            <a:r>
              <a:rPr lang="es-ES_tradnl" dirty="0" err="1"/>
              <a:t>superinfection</a:t>
            </a:r>
            <a:endParaRPr lang="es-ES_tradnl" dirty="0"/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1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BED9D2-D6F9-D24A-86DF-AABF63F1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770278"/>
            <a:ext cx="7498546" cy="334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Patient</a:t>
            </a:r>
            <a:r>
              <a:rPr lang="es-ES_tradnl" b="1" u="sng" dirty="0"/>
              <a:t> </a:t>
            </a:r>
            <a:r>
              <a:rPr lang="es-ES_tradnl" b="1" u="sng" dirty="0" err="1"/>
              <a:t>characteristics</a:t>
            </a:r>
            <a:r>
              <a:rPr lang="es-ES_tradnl" b="1" u="sng" dirty="0"/>
              <a:t> (DIALIVE-</a:t>
            </a:r>
            <a:r>
              <a:rPr lang="es-ES_tradnl" b="1" u="sng" dirty="0" err="1"/>
              <a:t>group</a:t>
            </a:r>
            <a:r>
              <a:rPr lang="es-ES_tradnl" b="1" u="sng" dirty="0"/>
              <a:t> n=17):</a:t>
            </a:r>
          </a:p>
          <a:p>
            <a:pPr>
              <a:buFontTx/>
              <a:buChar char="-"/>
            </a:pPr>
            <a:r>
              <a:rPr lang="es-ES_tradnl" dirty="0"/>
              <a:t>DIALIVE </a:t>
            </a:r>
            <a:r>
              <a:rPr lang="es-ES_tradnl" dirty="0" err="1"/>
              <a:t>therapy</a:t>
            </a:r>
            <a:r>
              <a:rPr lang="es-ES_tradnl" dirty="0"/>
              <a:t> </a:t>
            </a:r>
            <a:r>
              <a:rPr lang="es-ES_tradnl" dirty="0" err="1"/>
              <a:t>administered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8-12 h </a:t>
            </a:r>
            <a:r>
              <a:rPr lang="es-ES_tradnl" dirty="0" err="1"/>
              <a:t>during</a:t>
            </a:r>
            <a:r>
              <a:rPr lang="es-ES_tradnl" dirty="0"/>
              <a:t>:</a:t>
            </a:r>
          </a:p>
          <a:p>
            <a:pPr lvl="2">
              <a:buFontTx/>
              <a:buChar char="-"/>
            </a:pPr>
            <a:r>
              <a:rPr lang="es-ES_tradnl" dirty="0"/>
              <a:t>1 </a:t>
            </a:r>
            <a:r>
              <a:rPr lang="es-ES_tradnl" dirty="0" err="1"/>
              <a:t>day</a:t>
            </a:r>
            <a:r>
              <a:rPr lang="es-ES_tradnl" dirty="0"/>
              <a:t> in 2 </a:t>
            </a:r>
            <a:r>
              <a:rPr lang="es-ES_tradnl" dirty="0" err="1"/>
              <a:t>patients</a:t>
            </a:r>
            <a:endParaRPr lang="es-ES_tradnl" dirty="0"/>
          </a:p>
          <a:p>
            <a:pPr lvl="2">
              <a:buFontTx/>
              <a:buChar char="-"/>
            </a:pPr>
            <a:r>
              <a:rPr lang="es-ES_tradnl" dirty="0"/>
              <a:t>3 </a:t>
            </a:r>
            <a:r>
              <a:rPr lang="es-ES_tradnl" dirty="0" err="1"/>
              <a:t>days</a:t>
            </a:r>
            <a:r>
              <a:rPr lang="es-ES_tradnl" dirty="0"/>
              <a:t> in 11 </a:t>
            </a:r>
            <a:r>
              <a:rPr lang="es-ES_tradnl" dirty="0" err="1"/>
              <a:t>patients</a:t>
            </a:r>
            <a:endParaRPr lang="es-ES_tradnl" dirty="0"/>
          </a:p>
          <a:p>
            <a:pPr lvl="2">
              <a:buFontTx/>
              <a:buChar char="-"/>
            </a:pPr>
            <a:r>
              <a:rPr lang="es-ES_tradnl" dirty="0"/>
              <a:t>4 </a:t>
            </a:r>
            <a:r>
              <a:rPr lang="es-ES_tradnl" dirty="0" err="1"/>
              <a:t>days</a:t>
            </a:r>
            <a:r>
              <a:rPr lang="es-ES_tradnl" dirty="0"/>
              <a:t> in 1 </a:t>
            </a:r>
            <a:r>
              <a:rPr lang="es-ES_tradnl" dirty="0" err="1"/>
              <a:t>patient</a:t>
            </a:r>
            <a:endParaRPr lang="es-ES_tradnl" dirty="0"/>
          </a:p>
          <a:p>
            <a:pPr lvl="2">
              <a:buFontTx/>
              <a:buChar char="-"/>
            </a:pPr>
            <a:r>
              <a:rPr lang="es-ES_tradnl" dirty="0"/>
              <a:t>5 </a:t>
            </a:r>
            <a:r>
              <a:rPr lang="es-ES_tradnl" dirty="0" err="1"/>
              <a:t>days</a:t>
            </a:r>
            <a:r>
              <a:rPr lang="es-ES_tradnl" dirty="0"/>
              <a:t> in 3 </a:t>
            </a:r>
            <a:r>
              <a:rPr lang="es-ES_tradnl" dirty="0" err="1"/>
              <a:t>patients</a:t>
            </a:r>
            <a:endParaRPr lang="es-ES_tradnl" dirty="0"/>
          </a:p>
          <a:p>
            <a:pPr>
              <a:buFontTx/>
              <a:buChar char="-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5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texto 3">
                <a:extLst>
                  <a:ext uri="{FF2B5EF4-FFF2-40B4-BE49-F238E27FC236}">
                    <a16:creationId xmlns:a16="http://schemas.microsoft.com/office/drawing/2014/main" id="{4D1B50D6-19F4-A14B-A666-A572E42C1E9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7858015" cy="31686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_tradnl" b="1" u="sng" dirty="0" err="1"/>
                  <a:t>Primary</a:t>
                </a:r>
                <a:r>
                  <a:rPr lang="es-ES_tradnl" b="1" u="sng" dirty="0"/>
                  <a:t> </a:t>
                </a:r>
                <a:r>
                  <a:rPr lang="es-ES_tradnl" b="1" u="sng" dirty="0" err="1"/>
                  <a:t>endpoint</a:t>
                </a:r>
                <a:r>
                  <a:rPr lang="es-ES_tradnl" b="1" u="sng" dirty="0"/>
                  <a:t>:</a:t>
                </a:r>
                <a:r>
                  <a:rPr lang="es-ES_tradnl" dirty="0"/>
                  <a:t> % of </a:t>
                </a:r>
                <a:r>
                  <a:rPr lang="es-ES_tradnl" dirty="0" err="1"/>
                  <a:t>patients</a:t>
                </a:r>
                <a:r>
                  <a:rPr lang="es-ES_tradnl" dirty="0"/>
                  <a:t> </a:t>
                </a:r>
                <a:r>
                  <a:rPr lang="es-ES_tradnl" dirty="0" err="1"/>
                  <a:t>with</a:t>
                </a:r>
                <a:r>
                  <a:rPr lang="es-ES_tradnl" dirty="0"/>
                  <a:t> </a:t>
                </a:r>
                <a14:m>
                  <m:oMath xmlns:m="http://schemas.openxmlformats.org/officeDocument/2006/math">
                    <m:r>
                      <a:rPr lang="es-ES_trad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1 </a:t>
                </a:r>
                <a:r>
                  <a:rPr lang="es-ES_tradnl" dirty="0"/>
                  <a:t>adverse </a:t>
                </a:r>
                <a:r>
                  <a:rPr lang="es-ES_tradnl" dirty="0" err="1"/>
                  <a:t>events</a:t>
                </a:r>
                <a:endParaRPr lang="es-ES_tradnl" dirty="0"/>
              </a:p>
              <a:p>
                <a:pPr marL="0" indent="0">
                  <a:buNone/>
                </a:pPr>
                <a:endParaRPr lang="es-ES_tradnl" b="1" u="sng" dirty="0"/>
              </a:p>
              <a:p>
                <a:pPr marL="0" indent="0">
                  <a:buNone/>
                </a:pPr>
                <a:r>
                  <a:rPr lang="es-ES_tradnl" dirty="0"/>
                  <a:t>DIALIVE: 11 </a:t>
                </a:r>
                <a:r>
                  <a:rPr lang="es-ES_tradnl" dirty="0" err="1"/>
                  <a:t>patients</a:t>
                </a:r>
                <a:r>
                  <a:rPr lang="es-ES_tradnl" dirty="0"/>
                  <a:t> of n=17 (64,7%)</a:t>
                </a:r>
              </a:p>
              <a:p>
                <a:pPr marL="0" indent="0">
                  <a:buNone/>
                </a:pPr>
                <a:r>
                  <a:rPr lang="es-ES_tradnl" dirty="0"/>
                  <a:t>				vs.		</a:t>
                </a:r>
              </a:p>
              <a:p>
                <a:pPr marL="0" indent="0">
                  <a:buNone/>
                </a:pPr>
                <a:r>
                  <a:rPr lang="es-ES_tradnl" dirty="0"/>
                  <a:t>SOC: 8 </a:t>
                </a:r>
                <a:r>
                  <a:rPr lang="es-ES_tradnl" dirty="0" err="1"/>
                  <a:t>patients</a:t>
                </a:r>
                <a:r>
                  <a:rPr lang="es-ES_tradnl" dirty="0"/>
                  <a:t> of n=15 (53,3%) </a:t>
                </a:r>
              </a:p>
              <a:p>
                <a:pPr marL="0" indent="0">
                  <a:buNone/>
                </a:pPr>
                <a:r>
                  <a:rPr lang="es-ES_tradnl" b="1" dirty="0"/>
                  <a:t>	</a:t>
                </a:r>
              </a:p>
              <a:p>
                <a:pPr marL="0" indent="0">
                  <a:buNone/>
                </a:pPr>
                <a:r>
                  <a:rPr lang="es-ES_tradnl" b="1" dirty="0">
                    <a:sym typeface="Wingdings" pitchFamily="2" charset="2"/>
                  </a:rPr>
                  <a:t>				 no </a:t>
                </a:r>
                <a:r>
                  <a:rPr lang="es-ES_tradnl" b="1" dirty="0" err="1">
                    <a:sym typeface="Wingdings" pitchFamily="2" charset="2"/>
                  </a:rPr>
                  <a:t>significant</a:t>
                </a:r>
                <a:r>
                  <a:rPr lang="es-ES_tradnl" b="1" dirty="0">
                    <a:sym typeface="Wingdings" pitchFamily="2" charset="2"/>
                  </a:rPr>
                  <a:t> </a:t>
                </a:r>
                <a:r>
                  <a:rPr lang="es-ES_tradnl" b="1" dirty="0" err="1">
                    <a:sym typeface="Wingdings" pitchFamily="2" charset="2"/>
                  </a:rPr>
                  <a:t>difference</a:t>
                </a:r>
                <a:r>
                  <a:rPr lang="es-ES_tradnl" b="1" dirty="0">
                    <a:sym typeface="Wingdings" pitchFamily="2" charset="2"/>
                  </a:rPr>
                  <a:t> </a:t>
                </a:r>
                <a:r>
                  <a:rPr lang="es-ES_tradnl" dirty="0">
                    <a:sym typeface="Wingdings" pitchFamily="2" charset="2"/>
                  </a:rPr>
                  <a:t>(p=0,77)</a:t>
                </a:r>
                <a:endParaRPr lang="es-ES_tradnl" dirty="0"/>
              </a:p>
              <a:p>
                <a:pPr>
                  <a:buFontTx/>
                  <a:buChar char="-"/>
                </a:pPr>
                <a:endParaRPr lang="es-ES_tradnl" dirty="0"/>
              </a:p>
            </p:txBody>
          </p:sp>
        </mc:Choice>
        <mc:Fallback xmlns="">
          <p:sp>
            <p:nvSpPr>
              <p:cNvPr id="13" name="Marcador de texto 3">
                <a:extLst>
                  <a:ext uri="{FF2B5EF4-FFF2-40B4-BE49-F238E27FC236}">
                    <a16:creationId xmlns:a16="http://schemas.microsoft.com/office/drawing/2014/main" id="{4D1B50D6-19F4-A14B-A666-A572E42C1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39751" y="1347788"/>
                <a:ext cx="7858015" cy="3168650"/>
              </a:xfrm>
              <a:blipFill>
                <a:blip r:embed="rId4"/>
                <a:stretch>
                  <a:fillRect l="-1777" t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Albumin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40EC02-46DE-3845-964C-5A4820D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5" y="1708101"/>
            <a:ext cx="3144779" cy="28465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5534108" y="2254222"/>
            <a:ext cx="265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concentration</a:t>
            </a:r>
            <a:r>
              <a:rPr lang="es-ES_tradnl" dirty="0">
                <a:sym typeface="Wingdings" pitchFamily="2" charset="2"/>
              </a:rPr>
              <a:t>:</a:t>
            </a:r>
          </a:p>
          <a:p>
            <a:endParaRPr lang="es-ES_tradn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_tradnl" b="1" dirty="0">
                <a:sym typeface="Wingdings" pitchFamily="2" charset="2"/>
              </a:rPr>
              <a:t>no </a:t>
            </a:r>
            <a:r>
              <a:rPr lang="es-ES_tradnl" b="1" dirty="0" err="1">
                <a:sym typeface="Wingdings" pitchFamily="2" charset="2"/>
              </a:rPr>
              <a:t>significant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difference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between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groups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dirty="0">
                <a:sym typeface="Wingdings" pitchFamily="2" charset="2"/>
              </a:rPr>
              <a:t>(p=0.77)</a:t>
            </a:r>
            <a:endParaRPr lang="es-ES_trad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Albumin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5534108" y="2254222"/>
            <a:ext cx="265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ym typeface="Wingdings" pitchFamily="2" charset="2"/>
              </a:rPr>
              <a:t>Binding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efficiency</a:t>
            </a:r>
            <a:r>
              <a:rPr lang="es-ES_tradnl" dirty="0">
                <a:sym typeface="Wingdings" pitchFamily="2" charset="2"/>
              </a:rPr>
              <a:t>:</a:t>
            </a:r>
          </a:p>
          <a:p>
            <a:endParaRPr lang="es-ES_tradn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_tradnl" b="1" dirty="0" err="1">
                <a:sym typeface="Wingdings" pitchFamily="2" charset="2"/>
              </a:rPr>
              <a:t>significanly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increased</a:t>
            </a:r>
            <a:r>
              <a:rPr lang="es-ES_tradnl" b="1" dirty="0">
                <a:sym typeface="Wingdings" pitchFamily="2" charset="2"/>
              </a:rPr>
              <a:t> at 10d in DIALIVE </a:t>
            </a:r>
            <a:r>
              <a:rPr lang="es-ES_tradnl" dirty="0">
                <a:sym typeface="Wingdings" pitchFamily="2" charset="2"/>
              </a:rPr>
              <a:t>(p&lt;0.01)</a:t>
            </a:r>
            <a:endParaRPr lang="es-ES_tradnl" dirty="0"/>
          </a:p>
          <a:p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C0A81E-C057-4F46-B01D-A4D78FFC8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12" y="1811278"/>
            <a:ext cx="3005640" cy="26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Albumin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4970776" y="3364088"/>
            <a:ext cx="265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ym typeface="Wingdings" pitchFamily="2" charset="2"/>
              </a:rPr>
              <a:t>↑ </a:t>
            </a:r>
            <a:r>
              <a:rPr lang="es-ES_tradnl" dirty="0" err="1">
                <a:sym typeface="Wingdings" pitchFamily="2" charset="2"/>
              </a:rPr>
              <a:t>reduced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(HMA)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ED3743F-7BC9-2341-9CD5-816F00291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4" y="3317073"/>
            <a:ext cx="1704601" cy="15286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CB2D57-4A24-6F4A-8048-C9DA6D0637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4" y="1836101"/>
            <a:ext cx="1709745" cy="15659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EB1D98-6D20-234C-A4C9-73EECE482C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23" y="1842072"/>
            <a:ext cx="1672592" cy="15243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0F98EA-35C1-3042-85E3-5B6C7044C8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88" y="3360764"/>
            <a:ext cx="1674246" cy="156794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7702CD2-EF1A-484F-AD4E-7E498E11D977}"/>
              </a:ext>
            </a:extLst>
          </p:cNvPr>
          <p:cNvSpPr txBox="1"/>
          <p:nvPr/>
        </p:nvSpPr>
        <p:spPr>
          <a:xfrm>
            <a:off x="4970776" y="2136357"/>
            <a:ext cx="265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ym typeface="Wingdings" pitchFamily="2" charset="2"/>
              </a:rPr>
              <a:t> </a:t>
            </a:r>
            <a:r>
              <a:rPr lang="es-ES_tradnl" b="1" dirty="0">
                <a:sym typeface="Wingdings" pitchFamily="2" charset="2"/>
              </a:rPr>
              <a:t>↓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oxidized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>
                <a:sym typeface="Wingdings" pitchFamily="2" charset="2"/>
              </a:rPr>
              <a:t>(HNA 1 and 2)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E1EC34-DA9C-F34A-99E6-B2A3765E0D07}"/>
              </a:ext>
            </a:extLst>
          </p:cNvPr>
          <p:cNvSpPr txBox="1"/>
          <p:nvPr/>
        </p:nvSpPr>
        <p:spPr>
          <a:xfrm>
            <a:off x="5060433" y="4217588"/>
            <a:ext cx="384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s-ES_tradnl" b="1" dirty="0" err="1">
                <a:sym typeface="Wingdings" pitchFamily="2" charset="2"/>
              </a:rPr>
              <a:t>significant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advantage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for</a:t>
            </a:r>
            <a:r>
              <a:rPr lang="es-ES_tradnl" b="1" dirty="0">
                <a:sym typeface="Wingdings" pitchFamily="2" charset="2"/>
              </a:rPr>
              <a:t> DIALIVE </a:t>
            </a:r>
            <a:r>
              <a:rPr lang="es-ES_tradnl" dirty="0">
                <a:sym typeface="Wingdings" pitchFamily="2" charset="2"/>
              </a:rPr>
              <a:t>(p&lt;0.01 and p&lt;0.001)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37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Albumin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5534108" y="2254222"/>
            <a:ext cx="2655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ym typeface="Wingdings" pitchFamily="2" charset="2"/>
              </a:rPr>
              <a:t>Ischaemia-modified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ratio (</a:t>
            </a:r>
            <a:r>
              <a:rPr lang="es-ES_tradnl" dirty="0" err="1">
                <a:sym typeface="Wingdings" pitchFamily="2" charset="2"/>
              </a:rPr>
              <a:t>oxydative</a:t>
            </a:r>
            <a:r>
              <a:rPr lang="es-ES_tradnl" dirty="0">
                <a:sym typeface="Wingdings" pitchFamily="2" charset="2"/>
              </a:rPr>
              <a:t> stress):</a:t>
            </a:r>
          </a:p>
          <a:p>
            <a:endParaRPr lang="es-ES_tradn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_tradnl" b="1" dirty="0" err="1">
                <a:sym typeface="Wingdings" pitchFamily="2" charset="2"/>
              </a:rPr>
              <a:t>significantly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reduced</a:t>
            </a:r>
            <a:r>
              <a:rPr lang="es-ES_tradnl" b="1" dirty="0">
                <a:sym typeface="Wingdings" pitchFamily="2" charset="2"/>
              </a:rPr>
              <a:t> in DIALIVE </a:t>
            </a:r>
            <a:r>
              <a:rPr lang="es-ES_tradnl" dirty="0">
                <a:sym typeface="Wingdings" pitchFamily="2" charset="2"/>
              </a:rPr>
              <a:t>(p&lt;0.01 and p&lt;0.001)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C62851-E363-6344-956B-78597827C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4" y="1939387"/>
            <a:ext cx="2844579" cy="25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/>
              <a:t>Plasma </a:t>
            </a:r>
            <a:r>
              <a:rPr lang="es-ES" dirty="0" err="1"/>
              <a:t>endotoxin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5486401" y="2691544"/>
            <a:ext cx="265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ym typeface="Wingdings" pitchFamily="2" charset="2"/>
              </a:rPr>
              <a:t> </a:t>
            </a:r>
            <a:r>
              <a:rPr lang="es-ES_tradnl" b="1" dirty="0" err="1">
                <a:sym typeface="Wingdings" pitchFamily="2" charset="2"/>
              </a:rPr>
              <a:t>significant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advantage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for</a:t>
            </a:r>
            <a:r>
              <a:rPr lang="es-ES_tradnl" b="1" dirty="0">
                <a:sym typeface="Wingdings" pitchFamily="2" charset="2"/>
              </a:rPr>
              <a:t> DIALIVE at </a:t>
            </a:r>
            <a:r>
              <a:rPr lang="es-ES_tradnl" b="1" dirty="0" err="1">
                <a:sym typeface="Wingdings" pitchFamily="2" charset="2"/>
              </a:rPr>
              <a:t>day</a:t>
            </a:r>
            <a:r>
              <a:rPr lang="es-ES_tradnl" b="1" dirty="0">
                <a:sym typeface="Wingdings" pitchFamily="2" charset="2"/>
              </a:rPr>
              <a:t> 10 </a:t>
            </a:r>
            <a:r>
              <a:rPr lang="es-ES_tradnl" dirty="0">
                <a:sym typeface="Wingdings" pitchFamily="2" charset="2"/>
              </a:rPr>
              <a:t>(p&lt;0.01)</a:t>
            </a:r>
            <a:endParaRPr lang="es-ES_tradnl" dirty="0"/>
          </a:p>
          <a:p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172EF8-B556-1F40-BFE3-58E7815E3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89" y="1751807"/>
            <a:ext cx="3505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change</a:t>
            </a:r>
            <a:r>
              <a:rPr lang="es-ES" dirty="0"/>
              <a:t> in </a:t>
            </a:r>
            <a:r>
              <a:rPr lang="es-ES" dirty="0" err="1"/>
              <a:t>organ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(CLIF-C OF)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1272208" y="4194302"/>
            <a:ext cx="695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ym typeface="Wingdings" pitchFamily="2" charset="2"/>
              </a:rPr>
              <a:t> </a:t>
            </a:r>
            <a:r>
              <a:rPr lang="es-ES_tradnl" dirty="0" err="1">
                <a:sym typeface="Wingdings" pitchFamily="2" charset="2"/>
              </a:rPr>
              <a:t>Significant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improvements</a:t>
            </a:r>
            <a:r>
              <a:rPr lang="es-ES_tradnl" dirty="0">
                <a:sym typeface="Wingdings" pitchFamily="2" charset="2"/>
              </a:rPr>
              <a:t> in </a:t>
            </a:r>
            <a:r>
              <a:rPr lang="es-ES_tradnl" dirty="0" err="1">
                <a:sym typeface="Wingdings" pitchFamily="2" charset="2"/>
              </a:rPr>
              <a:t>organ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function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subscores</a:t>
            </a:r>
            <a:r>
              <a:rPr lang="es-ES_tradnl" dirty="0">
                <a:sym typeface="Wingdings" pitchFamily="2" charset="2"/>
              </a:rPr>
              <a:t> at </a:t>
            </a:r>
            <a:r>
              <a:rPr lang="es-ES_tradnl" dirty="0" err="1">
                <a:sym typeface="Wingdings" pitchFamily="2" charset="2"/>
              </a:rPr>
              <a:t>day</a:t>
            </a:r>
            <a:r>
              <a:rPr lang="es-ES_tradnl" dirty="0">
                <a:sym typeface="Wingdings" pitchFamily="2" charset="2"/>
              </a:rPr>
              <a:t> 10 in </a:t>
            </a:r>
            <a:r>
              <a:rPr lang="es-ES_tradnl" dirty="0" err="1">
                <a:sym typeface="Wingdings" pitchFamily="2" charset="2"/>
              </a:rPr>
              <a:t>both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groups</a:t>
            </a:r>
            <a:r>
              <a:rPr lang="es-ES_tradnl" dirty="0">
                <a:sym typeface="Wingdings" pitchFamily="2" charset="2"/>
              </a:rPr>
              <a:t>, </a:t>
            </a:r>
            <a:r>
              <a:rPr lang="es-ES_tradnl" dirty="0" err="1">
                <a:sym typeface="Wingdings" pitchFamily="2" charset="2"/>
              </a:rPr>
              <a:t>but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significantly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greater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for</a:t>
            </a:r>
            <a:r>
              <a:rPr lang="es-ES_tradnl" b="1" dirty="0">
                <a:sym typeface="Wingdings" pitchFamily="2" charset="2"/>
              </a:rPr>
              <a:t> DIALIVE </a:t>
            </a:r>
            <a:r>
              <a:rPr lang="es-ES_tradnl" dirty="0">
                <a:sym typeface="Wingdings" pitchFamily="2" charset="2"/>
              </a:rPr>
              <a:t>(p&lt;0.001)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0D9CE4-CABE-C44B-A89F-AE912725BA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" y="2249482"/>
            <a:ext cx="1519551" cy="19190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A9E937-27E1-0C4E-B657-5808E15EB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92" y="2249482"/>
            <a:ext cx="1525580" cy="19190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A03D742-2B36-304F-AEBF-747D99B87D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37" y="2249482"/>
            <a:ext cx="1549149" cy="19190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271B53-673B-4C48-AE43-A5117096EE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53" y="2249482"/>
            <a:ext cx="1505235" cy="19017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9924D73-8A53-B447-A1E6-284DA5CFD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41" y="2846635"/>
            <a:ext cx="964309" cy="8982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4D3D841-6545-C547-A22F-E1586697F2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90" y="1347788"/>
            <a:ext cx="2195353" cy="82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0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8206684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change</a:t>
            </a:r>
            <a:r>
              <a:rPr lang="es-ES" dirty="0"/>
              <a:t> in </a:t>
            </a:r>
            <a:r>
              <a:rPr lang="es-ES" dirty="0" err="1"/>
              <a:t>prognostic</a:t>
            </a:r>
            <a:r>
              <a:rPr lang="es-ES" dirty="0"/>
              <a:t> scores (CLIF-C OF / CLIF-C ACLF)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922350" y="4194302"/>
            <a:ext cx="768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ym typeface="Wingdings" pitchFamily="2" charset="2"/>
              </a:rPr>
              <a:t> </a:t>
            </a:r>
            <a:r>
              <a:rPr lang="es-ES_tradnl" dirty="0" err="1">
                <a:sym typeface="Wingdings" pitchFamily="2" charset="2"/>
              </a:rPr>
              <a:t>Significantly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greater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improvements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dirty="0">
                <a:sym typeface="Wingdings" pitchFamily="2" charset="2"/>
              </a:rPr>
              <a:t>in CLIF-C OF and CLIF-C ACLF scores at </a:t>
            </a:r>
            <a:r>
              <a:rPr lang="es-ES_tradnl" dirty="0" err="1">
                <a:sym typeface="Wingdings" pitchFamily="2" charset="2"/>
              </a:rPr>
              <a:t>day</a:t>
            </a:r>
            <a:r>
              <a:rPr lang="es-ES_tradnl" dirty="0">
                <a:sym typeface="Wingdings" pitchFamily="2" charset="2"/>
              </a:rPr>
              <a:t> 10 </a:t>
            </a:r>
            <a:r>
              <a:rPr lang="es-ES_tradnl" b="1" dirty="0" err="1">
                <a:sym typeface="Wingdings" pitchFamily="2" charset="2"/>
              </a:rPr>
              <a:t>for</a:t>
            </a:r>
            <a:r>
              <a:rPr lang="es-ES_tradnl" b="1" dirty="0">
                <a:sym typeface="Wingdings" pitchFamily="2" charset="2"/>
              </a:rPr>
              <a:t> DIALIVE </a:t>
            </a:r>
            <a:r>
              <a:rPr lang="es-ES_tradnl" dirty="0">
                <a:sym typeface="Wingdings" pitchFamily="2" charset="2"/>
              </a:rPr>
              <a:t>(p&lt;0.001)</a:t>
            </a:r>
            <a:endParaRPr lang="es-ES_tradnl" dirty="0"/>
          </a:p>
          <a:p>
            <a:endParaRPr lang="en-GB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4D3D841-6545-C547-A22F-E1586697F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46" y="2326221"/>
            <a:ext cx="2195353" cy="82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81DBA8-352F-7441-B8DE-246298A4F3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" y="2002583"/>
            <a:ext cx="2432916" cy="18590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16FCC4-6DFC-274F-A30D-64809E844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60" y="1624933"/>
            <a:ext cx="2565400" cy="2362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950537-56A6-884F-B1B6-737FA28C9B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69" y="3526274"/>
            <a:ext cx="2066963" cy="3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4F506EE-D3A7-854D-9134-224B6B899ECB}"/>
              </a:ext>
            </a:extLst>
          </p:cNvPr>
          <p:cNvSpPr txBox="1"/>
          <p:nvPr/>
        </p:nvSpPr>
        <p:spPr>
          <a:xfrm>
            <a:off x="6817657" y="2081247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u="sng" dirty="0"/>
              <a:t>CLIF-C OF Score</a:t>
            </a:r>
          </a:p>
        </p:txBody>
      </p:sp>
    </p:spTree>
    <p:extLst>
      <p:ext uri="{BB962C8B-B14F-4D97-AF65-F5344CB8AC3E}">
        <p14:creationId xmlns:p14="http://schemas.microsoft.com/office/powerpoint/2010/main" val="22191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8206684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Secondary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/>
              <a:t>ACLF</a:t>
            </a:r>
            <a:endParaRPr lang="es-ES_tradnl" dirty="0"/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24DF-65A7-4944-B340-B6D8A46B32BD}"/>
              </a:ext>
            </a:extLst>
          </p:cNvPr>
          <p:cNvSpPr txBox="1"/>
          <p:nvPr/>
        </p:nvSpPr>
        <p:spPr>
          <a:xfrm>
            <a:off x="715618" y="4194302"/>
            <a:ext cx="78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ym typeface="Wingdings" pitchFamily="2" charset="2"/>
              </a:rPr>
              <a:t> Time to </a:t>
            </a:r>
            <a:r>
              <a:rPr lang="es-ES_tradnl" b="1" dirty="0" err="1">
                <a:sym typeface="Wingdings" pitchFamily="2" charset="2"/>
              </a:rPr>
              <a:t>resolution</a:t>
            </a:r>
            <a:r>
              <a:rPr lang="es-ES_tradnl" b="1" dirty="0">
                <a:sym typeface="Wingdings" pitchFamily="2" charset="2"/>
              </a:rPr>
              <a:t> of ACLF </a:t>
            </a:r>
            <a:r>
              <a:rPr lang="es-ES_tradnl" dirty="0" err="1">
                <a:sym typeface="Wingdings" pitchFamily="2" charset="2"/>
              </a:rPr>
              <a:t>significantly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b="1" dirty="0" err="1">
                <a:sym typeface="Wingdings" pitchFamily="2" charset="2"/>
              </a:rPr>
              <a:t>faster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dirty="0">
                <a:sym typeface="Wingdings" pitchFamily="2" charset="2"/>
              </a:rPr>
              <a:t>in </a:t>
            </a:r>
            <a:r>
              <a:rPr lang="es-ES_tradnl" dirty="0" err="1">
                <a:sym typeface="Wingdings" pitchFamily="2" charset="2"/>
              </a:rPr>
              <a:t>patients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on</a:t>
            </a:r>
            <a:r>
              <a:rPr lang="es-ES_tradnl" b="1" dirty="0">
                <a:sym typeface="Wingdings" pitchFamily="2" charset="2"/>
              </a:rPr>
              <a:t> DIALIVE </a:t>
            </a:r>
            <a:r>
              <a:rPr lang="es-ES_tradnl" dirty="0">
                <a:sym typeface="Wingdings" pitchFamily="2" charset="2"/>
              </a:rPr>
              <a:t>(log </a:t>
            </a:r>
            <a:r>
              <a:rPr lang="es-ES_tradnl" dirty="0" err="1">
                <a:sym typeface="Wingdings" pitchFamily="2" charset="2"/>
              </a:rPr>
              <a:t>rank</a:t>
            </a:r>
            <a:r>
              <a:rPr lang="es-ES_tradnl" dirty="0">
                <a:sym typeface="Wingdings" pitchFamily="2" charset="2"/>
              </a:rPr>
              <a:t> test, p=0.036)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E8F23D-ADEB-294A-B7A6-9E8A95D4E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03" y="1824579"/>
            <a:ext cx="4094922" cy="22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1" y="1168906"/>
            <a:ext cx="4358073" cy="411369"/>
          </a:xfrm>
        </p:spPr>
        <p:txBody>
          <a:bodyPr/>
          <a:lstStyle/>
          <a:p>
            <a:r>
              <a:rPr lang="de-CH" sz="3600" dirty="0"/>
              <a:t>Background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/>
              <a:t>Exploratory</a:t>
            </a:r>
            <a:r>
              <a:rPr lang="es-ES_tradnl" b="1" u="sng" dirty="0"/>
              <a:t> </a:t>
            </a:r>
            <a:r>
              <a:rPr lang="es-ES_tradnl" b="1" u="sng" dirty="0" err="1"/>
              <a:t>endpoints</a:t>
            </a:r>
            <a:r>
              <a:rPr lang="es-ES_tradnl" b="1" u="sng" dirty="0"/>
              <a:t>:</a:t>
            </a:r>
            <a:r>
              <a:rPr lang="es-ES_tradnl" dirty="0"/>
              <a:t> </a:t>
            </a:r>
            <a:r>
              <a:rPr lang="es-ES" dirty="0" err="1"/>
              <a:t>pathophysiological</a:t>
            </a:r>
            <a:r>
              <a:rPr lang="es-ES" dirty="0"/>
              <a:t> </a:t>
            </a:r>
            <a:r>
              <a:rPr lang="es-ES" dirty="0" err="1"/>
              <a:t>markers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b="1" dirty="0" err="1">
                <a:sym typeface="Wingdings" pitchFamily="2" charset="2"/>
              </a:rPr>
              <a:t>Resolution</a:t>
            </a:r>
            <a:r>
              <a:rPr lang="es-ES_tradnl" b="1" dirty="0">
                <a:sym typeface="Wingdings" pitchFamily="2" charset="2"/>
              </a:rPr>
              <a:t> of ACLF </a:t>
            </a:r>
            <a:r>
              <a:rPr lang="es-ES_tradnl" dirty="0">
                <a:sym typeface="Wingdings" pitchFamily="2" charset="2"/>
              </a:rPr>
              <a:t>in </a:t>
            </a:r>
            <a:r>
              <a:rPr lang="es-ES_tradnl" dirty="0" err="1">
                <a:sym typeface="Wingdings" pitchFamily="2" charset="2"/>
              </a:rPr>
              <a:t>the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b="1" dirty="0">
                <a:sym typeface="Wingdings" pitchFamily="2" charset="2"/>
              </a:rPr>
              <a:t>DIALIVE-</a:t>
            </a:r>
            <a:r>
              <a:rPr lang="es-ES_tradnl" b="1" dirty="0" err="1">
                <a:sym typeface="Wingdings" pitchFamily="2" charset="2"/>
              </a:rPr>
              <a:t>group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associated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with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significant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changes</a:t>
            </a:r>
            <a:r>
              <a:rPr lang="es-ES_tradnl" dirty="0">
                <a:sym typeface="Wingdings" pitchFamily="2" charset="2"/>
              </a:rPr>
              <a:t> in </a:t>
            </a:r>
            <a:r>
              <a:rPr lang="es-ES_tradnl" b="1" dirty="0">
                <a:sym typeface="Wingdings" pitchFamily="2" charset="2"/>
              </a:rPr>
              <a:t>Factor VIII </a:t>
            </a:r>
            <a:r>
              <a:rPr lang="es-ES_tradnl" dirty="0">
                <a:sym typeface="Wingdings" pitchFamily="2" charset="2"/>
              </a:rPr>
              <a:t>(endotelial </a:t>
            </a:r>
            <a:r>
              <a:rPr lang="es-ES_tradnl" dirty="0" err="1">
                <a:sym typeface="Wingdings" pitchFamily="2" charset="2"/>
              </a:rPr>
              <a:t>dysfuntion</a:t>
            </a:r>
            <a:r>
              <a:rPr lang="es-ES_tradnl" dirty="0">
                <a:sym typeface="Wingdings" pitchFamily="2" charset="2"/>
              </a:rPr>
              <a:t>), </a:t>
            </a:r>
            <a:r>
              <a:rPr lang="es-ES_tradnl" b="1" dirty="0">
                <a:sym typeface="Wingdings" pitchFamily="2" charset="2"/>
              </a:rPr>
              <a:t>IL-18</a:t>
            </a:r>
            <a:r>
              <a:rPr lang="es-ES_tradnl" dirty="0">
                <a:sym typeface="Wingdings" pitchFamily="2" charset="2"/>
              </a:rPr>
              <a:t> (</a:t>
            </a:r>
            <a:r>
              <a:rPr lang="es-ES_tradnl" dirty="0" err="1">
                <a:sym typeface="Wingdings" pitchFamily="2" charset="2"/>
              </a:rPr>
              <a:t>systemic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inflammation</a:t>
            </a:r>
            <a:r>
              <a:rPr lang="es-ES_tradnl" dirty="0">
                <a:sym typeface="Wingdings" pitchFamily="2" charset="2"/>
              </a:rPr>
              <a:t>), </a:t>
            </a:r>
            <a:r>
              <a:rPr lang="es-ES_tradnl" b="1" dirty="0">
                <a:sym typeface="Wingdings" pitchFamily="2" charset="2"/>
              </a:rPr>
              <a:t>M30</a:t>
            </a:r>
            <a:r>
              <a:rPr lang="es-ES_tradnl" dirty="0">
                <a:sym typeface="Wingdings" pitchFamily="2" charset="2"/>
              </a:rPr>
              <a:t> and </a:t>
            </a:r>
            <a:r>
              <a:rPr lang="es-ES_tradnl" b="1" dirty="0">
                <a:sym typeface="Wingdings" pitchFamily="2" charset="2"/>
              </a:rPr>
              <a:t>RIPK3 </a:t>
            </a:r>
            <a:r>
              <a:rPr lang="es-ES_tradnl" dirty="0">
                <a:sym typeface="Wingdings" pitchFamily="2" charset="2"/>
              </a:rPr>
              <a:t>(</a:t>
            </a:r>
            <a:r>
              <a:rPr lang="es-ES_tradnl" dirty="0" err="1">
                <a:sym typeface="Wingdings" pitchFamily="2" charset="2"/>
              </a:rPr>
              <a:t>DAMPs</a:t>
            </a:r>
            <a:r>
              <a:rPr lang="es-ES_tradnl" dirty="0">
                <a:sym typeface="Wingdings" pitchFamily="2" charset="2"/>
              </a:rPr>
              <a:t>).</a:t>
            </a: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dirty="0" err="1">
                <a:sym typeface="Wingdings" pitchFamily="2" charset="2"/>
              </a:rPr>
              <a:t>Reduction</a:t>
            </a:r>
            <a:r>
              <a:rPr lang="es-ES_tradnl" dirty="0">
                <a:sym typeface="Wingdings" pitchFamily="2" charset="2"/>
              </a:rPr>
              <a:t> in </a:t>
            </a:r>
            <a:r>
              <a:rPr lang="es-ES_tradnl" b="1" dirty="0">
                <a:sym typeface="Wingdings" pitchFamily="2" charset="2"/>
              </a:rPr>
              <a:t>F VIII</a:t>
            </a:r>
            <a:r>
              <a:rPr lang="es-ES_tradnl" dirty="0">
                <a:sym typeface="Wingdings" pitchFamily="2" charset="2"/>
              </a:rPr>
              <a:t>, </a:t>
            </a:r>
            <a:r>
              <a:rPr lang="es-ES_tradnl" b="1" dirty="0">
                <a:sym typeface="Wingdings" pitchFamily="2" charset="2"/>
              </a:rPr>
              <a:t>IL-7</a:t>
            </a:r>
            <a:r>
              <a:rPr lang="es-ES_tradnl" dirty="0">
                <a:sym typeface="Wingdings" pitchFamily="2" charset="2"/>
              </a:rPr>
              <a:t>, </a:t>
            </a:r>
            <a:r>
              <a:rPr lang="es-ES_tradnl" b="1" dirty="0">
                <a:sym typeface="Wingdings" pitchFamily="2" charset="2"/>
              </a:rPr>
              <a:t>IL-18</a:t>
            </a:r>
            <a:r>
              <a:rPr lang="es-ES_tradnl" dirty="0">
                <a:sym typeface="Wingdings" pitchFamily="2" charset="2"/>
              </a:rPr>
              <a:t>, </a:t>
            </a:r>
            <a:r>
              <a:rPr lang="es-ES_tradnl" b="1" dirty="0">
                <a:sym typeface="Wingdings" pitchFamily="2" charset="2"/>
              </a:rPr>
              <a:t>RIPK3</a:t>
            </a:r>
            <a:r>
              <a:rPr lang="es-ES_tradnl" dirty="0">
                <a:sym typeface="Wingdings" pitchFamily="2" charset="2"/>
              </a:rPr>
              <a:t> and </a:t>
            </a:r>
            <a:r>
              <a:rPr lang="es-ES_tradnl" b="1" dirty="0">
                <a:sym typeface="Wingdings" pitchFamily="2" charset="2"/>
              </a:rPr>
              <a:t>INR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associated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with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resolution</a:t>
            </a:r>
            <a:r>
              <a:rPr lang="es-ES_tradnl" dirty="0">
                <a:sym typeface="Wingdings" pitchFamily="2" charset="2"/>
              </a:rPr>
              <a:t> of ACLF in </a:t>
            </a:r>
            <a:r>
              <a:rPr lang="es-ES_tradnl" dirty="0" err="1">
                <a:sym typeface="Wingdings" pitchFamily="2" charset="2"/>
              </a:rPr>
              <a:t>both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groups</a:t>
            </a:r>
            <a:r>
              <a:rPr lang="es-ES_tradnl" dirty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r>
              <a:rPr lang="es-ES_tradnl" dirty="0" err="1">
                <a:sym typeface="Wingdings" pitchFamily="2" charset="2"/>
              </a:rPr>
              <a:t>Increase</a:t>
            </a:r>
            <a:r>
              <a:rPr lang="es-ES_tradnl" dirty="0">
                <a:sym typeface="Wingdings" pitchFamily="2" charset="2"/>
              </a:rPr>
              <a:t> in </a:t>
            </a:r>
            <a:r>
              <a:rPr lang="es-ES_tradnl" b="1" dirty="0">
                <a:sym typeface="Wingdings" pitchFamily="2" charset="2"/>
              </a:rPr>
              <a:t>CCL5/</a:t>
            </a:r>
            <a:r>
              <a:rPr lang="es-ES_tradnl" b="1" dirty="0" err="1">
                <a:sym typeface="Wingdings" pitchFamily="2" charset="2"/>
              </a:rPr>
              <a:t>Rantes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associated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with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resolution</a:t>
            </a:r>
            <a:r>
              <a:rPr lang="es-ES_tradnl" dirty="0">
                <a:sym typeface="Wingdings" pitchFamily="2" charset="2"/>
              </a:rPr>
              <a:t> of ACLF in </a:t>
            </a:r>
            <a:r>
              <a:rPr lang="es-ES_tradnl" dirty="0" err="1">
                <a:sym typeface="Wingdings" pitchFamily="2" charset="2"/>
              </a:rPr>
              <a:t>both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groups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59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2" y="1347788"/>
            <a:ext cx="8275316" cy="3168650"/>
          </a:xfrm>
        </p:spPr>
        <p:txBody>
          <a:bodyPr/>
          <a:lstStyle/>
          <a:p>
            <a:pPr marL="0" indent="0">
              <a:buNone/>
            </a:pPr>
            <a:r>
              <a:rPr lang="es-ES_tradnl" b="1" u="sng" dirty="0" err="1">
                <a:sym typeface="Wingdings" pitchFamily="2" charset="2"/>
              </a:rPr>
              <a:t>Limitations</a:t>
            </a:r>
            <a:r>
              <a:rPr lang="es-ES_tradnl" b="1" u="sng" dirty="0">
                <a:sym typeface="Wingdings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first</a:t>
            </a:r>
            <a:r>
              <a:rPr lang="es-ES_tradnl" dirty="0">
                <a:sym typeface="Wingdings" pitchFamily="2" charset="2"/>
              </a:rPr>
              <a:t>-in-</a:t>
            </a:r>
            <a:r>
              <a:rPr lang="es-ES_tradnl" dirty="0" err="1">
                <a:sym typeface="Wingdings" pitchFamily="2" charset="2"/>
              </a:rPr>
              <a:t>man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study</a:t>
            </a: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multicenter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study</a:t>
            </a:r>
            <a:r>
              <a:rPr lang="es-ES_tradnl" dirty="0">
                <a:sym typeface="Wingdings" pitchFamily="2" charset="2"/>
              </a:rPr>
              <a:t> 			SOC </a:t>
            </a:r>
            <a:r>
              <a:rPr lang="es-ES_tradnl" dirty="0" err="1">
                <a:sym typeface="Wingdings" pitchFamily="2" charset="2"/>
              </a:rPr>
              <a:t>difficult</a:t>
            </a:r>
            <a:r>
              <a:rPr lang="es-ES_tradnl" dirty="0">
                <a:sym typeface="Wingdings" pitchFamily="2" charset="2"/>
              </a:rPr>
              <a:t> to </a:t>
            </a:r>
            <a:r>
              <a:rPr lang="es-ES_tradnl" dirty="0" err="1">
                <a:sym typeface="Wingdings" pitchFamily="2" charset="2"/>
              </a:rPr>
              <a:t>establish</a:t>
            </a: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unblinded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study</a:t>
            </a: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small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sample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size</a:t>
            </a: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study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designed</a:t>
            </a:r>
            <a:r>
              <a:rPr lang="es-ES_tradnl" dirty="0">
                <a:sym typeface="Wingdings" pitchFamily="2" charset="2"/>
              </a:rPr>
              <a:t> to “</a:t>
            </a:r>
            <a:r>
              <a:rPr lang="es-ES_tradnl" dirty="0" err="1">
                <a:sym typeface="Wingdings" pitchFamily="2" charset="2"/>
              </a:rPr>
              <a:t>evaluate</a:t>
            </a:r>
            <a:r>
              <a:rPr lang="es-ES_tradnl" dirty="0">
                <a:sym typeface="Wingdings" pitchFamily="2" charset="2"/>
              </a:rPr>
              <a:t> safety”</a:t>
            </a: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analyses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i="1" dirty="0">
                <a:sym typeface="Wingdings" pitchFamily="2" charset="2"/>
              </a:rPr>
              <a:t>post hoc</a:t>
            </a: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only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patients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with</a:t>
            </a:r>
            <a:r>
              <a:rPr lang="es-ES_tradnl" dirty="0">
                <a:sym typeface="Wingdings" pitchFamily="2" charset="2"/>
              </a:rPr>
              <a:t> alcohol-</a:t>
            </a:r>
            <a:r>
              <a:rPr lang="es-ES_tradnl" dirty="0" err="1">
                <a:sym typeface="Wingdings" pitchFamily="2" charset="2"/>
              </a:rPr>
              <a:t>related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cirrhosis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19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sudy</a:t>
            </a:r>
            <a:r>
              <a:rPr lang="es-ES" dirty="0"/>
              <a:t> of </a:t>
            </a:r>
            <a:r>
              <a:rPr lang="es-ES" dirty="0" err="1"/>
              <a:t>extracorporeal</a:t>
            </a:r>
            <a:r>
              <a:rPr lang="es-ES" dirty="0"/>
              <a:t> </a:t>
            </a:r>
            <a:r>
              <a:rPr lang="es-ES" dirty="0" err="1"/>
              <a:t>liver</a:t>
            </a:r>
            <a:r>
              <a:rPr lang="es-ES" dirty="0"/>
              <a:t> </a:t>
            </a:r>
            <a:r>
              <a:rPr lang="es-ES" dirty="0" err="1"/>
              <a:t>assist</a:t>
            </a:r>
            <a:r>
              <a:rPr lang="es-ES" dirty="0"/>
              <a:t> </a:t>
            </a:r>
            <a:r>
              <a:rPr lang="es-ES" dirty="0" err="1"/>
              <a:t>device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ACLF </a:t>
            </a:r>
            <a:r>
              <a:rPr lang="es-ES" u="sng" dirty="0" err="1"/>
              <a:t>using</a:t>
            </a:r>
            <a:r>
              <a:rPr lang="es-ES" u="sng" dirty="0"/>
              <a:t> </a:t>
            </a:r>
            <a:r>
              <a:rPr lang="es-ES" u="sng" dirty="0" err="1"/>
              <a:t>validated</a:t>
            </a:r>
            <a:r>
              <a:rPr lang="es-ES" u="sng" dirty="0"/>
              <a:t> </a:t>
            </a:r>
            <a:r>
              <a:rPr lang="es-ES" u="sng" dirty="0" err="1"/>
              <a:t>diagnostic</a:t>
            </a:r>
            <a:r>
              <a:rPr lang="es-ES" u="sng" dirty="0"/>
              <a:t> and </a:t>
            </a:r>
            <a:r>
              <a:rPr lang="es-ES" u="sng" dirty="0" err="1"/>
              <a:t>prognostic</a:t>
            </a:r>
            <a:r>
              <a:rPr lang="es-ES" u="sng" dirty="0"/>
              <a:t> </a:t>
            </a:r>
            <a:r>
              <a:rPr lang="es-ES" u="sng" dirty="0" err="1"/>
              <a:t>criteria</a:t>
            </a:r>
            <a:r>
              <a:rPr lang="es-ES" u="sng" dirty="0"/>
              <a:t> </a:t>
            </a:r>
          </a:p>
          <a:p>
            <a:pPr>
              <a:buFontTx/>
              <a:buChar char="-"/>
            </a:pP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Restricted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population</a:t>
            </a:r>
            <a:r>
              <a:rPr lang="es-ES_tradnl" dirty="0">
                <a:sym typeface="Wingdings" pitchFamily="2" charset="2"/>
              </a:rPr>
              <a:t> of </a:t>
            </a:r>
            <a:r>
              <a:rPr lang="es-ES_tradnl" u="sng" dirty="0" err="1">
                <a:sym typeface="Wingdings" pitchFamily="2" charset="2"/>
              </a:rPr>
              <a:t>severe</a:t>
            </a:r>
            <a:r>
              <a:rPr lang="es-ES_tradnl" u="sng" dirty="0">
                <a:sym typeface="Wingdings" pitchFamily="2" charset="2"/>
              </a:rPr>
              <a:t> alcohol hepatitis </a:t>
            </a:r>
            <a:r>
              <a:rPr lang="es-ES_tradnl" dirty="0" err="1">
                <a:sym typeface="Wingdings" pitchFamily="2" charset="2"/>
              </a:rPr>
              <a:t>unresponsive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or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contraindications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for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corticoids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8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- Similar </a:t>
            </a:r>
            <a:r>
              <a:rPr lang="es-ES" dirty="0" err="1"/>
              <a:t>proportion</a:t>
            </a:r>
            <a:r>
              <a:rPr lang="es-ES" dirty="0"/>
              <a:t> of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AEs</a:t>
            </a:r>
            <a:r>
              <a:rPr lang="es-ES" dirty="0"/>
              <a:t> in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u="sng" dirty="0" err="1"/>
              <a:t>indicates</a:t>
            </a:r>
            <a:r>
              <a:rPr lang="es-ES" u="sng" dirty="0"/>
              <a:t> safety</a:t>
            </a:r>
          </a:p>
          <a:p>
            <a:pPr marL="0" indent="0">
              <a:buNone/>
            </a:pPr>
            <a:r>
              <a:rPr lang="es-ES" dirty="0">
                <a:sym typeface="Wingdings" pitchFamily="2" charset="2"/>
              </a:rPr>
              <a:t>	- 2 </a:t>
            </a:r>
            <a:r>
              <a:rPr lang="es-ES" dirty="0" err="1">
                <a:sym typeface="Wingdings" pitchFamily="2" charset="2"/>
              </a:rPr>
              <a:t>early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deaths</a:t>
            </a:r>
            <a:r>
              <a:rPr lang="es-ES" dirty="0">
                <a:sym typeface="Wingdings" pitchFamily="2" charset="2"/>
              </a:rPr>
              <a:t> in </a:t>
            </a:r>
            <a:r>
              <a:rPr lang="es-ES" dirty="0" err="1">
                <a:sym typeface="Wingdings" pitchFamily="2" charset="2"/>
              </a:rPr>
              <a:t>haemodynamically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unstable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patients</a:t>
            </a:r>
            <a:endParaRPr lang="es-E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" dirty="0">
                <a:sym typeface="Wingdings" pitchFamily="2" charset="2"/>
              </a:rPr>
              <a:t>	 </a:t>
            </a:r>
            <a:r>
              <a:rPr lang="es-ES" dirty="0" err="1">
                <a:sym typeface="Wingdings" pitchFamily="2" charset="2"/>
              </a:rPr>
              <a:t>management</a:t>
            </a:r>
            <a:r>
              <a:rPr lang="es-ES" dirty="0">
                <a:sym typeface="Wingdings" pitchFamily="2" charset="2"/>
              </a:rPr>
              <a:t> in </a:t>
            </a:r>
            <a:r>
              <a:rPr lang="es-ES" u="sng" dirty="0" err="1">
                <a:sym typeface="Wingdings" pitchFamily="2" charset="2"/>
              </a:rPr>
              <a:t>high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u="sng" dirty="0" err="1">
                <a:sym typeface="Wingdings" pitchFamily="2" charset="2"/>
              </a:rPr>
              <a:t>dependency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u="sng" dirty="0" err="1">
                <a:sym typeface="Wingdings" pitchFamily="2" charset="2"/>
              </a:rPr>
              <a:t>areas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dirty="0">
                <a:sym typeface="Wingdings" pitchFamily="2" charset="2"/>
              </a:rPr>
              <a:t>+ </a:t>
            </a:r>
            <a:r>
              <a:rPr lang="es-ES" u="sng" dirty="0" err="1">
                <a:sym typeface="Wingdings" pitchFamily="2" charset="2"/>
              </a:rPr>
              <a:t>replacement</a:t>
            </a:r>
            <a:r>
              <a:rPr lang="es-ES" u="sng" dirty="0">
                <a:sym typeface="Wingdings" pitchFamily="2" charset="2"/>
              </a:rPr>
              <a:t> of </a:t>
            </a:r>
            <a:r>
              <a:rPr lang="es-ES" u="sng" dirty="0" err="1">
                <a:sym typeface="Wingdings" pitchFamily="2" charset="2"/>
              </a:rPr>
              <a:t>albumin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dirty="0">
                <a:sym typeface="Wingdings" pitchFamily="2" charset="2"/>
              </a:rPr>
              <a:t>	</a:t>
            </a:r>
            <a:r>
              <a:rPr lang="es-ES" u="sng" dirty="0" err="1">
                <a:sym typeface="Wingdings" pitchFamily="2" charset="2"/>
              </a:rPr>
              <a:t>during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u="sng" dirty="0" err="1">
                <a:sym typeface="Wingdings" pitchFamily="2" charset="2"/>
              </a:rPr>
              <a:t>treatment</a:t>
            </a:r>
            <a:r>
              <a:rPr lang="es-ES" u="sng" dirty="0">
                <a:sym typeface="Wingdings" pitchFamily="2" charset="2"/>
              </a:rPr>
              <a:t> </a:t>
            </a:r>
            <a:r>
              <a:rPr lang="es-ES" dirty="0">
                <a:sym typeface="Wingdings" pitchFamily="2" charset="2"/>
              </a:rPr>
              <a:t>(</a:t>
            </a:r>
            <a:r>
              <a:rPr lang="es-ES" dirty="0" err="1">
                <a:sym typeface="Wingdings" pitchFamily="2" charset="2"/>
              </a:rPr>
              <a:t>not</a:t>
            </a:r>
            <a:r>
              <a:rPr lang="es-ES" dirty="0">
                <a:sym typeface="Wingdings" pitchFamily="2" charset="2"/>
              </a:rPr>
              <a:t> at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end</a:t>
            </a:r>
            <a:r>
              <a:rPr lang="es-ES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s-E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" dirty="0">
                <a:sym typeface="Wingdings" pitchFamily="2" charset="2"/>
              </a:rPr>
              <a:t>- </a:t>
            </a:r>
            <a:r>
              <a:rPr lang="es-ES" dirty="0" err="1">
                <a:sym typeface="Wingdings" pitchFamily="2" charset="2"/>
              </a:rPr>
              <a:t>Greater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incidence</a:t>
            </a:r>
            <a:r>
              <a:rPr lang="es-ES" dirty="0">
                <a:sym typeface="Wingdings" pitchFamily="2" charset="2"/>
              </a:rPr>
              <a:t> of </a:t>
            </a:r>
            <a:r>
              <a:rPr lang="es-ES" u="sng" dirty="0" err="1">
                <a:sym typeface="Wingdings" pitchFamily="2" charset="2"/>
              </a:rPr>
              <a:t>thrombocytopenia</a:t>
            </a:r>
            <a:r>
              <a:rPr lang="es-ES" u="sng" dirty="0">
                <a:sym typeface="Wingdings" pitchFamily="2" charset="2"/>
              </a:rPr>
              <a:t>, </a:t>
            </a:r>
            <a:r>
              <a:rPr lang="es-ES" u="sng" dirty="0" err="1">
                <a:sym typeface="Wingdings" pitchFamily="2" charset="2"/>
              </a:rPr>
              <a:t>bleeding</a:t>
            </a:r>
            <a:r>
              <a:rPr lang="es-ES" u="sng" dirty="0">
                <a:sym typeface="Wingdings" pitchFamily="2" charset="2"/>
              </a:rPr>
              <a:t> and </a:t>
            </a:r>
            <a:r>
              <a:rPr lang="es-ES" u="sng" dirty="0" err="1">
                <a:sym typeface="Wingdings" pitchFamily="2" charset="2"/>
              </a:rPr>
              <a:t>hypotension</a:t>
            </a:r>
            <a:r>
              <a:rPr lang="es-ES" dirty="0">
                <a:sym typeface="Wingdings" pitchFamily="2" charset="2"/>
              </a:rPr>
              <a:t> in DIALIVE-</a:t>
            </a:r>
            <a:r>
              <a:rPr lang="es-ES" dirty="0" err="1">
                <a:sym typeface="Wingdings" pitchFamily="2" charset="2"/>
              </a:rPr>
              <a:t>arm</a:t>
            </a:r>
            <a:endParaRPr lang="es-ES" dirty="0">
              <a:sym typeface="Wingdings" pitchFamily="2" charset="2"/>
            </a:endParaRPr>
          </a:p>
          <a:p>
            <a:pPr marL="0" indent="0">
              <a:buNone/>
            </a:pPr>
            <a:endParaRPr lang="es-E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" dirty="0">
                <a:sym typeface="Wingdings" pitchFamily="2" charset="2"/>
              </a:rPr>
              <a:t>- </a:t>
            </a:r>
            <a:r>
              <a:rPr lang="es-ES" dirty="0" err="1">
                <a:sym typeface="Wingdings" pitchFamily="2" charset="2"/>
              </a:rPr>
              <a:t>Less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incidence</a:t>
            </a:r>
            <a:r>
              <a:rPr lang="es-ES" dirty="0">
                <a:sym typeface="Wingdings" pitchFamily="2" charset="2"/>
              </a:rPr>
              <a:t> of </a:t>
            </a:r>
            <a:r>
              <a:rPr lang="es-ES" u="sng" dirty="0" err="1">
                <a:sym typeface="Wingdings" pitchFamily="2" charset="2"/>
              </a:rPr>
              <a:t>infection</a:t>
            </a:r>
            <a:r>
              <a:rPr lang="es-ES" dirty="0">
                <a:sym typeface="Wingdings" pitchFamily="2" charset="2"/>
              </a:rPr>
              <a:t> in DIALIVE-</a:t>
            </a:r>
            <a:r>
              <a:rPr lang="es-ES" dirty="0" err="1">
                <a:sym typeface="Wingdings" pitchFamily="2" charset="2"/>
              </a:rPr>
              <a:t>arm</a:t>
            </a:r>
            <a:r>
              <a:rPr lang="es-ES" dirty="0">
                <a:sym typeface="Wingdings" pitchFamily="2" charset="2"/>
              </a:rPr>
              <a:t> (</a:t>
            </a:r>
            <a:r>
              <a:rPr lang="es-ES" dirty="0" err="1">
                <a:sym typeface="Wingdings" pitchFamily="2" charset="2"/>
              </a:rPr>
              <a:t>attenuation</a:t>
            </a:r>
            <a:r>
              <a:rPr lang="es-ES" dirty="0">
                <a:sym typeface="Wingdings" pitchFamily="2" charset="2"/>
              </a:rPr>
              <a:t> of </a:t>
            </a:r>
            <a:r>
              <a:rPr lang="es-ES" dirty="0" err="1">
                <a:sym typeface="Wingdings" pitchFamily="2" charset="2"/>
              </a:rPr>
              <a:t>endotoxemia</a:t>
            </a:r>
            <a:r>
              <a:rPr lang="es-ES" dirty="0">
                <a:sym typeface="Wingdings" pitchFamily="2" charset="2"/>
              </a:rPr>
              <a:t>)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28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Significant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effect</a:t>
            </a:r>
            <a:r>
              <a:rPr lang="es-ES_tradnl" dirty="0">
                <a:sym typeface="Wingdings" pitchFamily="2" charset="2"/>
              </a:rPr>
              <a:t> of DIALIVE </a:t>
            </a:r>
            <a:r>
              <a:rPr lang="es-ES_tradnl" dirty="0" err="1">
                <a:sym typeface="Wingdings" pitchFamily="2" charset="2"/>
              </a:rPr>
              <a:t>on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u="sng" dirty="0" err="1">
                <a:sym typeface="Wingdings" pitchFamily="2" charset="2"/>
              </a:rPr>
              <a:t>albumin</a:t>
            </a:r>
            <a:r>
              <a:rPr lang="es-ES_tradnl" u="sng" dirty="0">
                <a:sym typeface="Wingdings" pitchFamily="2" charset="2"/>
              </a:rPr>
              <a:t> </a:t>
            </a:r>
            <a:r>
              <a:rPr lang="es-ES_tradnl" u="sng" dirty="0" err="1">
                <a:sym typeface="Wingdings" pitchFamily="2" charset="2"/>
              </a:rPr>
              <a:t>function</a:t>
            </a:r>
            <a:r>
              <a:rPr lang="es-ES_tradnl" dirty="0">
                <a:sym typeface="Wingdings" pitchFamily="2" charset="2"/>
              </a:rPr>
              <a:t> and </a:t>
            </a:r>
            <a:r>
              <a:rPr lang="es-ES_tradnl" u="sng" dirty="0" err="1">
                <a:sym typeface="Wingdings" pitchFamily="2" charset="2"/>
              </a:rPr>
              <a:t>endotoxemia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suggests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evidence</a:t>
            </a:r>
            <a:r>
              <a:rPr lang="es-ES_tradnl" dirty="0">
                <a:sym typeface="Wingdings" pitchFamily="2" charset="2"/>
              </a:rPr>
              <a:t> of </a:t>
            </a:r>
            <a:r>
              <a:rPr lang="es-ES_tradnl" u="sng" dirty="0" err="1">
                <a:sym typeface="Wingdings" pitchFamily="2" charset="2"/>
              </a:rPr>
              <a:t>device</a:t>
            </a:r>
            <a:r>
              <a:rPr lang="es-ES_tradnl" u="sng" dirty="0">
                <a:sym typeface="Wingdings" pitchFamily="2" charset="2"/>
              </a:rPr>
              <a:t> performance</a:t>
            </a:r>
          </a:p>
          <a:p>
            <a:pPr marL="0" indent="0">
              <a:buNone/>
            </a:pPr>
            <a:endParaRPr lang="es-ES" dirty="0"/>
          </a:p>
          <a:p>
            <a:pPr>
              <a:buFontTx/>
              <a:buChar char="-"/>
            </a:pPr>
            <a:r>
              <a:rPr lang="es-ES" dirty="0" err="1"/>
              <a:t>Reduction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oxidized</a:t>
            </a:r>
            <a:r>
              <a:rPr lang="es-ES" dirty="0"/>
              <a:t> </a:t>
            </a:r>
            <a:r>
              <a:rPr lang="es-ES" dirty="0" err="1"/>
              <a:t>albumin</a:t>
            </a:r>
            <a:r>
              <a:rPr lang="es-ES" dirty="0"/>
              <a:t> (pro-</a:t>
            </a:r>
            <a:r>
              <a:rPr lang="es-ES" dirty="0" err="1"/>
              <a:t>inflammatory</a:t>
            </a:r>
            <a:r>
              <a:rPr lang="es-ES" dirty="0"/>
              <a:t>)</a:t>
            </a:r>
            <a:r>
              <a:rPr lang="es-ES_tradnl" b="1" dirty="0">
                <a:sym typeface="Wingdings" pitchFamily="2" charset="2"/>
              </a:rPr>
              <a:t> </a:t>
            </a:r>
            <a:r>
              <a:rPr lang="es-ES_tradnl" dirty="0">
                <a:sym typeface="Wingdings" pitchFamily="2" charset="2"/>
              </a:rPr>
              <a:t>and </a:t>
            </a:r>
            <a:r>
              <a:rPr lang="es-ES_tradnl" dirty="0" err="1">
                <a:sym typeface="Wingdings" pitchFamily="2" charset="2"/>
              </a:rPr>
              <a:t>improved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functionality</a:t>
            </a:r>
            <a:r>
              <a:rPr lang="es-ES_tradnl" dirty="0">
                <a:sym typeface="Wingdings" pitchFamily="2" charset="2"/>
              </a:rPr>
              <a:t> in DIALIVE-</a:t>
            </a:r>
            <a:r>
              <a:rPr lang="es-ES_tradnl" dirty="0" err="1">
                <a:sym typeface="Wingdings" pitchFamily="2" charset="2"/>
              </a:rPr>
              <a:t>arm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dirty="0"/>
              <a:t>								</a:t>
            </a:r>
            <a:r>
              <a:rPr lang="es-ES_tradnl" dirty="0">
                <a:sym typeface="Wingdings" pitchFamily="2" charset="2"/>
              </a:rPr>
              <a:t> anti-</a:t>
            </a:r>
            <a:r>
              <a:rPr lang="es-ES_tradnl" dirty="0" err="1">
                <a:sym typeface="Wingdings" pitchFamily="2" charset="2"/>
              </a:rPr>
              <a:t>inflammatory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effect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 err="1">
                <a:sym typeface="Wingdings" pitchFamily="2" charset="2"/>
              </a:rPr>
              <a:t>Reduction</a:t>
            </a:r>
            <a:r>
              <a:rPr lang="es-ES_tradnl" dirty="0">
                <a:sym typeface="Wingdings" pitchFamily="2" charset="2"/>
              </a:rPr>
              <a:t> of </a:t>
            </a:r>
            <a:r>
              <a:rPr lang="es-ES_tradnl" dirty="0" err="1">
                <a:sym typeface="Wingdings" pitchFamily="2" charset="2"/>
              </a:rPr>
              <a:t>endotoxemia</a:t>
            </a:r>
            <a:r>
              <a:rPr lang="es-ES_tradnl" dirty="0">
                <a:sym typeface="Wingdings" pitchFamily="2" charset="2"/>
              </a:rPr>
              <a:t>	 </a:t>
            </a:r>
            <a:r>
              <a:rPr lang="es-ES_tradnl" dirty="0" err="1">
                <a:sym typeface="Wingdings" pitchFamily="2" charset="2"/>
              </a:rPr>
              <a:t>better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neutrophil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function</a:t>
            </a:r>
            <a:r>
              <a:rPr lang="es-ES_tradnl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s-ES_tradnl" dirty="0">
                <a:sym typeface="Wingdings" pitchFamily="2" charset="2"/>
              </a:rPr>
              <a:t>														 </a:t>
            </a:r>
            <a:r>
              <a:rPr lang="es-ES_tradnl" dirty="0" err="1">
                <a:sym typeface="Wingdings" pitchFamily="2" charset="2"/>
              </a:rPr>
              <a:t>lower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risk</a:t>
            </a:r>
            <a:r>
              <a:rPr lang="es-ES_tradnl" dirty="0">
                <a:sym typeface="Wingdings" pitchFamily="2" charset="2"/>
              </a:rPr>
              <a:t> of </a:t>
            </a:r>
            <a:r>
              <a:rPr lang="es-ES_tradnl" dirty="0" err="1">
                <a:sym typeface="Wingdings" pitchFamily="2" charset="2"/>
              </a:rPr>
              <a:t>infection</a:t>
            </a:r>
            <a:r>
              <a:rPr lang="es-ES_tradnl" dirty="0"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98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>
                <a:sym typeface="Wingdings" pitchFamily="2" charset="2"/>
              </a:rPr>
              <a:t>DIALIVE </a:t>
            </a:r>
            <a:r>
              <a:rPr lang="es-ES_tradnl" dirty="0" err="1">
                <a:sym typeface="Wingdings" pitchFamily="2" charset="2"/>
              </a:rPr>
              <a:t>results</a:t>
            </a:r>
            <a:r>
              <a:rPr lang="es-ES_tradnl" dirty="0">
                <a:sym typeface="Wingdings" pitchFamily="2" charset="2"/>
              </a:rPr>
              <a:t> in a </a:t>
            </a:r>
            <a:r>
              <a:rPr lang="es-ES_tradnl" dirty="0" err="1">
                <a:sym typeface="Wingdings" pitchFamily="2" charset="2"/>
              </a:rPr>
              <a:t>faster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resolution</a:t>
            </a:r>
            <a:r>
              <a:rPr lang="es-ES_tradnl" dirty="0">
                <a:sym typeface="Wingdings" pitchFamily="2" charset="2"/>
              </a:rPr>
              <a:t> of ACLF and </a:t>
            </a:r>
            <a:r>
              <a:rPr lang="es-ES_tradnl" dirty="0" err="1">
                <a:sym typeface="Wingdings" pitchFamily="2" charset="2"/>
              </a:rPr>
              <a:t>greater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improvement</a:t>
            </a:r>
            <a:r>
              <a:rPr lang="es-ES_tradnl" dirty="0">
                <a:sym typeface="Wingdings" pitchFamily="2" charset="2"/>
              </a:rPr>
              <a:t> in </a:t>
            </a:r>
            <a:r>
              <a:rPr lang="es-ES_tradnl" dirty="0" err="1">
                <a:sym typeface="Wingdings" pitchFamily="2" charset="2"/>
              </a:rPr>
              <a:t>organ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function</a:t>
            </a:r>
            <a:r>
              <a:rPr lang="es-ES_tradnl" dirty="0">
                <a:sym typeface="Wingdings" pitchFamily="2" charset="2"/>
              </a:rPr>
              <a:t> (</a:t>
            </a:r>
            <a:r>
              <a:rPr lang="es-ES" dirty="0"/>
              <a:t>OF </a:t>
            </a:r>
            <a:r>
              <a:rPr lang="es-ES" dirty="0" err="1"/>
              <a:t>subscores</a:t>
            </a:r>
            <a:r>
              <a:rPr lang="es-ES" dirty="0"/>
              <a:t>, CLIF-OF Score and CLIF-ACLF Score </a:t>
            </a:r>
          </a:p>
          <a:p>
            <a:pPr marL="0" lvl="1" indent="0">
              <a:buNone/>
            </a:pPr>
            <a:r>
              <a:rPr lang="es-ES" dirty="0">
                <a:sym typeface="Wingdings" pitchFamily="2" charset="2"/>
              </a:rPr>
              <a:t>						 </a:t>
            </a:r>
            <a:r>
              <a:rPr lang="es-ES" dirty="0" err="1">
                <a:sym typeface="Wingdings" pitchFamily="2" charset="2"/>
              </a:rPr>
              <a:t>potential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improvement</a:t>
            </a:r>
            <a:r>
              <a:rPr lang="es-ES" dirty="0">
                <a:sym typeface="Wingdings" pitchFamily="2" charset="2"/>
              </a:rPr>
              <a:t> in </a:t>
            </a:r>
            <a:r>
              <a:rPr lang="es-ES" dirty="0" err="1">
                <a:sym typeface="Wingdings" pitchFamily="2" charset="2"/>
              </a:rPr>
              <a:t>survival</a:t>
            </a:r>
            <a:endParaRPr lang="es-ES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es-ES" dirty="0">
                <a:sym typeface="Wingdings" pitchFamily="2" charset="2"/>
              </a:rPr>
              <a:t>							(</a:t>
            </a:r>
            <a:r>
              <a:rPr lang="es-ES" dirty="0" err="1">
                <a:sym typeface="Wingdings" pitchFamily="2" charset="2"/>
              </a:rPr>
              <a:t>discharge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from</a:t>
            </a:r>
            <a:r>
              <a:rPr lang="es-ES" dirty="0">
                <a:sym typeface="Wingdings" pitchFamily="2" charset="2"/>
              </a:rPr>
              <a:t> ICU / bridge to </a:t>
            </a:r>
            <a:r>
              <a:rPr lang="es-ES" dirty="0" err="1">
                <a:sym typeface="Wingdings" pitchFamily="2" charset="2"/>
              </a:rPr>
              <a:t>transplantation</a:t>
            </a:r>
            <a:r>
              <a:rPr lang="es-ES" dirty="0">
                <a:sym typeface="Wingdings" pitchFamily="2" charset="2"/>
              </a:rPr>
              <a:t>?)</a:t>
            </a: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71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2" y="1347788"/>
            <a:ext cx="8275316" cy="3168650"/>
          </a:xfrm>
        </p:spPr>
        <p:txBody>
          <a:bodyPr/>
          <a:lstStyle/>
          <a:p>
            <a:pPr>
              <a:buFontTx/>
              <a:buChar char="-"/>
            </a:pPr>
            <a:r>
              <a:rPr lang="es-ES_tradnl" dirty="0">
                <a:sym typeface="Wingdings" pitchFamily="2" charset="2"/>
              </a:rPr>
              <a:t>MARS / </a:t>
            </a:r>
            <a:r>
              <a:rPr lang="es-ES_tradnl" dirty="0" err="1">
                <a:sym typeface="Wingdings" pitchFamily="2" charset="2"/>
              </a:rPr>
              <a:t>Prometheus</a:t>
            </a:r>
            <a:r>
              <a:rPr lang="es-ES_tradnl" dirty="0">
                <a:sym typeface="Wingdings" pitchFamily="2" charset="2"/>
              </a:rPr>
              <a:t> =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u="sng" dirty="0" err="1">
                <a:sym typeface="Wingdings" pitchFamily="2" charset="2"/>
              </a:rPr>
              <a:t>dialysis</a:t>
            </a:r>
            <a:r>
              <a:rPr lang="es-ES_tradnl" dirty="0">
                <a:sym typeface="Wingdings" pitchFamily="2" charset="2"/>
              </a:rPr>
              <a:t>	(</a:t>
            </a:r>
            <a:r>
              <a:rPr lang="es-ES_tradnl" dirty="0" err="1">
                <a:sym typeface="Wingdings" pitchFamily="2" charset="2"/>
              </a:rPr>
              <a:t>removes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protein-bound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substances</a:t>
            </a:r>
            <a:r>
              <a:rPr lang="es-ES_tradnl" dirty="0">
                <a:sym typeface="Wingdings" pitchFamily="2" charset="2"/>
              </a:rPr>
              <a:t>)		</a:t>
            </a:r>
          </a:p>
          <a:p>
            <a:pPr>
              <a:buFontTx/>
              <a:buChar char="-"/>
            </a:pPr>
            <a:r>
              <a:rPr lang="es-ES_tradnl" dirty="0">
                <a:sym typeface="Wingdings" pitchFamily="2" charset="2"/>
              </a:rPr>
              <a:t>ELAD (</a:t>
            </a:r>
            <a:r>
              <a:rPr lang="es-ES_tradnl" dirty="0" err="1">
                <a:sym typeface="Wingdings" pitchFamily="2" charset="2"/>
              </a:rPr>
              <a:t>extracorporeal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cellular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therapy</a:t>
            </a:r>
            <a:r>
              <a:rPr lang="es-ES_tradnl" dirty="0">
                <a:sym typeface="Wingdings" pitchFamily="2" charset="2"/>
              </a:rPr>
              <a:t>) = “</a:t>
            </a:r>
            <a:r>
              <a:rPr lang="es-ES_tradnl" dirty="0" err="1">
                <a:sym typeface="Wingdings" pitchFamily="2" charset="2"/>
              </a:rPr>
              <a:t>hepatic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cells</a:t>
            </a:r>
            <a:r>
              <a:rPr lang="es-ES_tradnl" dirty="0">
                <a:sym typeface="Wingdings" pitchFamily="2" charset="2"/>
              </a:rPr>
              <a:t>” in </a:t>
            </a:r>
            <a:r>
              <a:rPr lang="es-ES_tradnl" dirty="0" err="1">
                <a:sym typeface="Wingdings" pitchFamily="2" charset="2"/>
              </a:rPr>
              <a:t>dialysis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circuit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_tradnl" dirty="0">
                <a:sym typeface="Wingdings" pitchFamily="2" charset="2"/>
              </a:rPr>
              <a:t> DIALIVE = </a:t>
            </a:r>
            <a:r>
              <a:rPr lang="es-ES_tradnl" dirty="0" err="1">
                <a:sym typeface="Wingdings" pitchFamily="2" charset="2"/>
              </a:rPr>
              <a:t>albumin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exchange</a:t>
            </a:r>
            <a:r>
              <a:rPr lang="es-ES_tradnl" dirty="0">
                <a:sym typeface="Wingdings" pitchFamily="2" charset="2"/>
              </a:rPr>
              <a:t> + </a:t>
            </a:r>
            <a:r>
              <a:rPr lang="es-ES_tradnl" dirty="0" err="1">
                <a:sym typeface="Wingdings" pitchFamily="2" charset="2"/>
              </a:rPr>
              <a:t>removal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inflammatory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mediators</a:t>
            </a:r>
            <a:r>
              <a:rPr lang="es-ES_tradnl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s-ES_tradnl" dirty="0">
                <a:sym typeface="Wingdings" pitchFamily="2" charset="2"/>
              </a:rPr>
              <a:t>													(</a:t>
            </a:r>
            <a:r>
              <a:rPr lang="es-ES_tradnl" dirty="0" err="1">
                <a:sym typeface="Wingdings" pitchFamily="2" charset="2"/>
              </a:rPr>
              <a:t>cytokines</a:t>
            </a:r>
            <a:r>
              <a:rPr lang="es-ES_tradnl" dirty="0">
                <a:sym typeface="Wingdings" pitchFamily="2" charset="2"/>
              </a:rPr>
              <a:t>, </a:t>
            </a:r>
            <a:r>
              <a:rPr lang="es-ES_tradnl" dirty="0" err="1">
                <a:sym typeface="Wingdings" pitchFamily="2" charset="2"/>
              </a:rPr>
              <a:t>PAMPs</a:t>
            </a:r>
            <a:r>
              <a:rPr lang="es-ES_tradnl" dirty="0">
                <a:sym typeface="Wingdings" pitchFamily="2" charset="2"/>
              </a:rPr>
              <a:t> and </a:t>
            </a:r>
            <a:r>
              <a:rPr lang="es-ES_tradnl" dirty="0" err="1">
                <a:sym typeface="Wingdings" pitchFamily="2" charset="2"/>
              </a:rPr>
              <a:t>DAMPs</a:t>
            </a:r>
            <a:r>
              <a:rPr lang="es-ES_tradnl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sym typeface="Wingdings" pitchFamily="2" charset="2"/>
              </a:rPr>
              <a:t>		 </a:t>
            </a:r>
            <a:r>
              <a:rPr lang="es-ES_tradnl" dirty="0" err="1">
                <a:sym typeface="Wingdings" pitchFamily="2" charset="2"/>
              </a:rPr>
              <a:t>impact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on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known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pathophysiological</a:t>
            </a:r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err="1">
                <a:sym typeface="Wingdings" pitchFamily="2" charset="2"/>
              </a:rPr>
              <a:t>mechanisms</a:t>
            </a: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87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F0F2C-BD62-2D44-8DEF-B0A70ACF5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19758"/>
            <a:ext cx="1820122" cy="81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</a:t>
            </a:r>
            <a:r>
              <a:rPr lang="de-CH" dirty="0" err="1"/>
              <a:t>conclusion</a:t>
            </a:r>
            <a:endParaRPr lang="de-CH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4D1B50D6-19F4-A14B-A666-A572E42C1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7858015" cy="316865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s-ES_tradnl" dirty="0"/>
              <a:t>DIALIVE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safe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applied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careful</a:t>
            </a:r>
            <a:r>
              <a:rPr lang="es-ES_tradnl" dirty="0"/>
              <a:t> </a:t>
            </a:r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management</a:t>
            </a:r>
            <a:r>
              <a:rPr lang="es-ES_tradnl" dirty="0"/>
              <a:t> and </a:t>
            </a:r>
            <a:r>
              <a:rPr lang="es-ES_tradnl" dirty="0" err="1"/>
              <a:t>monitoring</a:t>
            </a:r>
            <a:endParaRPr lang="es-ES_tradnl" dirty="0"/>
          </a:p>
          <a:p>
            <a:pPr>
              <a:lnSpc>
                <a:spcPct val="100000"/>
              </a:lnSpc>
              <a:buFontTx/>
              <a:buChar char="-"/>
            </a:pPr>
            <a:endParaRPr lang="es-ES_tradnl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s-ES_tradnl" dirty="0"/>
              <a:t>DIALIVE </a:t>
            </a:r>
            <a:r>
              <a:rPr lang="es-ES_tradnl" dirty="0" err="1"/>
              <a:t>improves</a:t>
            </a:r>
            <a:r>
              <a:rPr lang="es-ES_tradnl" dirty="0"/>
              <a:t> </a:t>
            </a:r>
            <a:r>
              <a:rPr lang="es-ES_tradnl" dirty="0" err="1"/>
              <a:t>albumin</a:t>
            </a:r>
            <a:r>
              <a:rPr lang="es-ES_tradnl" dirty="0"/>
              <a:t> </a:t>
            </a:r>
            <a:r>
              <a:rPr lang="es-ES_tradnl" dirty="0" err="1"/>
              <a:t>function</a:t>
            </a:r>
            <a:r>
              <a:rPr lang="es-ES_tradnl" dirty="0"/>
              <a:t> and </a:t>
            </a:r>
            <a:r>
              <a:rPr lang="es-ES_tradnl" dirty="0" err="1"/>
              <a:t>endotoxin</a:t>
            </a:r>
            <a:r>
              <a:rPr lang="es-ES_tradnl" dirty="0"/>
              <a:t> </a:t>
            </a:r>
            <a:r>
              <a:rPr lang="es-ES_tradnl" dirty="0" err="1"/>
              <a:t>levels</a:t>
            </a:r>
            <a:r>
              <a:rPr lang="es-ES_tradnl" dirty="0"/>
              <a:t> in plasma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s-ES_tradnl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s-ES_tradnl" dirty="0"/>
              <a:t>DIALIVE </a:t>
            </a:r>
            <a:r>
              <a:rPr lang="es-ES_tradnl" dirty="0" err="1"/>
              <a:t>impacts</a:t>
            </a:r>
            <a:r>
              <a:rPr lang="es-ES_tradnl" dirty="0"/>
              <a:t> </a:t>
            </a:r>
            <a:r>
              <a:rPr lang="es-ES_tradnl" dirty="0" err="1"/>
              <a:t>positively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organ</a:t>
            </a:r>
            <a:r>
              <a:rPr lang="es-ES_tradnl" dirty="0"/>
              <a:t> </a:t>
            </a:r>
            <a:r>
              <a:rPr lang="es-ES_tradnl" dirty="0" err="1"/>
              <a:t>function</a:t>
            </a:r>
            <a:endParaRPr lang="es-ES_tradnl" dirty="0"/>
          </a:p>
          <a:p>
            <a:pPr>
              <a:lnSpc>
                <a:spcPct val="100000"/>
              </a:lnSpc>
              <a:buFontTx/>
              <a:buChar char="-"/>
            </a:pPr>
            <a:endParaRPr lang="es-ES_tradnl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s-ES_tradnl" dirty="0"/>
              <a:t>DIALIVE </a:t>
            </a:r>
            <a:r>
              <a:rPr lang="es-ES_tradnl" dirty="0" err="1"/>
              <a:t>accelerates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recovery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ACLF</a:t>
            </a: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endParaRPr lang="es-ES_tradnl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s-ES_tradnl" b="1" dirty="0">
                <a:sym typeface="Wingdings" pitchFamily="2" charset="2"/>
              </a:rPr>
              <a:t>			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09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1963D0-4C1B-4BBB-AED5-6FA181A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65" y="2050452"/>
            <a:ext cx="6204991" cy="779709"/>
          </a:xfrm>
          <a:prstGeom prst="rect">
            <a:avLst/>
          </a:prstGeom>
        </p:spPr>
        <p:txBody>
          <a:bodyPr/>
          <a:lstStyle/>
          <a:p>
            <a:r>
              <a:rPr lang="de-CH" dirty="0" err="1"/>
              <a:t>Thank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attention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02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47" y="1561513"/>
            <a:ext cx="4721566" cy="250404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- clinical syndrome with </a:t>
            </a:r>
            <a:r>
              <a:rPr lang="en-GB" sz="1600" b="1" dirty="0"/>
              <a:t>systemic inflammation </a:t>
            </a:r>
            <a:r>
              <a:rPr lang="en-GB" sz="1600" dirty="0"/>
              <a:t>and </a:t>
            </a:r>
            <a:r>
              <a:rPr lang="en-GB" sz="1600" b="1" dirty="0"/>
              <a:t>multiorgan failure</a:t>
            </a:r>
            <a:r>
              <a:rPr lang="en-GB" sz="1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- in patients with </a:t>
            </a:r>
            <a:r>
              <a:rPr lang="en-GB" sz="1600" b="1" dirty="0"/>
              <a:t>decompensated liver cirrhosis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- following an </a:t>
            </a:r>
            <a:r>
              <a:rPr lang="en-GB" sz="1600" b="1" dirty="0"/>
              <a:t>hepatic/extrahepatic precipitating event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- </a:t>
            </a:r>
            <a:r>
              <a:rPr lang="en-GB" sz="1600" b="1" dirty="0"/>
              <a:t>high mortality rate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- no specific therapy</a:t>
            </a:r>
            <a:r>
              <a:rPr lang="en-GB" sz="1600" dirty="0"/>
              <a:t>	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569CBF-04C3-D848-B603-2B06E136B3C0}"/>
              </a:ext>
            </a:extLst>
          </p:cNvPr>
          <p:cNvSpPr txBox="1"/>
          <p:nvPr/>
        </p:nvSpPr>
        <p:spPr>
          <a:xfrm>
            <a:off x="539748" y="4220199"/>
            <a:ext cx="8275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/>
              <a:t>Moreau</a:t>
            </a:r>
            <a:r>
              <a:rPr lang="es-ES" sz="900"/>
              <a:t> R, Jalan R, </a:t>
            </a:r>
            <a:r>
              <a:rPr lang="es-ES" sz="900" err="1"/>
              <a:t>Ginès</a:t>
            </a:r>
            <a:r>
              <a:rPr lang="es-ES" sz="900"/>
              <a:t> P, et al.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 </a:t>
            </a:r>
            <a:r>
              <a:rPr lang="es-ES" sz="900" err="1"/>
              <a:t>is</a:t>
            </a:r>
            <a:r>
              <a:rPr lang="es-ES" sz="900"/>
              <a:t> a </a:t>
            </a:r>
            <a:r>
              <a:rPr lang="es-ES" sz="900" err="1"/>
              <a:t>distinct</a:t>
            </a:r>
            <a:r>
              <a:rPr lang="es-ES" sz="900"/>
              <a:t> </a:t>
            </a:r>
            <a:r>
              <a:rPr lang="es-ES" sz="900" err="1"/>
              <a:t>syndrome</a:t>
            </a:r>
            <a:r>
              <a:rPr lang="es-ES" sz="900"/>
              <a:t> </a:t>
            </a:r>
            <a:r>
              <a:rPr lang="es-ES" sz="900" err="1"/>
              <a:t>that</a:t>
            </a:r>
            <a:r>
              <a:rPr lang="es-ES" sz="900"/>
              <a:t> </a:t>
            </a:r>
            <a:r>
              <a:rPr lang="es-ES" sz="900" err="1"/>
              <a:t>develops</a:t>
            </a:r>
            <a:r>
              <a:rPr lang="es-ES" sz="900"/>
              <a:t> in </a:t>
            </a:r>
            <a:r>
              <a:rPr lang="es-ES" sz="900" err="1"/>
              <a:t>patients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acute</a:t>
            </a:r>
            <a:r>
              <a:rPr lang="es-ES" sz="900"/>
              <a:t> </a:t>
            </a:r>
            <a:r>
              <a:rPr lang="es-ES" sz="900" err="1"/>
              <a:t>decompensation</a:t>
            </a:r>
            <a:r>
              <a:rPr lang="es-ES" sz="900"/>
              <a:t> of </a:t>
            </a:r>
            <a:r>
              <a:rPr lang="es-ES" sz="900" err="1"/>
              <a:t>cirrhosis</a:t>
            </a:r>
            <a:r>
              <a:rPr lang="es-ES" sz="900"/>
              <a:t>. Gas- </a:t>
            </a:r>
            <a:r>
              <a:rPr lang="es-ES" sz="900" err="1"/>
              <a:t>troenterology</a:t>
            </a:r>
            <a:r>
              <a:rPr lang="es-ES" sz="900"/>
              <a:t> 2013;144(7):1426-37. </a:t>
            </a:r>
          </a:p>
          <a:p>
            <a:endParaRPr lang="es-ES" sz="900"/>
          </a:p>
          <a:p>
            <a:r>
              <a:rPr lang="es-ES" sz="900" err="1"/>
              <a:t>Moreau</a:t>
            </a:r>
            <a:r>
              <a:rPr lang="es-ES" sz="900"/>
              <a:t>, Richard, et al. "EASL </a:t>
            </a:r>
            <a:r>
              <a:rPr lang="es-ES" sz="900" err="1"/>
              <a:t>Clinical</a:t>
            </a:r>
            <a:r>
              <a:rPr lang="es-ES" sz="900"/>
              <a:t> </a:t>
            </a:r>
            <a:r>
              <a:rPr lang="es-ES" sz="900" err="1"/>
              <a:t>Practice</a:t>
            </a:r>
            <a:r>
              <a:rPr lang="es-ES" sz="900"/>
              <a:t> </a:t>
            </a:r>
            <a:r>
              <a:rPr lang="es-ES" sz="900" err="1"/>
              <a:t>Guidelines</a:t>
            </a:r>
            <a:r>
              <a:rPr lang="es-ES" sz="900"/>
              <a:t> </a:t>
            </a:r>
            <a:r>
              <a:rPr lang="es-ES" sz="900" err="1"/>
              <a:t>on</a:t>
            </a:r>
            <a:r>
              <a:rPr lang="es-ES" sz="900"/>
              <a:t>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." </a:t>
            </a:r>
            <a:r>
              <a:rPr lang="es-ES" sz="900" i="1" err="1"/>
              <a:t>Journal</a:t>
            </a:r>
            <a:r>
              <a:rPr lang="es-ES" sz="900" i="1"/>
              <a:t> of </a:t>
            </a:r>
            <a:r>
              <a:rPr lang="es-ES" sz="900" i="1" err="1"/>
              <a:t>Hepatology</a:t>
            </a:r>
            <a:r>
              <a:rPr lang="es-ES" sz="900"/>
              <a:t> (2023).</a:t>
            </a:r>
            <a:endParaRPr lang="es-ES_tradnl" sz="900">
              <a:solidFill>
                <a:srgbClr val="002060"/>
              </a:solidFill>
            </a:endParaRPr>
          </a:p>
          <a:p>
            <a:endParaRPr lang="es-ES" sz="9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51CEBA-679C-6940-B36C-7EE5E6D10FB2}"/>
              </a:ext>
            </a:extLst>
          </p:cNvPr>
          <p:cNvSpPr txBox="1"/>
          <p:nvPr/>
        </p:nvSpPr>
        <p:spPr>
          <a:xfrm>
            <a:off x="731847" y="739219"/>
            <a:ext cx="669927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/>
              <a:t>Acute-on-chronic liver failure (ACLF) </a:t>
            </a:r>
            <a:r>
              <a:rPr lang="en-GB"/>
              <a:t>(EASL-CLIF Definition)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46F424-022A-664A-BE8E-CB009498C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13" y="1406663"/>
            <a:ext cx="3328418" cy="27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759655"/>
            <a:ext cx="8069263" cy="37567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100" b="1"/>
              <a:t>CLIF-C OF scoring system (diagnostic and grading)</a:t>
            </a:r>
            <a:endParaRPr lang="en-GB" sz="2100"/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	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569CBF-04C3-D848-B603-2B06E136B3C0}"/>
              </a:ext>
            </a:extLst>
          </p:cNvPr>
          <p:cNvSpPr txBox="1"/>
          <p:nvPr/>
        </p:nvSpPr>
        <p:spPr>
          <a:xfrm>
            <a:off x="539748" y="4074459"/>
            <a:ext cx="8275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/>
              <a:t>Jalan R, </a:t>
            </a:r>
            <a:r>
              <a:rPr lang="es-ES" sz="900" err="1"/>
              <a:t>Saliba</a:t>
            </a:r>
            <a:r>
              <a:rPr lang="es-ES" sz="900"/>
              <a:t> F, </a:t>
            </a:r>
            <a:r>
              <a:rPr lang="es-ES" sz="900" err="1"/>
              <a:t>Pavesi</a:t>
            </a:r>
            <a:r>
              <a:rPr lang="es-ES" sz="900"/>
              <a:t> M, </a:t>
            </a:r>
            <a:r>
              <a:rPr lang="es-ES" sz="900" err="1"/>
              <a:t>Amoros</a:t>
            </a:r>
            <a:r>
              <a:rPr lang="es-ES" sz="900"/>
              <a:t> A, </a:t>
            </a:r>
            <a:r>
              <a:rPr lang="es-ES" sz="900" err="1"/>
              <a:t>Moreau</a:t>
            </a:r>
            <a:r>
              <a:rPr lang="es-ES" sz="900"/>
              <a:t> R, </a:t>
            </a:r>
            <a:r>
              <a:rPr lang="es-ES" sz="900" err="1"/>
              <a:t>Ginès</a:t>
            </a:r>
            <a:r>
              <a:rPr lang="es-ES" sz="900"/>
              <a:t> P, et al. </a:t>
            </a:r>
            <a:r>
              <a:rPr lang="es-ES" sz="900" err="1"/>
              <a:t>Development</a:t>
            </a:r>
            <a:r>
              <a:rPr lang="es-ES" sz="900"/>
              <a:t> and </a:t>
            </a:r>
            <a:r>
              <a:rPr lang="es-ES" sz="900" err="1"/>
              <a:t>validation</a:t>
            </a:r>
            <a:r>
              <a:rPr lang="es-ES" sz="900"/>
              <a:t> of a </a:t>
            </a:r>
            <a:r>
              <a:rPr lang="es-ES" sz="900" err="1"/>
              <a:t>prognostic</a:t>
            </a:r>
            <a:r>
              <a:rPr lang="es-ES" sz="900"/>
              <a:t> score to </a:t>
            </a:r>
            <a:r>
              <a:rPr lang="es-ES" sz="900" err="1"/>
              <a:t>predict</a:t>
            </a:r>
            <a:r>
              <a:rPr lang="es-ES" sz="900"/>
              <a:t> </a:t>
            </a:r>
            <a:r>
              <a:rPr lang="es-ES" sz="900" err="1"/>
              <a:t>mortality</a:t>
            </a:r>
            <a:r>
              <a:rPr lang="es-ES" sz="900"/>
              <a:t> in </a:t>
            </a:r>
            <a:r>
              <a:rPr lang="es-ES" sz="900" err="1"/>
              <a:t>patients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. J </a:t>
            </a:r>
            <a:r>
              <a:rPr lang="es-ES" sz="900" err="1"/>
              <a:t>Hepatol</a:t>
            </a:r>
            <a:r>
              <a:rPr lang="es-ES" sz="900"/>
              <a:t> 2014 Nov;61(5): 1038–1047. </a:t>
            </a:r>
          </a:p>
          <a:p>
            <a:endParaRPr lang="es-ES" sz="900"/>
          </a:p>
          <a:p>
            <a:r>
              <a:rPr lang="es-ES" sz="900" err="1"/>
              <a:t>Angeli</a:t>
            </a:r>
            <a:r>
              <a:rPr lang="es-ES" sz="900"/>
              <a:t>, Paolo, et al. "EASL </a:t>
            </a:r>
            <a:r>
              <a:rPr lang="es-ES" sz="900" err="1"/>
              <a:t>Clinical</a:t>
            </a:r>
            <a:r>
              <a:rPr lang="es-ES" sz="900"/>
              <a:t> </a:t>
            </a:r>
            <a:r>
              <a:rPr lang="es-ES" sz="900" err="1"/>
              <a:t>Practice</a:t>
            </a:r>
            <a:r>
              <a:rPr lang="es-ES" sz="900"/>
              <a:t> </a:t>
            </a:r>
            <a:r>
              <a:rPr lang="es-ES" sz="900" err="1"/>
              <a:t>Guidelines</a:t>
            </a:r>
            <a:r>
              <a:rPr lang="es-ES" sz="900"/>
              <a:t> </a:t>
            </a:r>
            <a:r>
              <a:rPr lang="es-ES" sz="900" err="1"/>
              <a:t>for</a:t>
            </a:r>
            <a:r>
              <a:rPr lang="es-ES" sz="900"/>
              <a:t> </a:t>
            </a:r>
            <a:r>
              <a:rPr lang="es-ES" sz="900" err="1"/>
              <a:t>the</a:t>
            </a:r>
            <a:r>
              <a:rPr lang="es-ES" sz="900"/>
              <a:t> </a:t>
            </a:r>
            <a:r>
              <a:rPr lang="es-ES" sz="900" err="1"/>
              <a:t>management</a:t>
            </a:r>
            <a:r>
              <a:rPr lang="es-ES" sz="900"/>
              <a:t> of </a:t>
            </a:r>
            <a:r>
              <a:rPr lang="es-ES" sz="900" err="1"/>
              <a:t>patients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decompensated</a:t>
            </a:r>
            <a:r>
              <a:rPr lang="es-ES" sz="900"/>
              <a:t> </a:t>
            </a:r>
            <a:r>
              <a:rPr lang="es-ES" sz="900" err="1"/>
              <a:t>cirrhosis</a:t>
            </a:r>
            <a:r>
              <a:rPr lang="es-ES" sz="900"/>
              <a:t>." </a:t>
            </a:r>
            <a:r>
              <a:rPr lang="es-ES" sz="900" i="1" err="1"/>
              <a:t>Journal</a:t>
            </a:r>
            <a:r>
              <a:rPr lang="es-ES" sz="900" i="1"/>
              <a:t> of </a:t>
            </a:r>
            <a:r>
              <a:rPr lang="es-ES" sz="900" i="1" err="1"/>
              <a:t>hepatology</a:t>
            </a:r>
            <a:r>
              <a:rPr lang="es-ES" sz="900"/>
              <a:t> 69.2 (2018): 406-460.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40FA98-A3FF-BC44-B715-255F3E05D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2" y="1468310"/>
            <a:ext cx="4568030" cy="172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4B0709-EB14-FF41-9511-B716DE0A0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6" y="2522484"/>
            <a:ext cx="4121256" cy="150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8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Mortality</a:t>
            </a:r>
            <a:r>
              <a:rPr lang="de-CH"/>
              <a:t> </a:t>
            </a:r>
            <a:r>
              <a:rPr lang="de-CH" err="1"/>
              <a:t>according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ACLF grade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569CBF-04C3-D848-B603-2B06E136B3C0}"/>
              </a:ext>
            </a:extLst>
          </p:cNvPr>
          <p:cNvSpPr txBox="1"/>
          <p:nvPr/>
        </p:nvSpPr>
        <p:spPr>
          <a:xfrm>
            <a:off x="731520" y="4449128"/>
            <a:ext cx="746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err="1"/>
              <a:t>Moreau</a:t>
            </a:r>
            <a:r>
              <a:rPr lang="es-ES" sz="900"/>
              <a:t> R, Jalan R, </a:t>
            </a:r>
            <a:r>
              <a:rPr lang="es-ES" sz="900" err="1"/>
              <a:t>Ginès</a:t>
            </a:r>
            <a:r>
              <a:rPr lang="es-ES" sz="900"/>
              <a:t> P, et al.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 </a:t>
            </a:r>
            <a:r>
              <a:rPr lang="es-ES" sz="900" err="1"/>
              <a:t>is</a:t>
            </a:r>
            <a:r>
              <a:rPr lang="es-ES" sz="900"/>
              <a:t> a </a:t>
            </a:r>
            <a:r>
              <a:rPr lang="es-ES" sz="900" err="1"/>
              <a:t>distinct</a:t>
            </a:r>
            <a:r>
              <a:rPr lang="es-ES" sz="900"/>
              <a:t> </a:t>
            </a:r>
            <a:r>
              <a:rPr lang="es-ES" sz="900" err="1"/>
              <a:t>syndrome</a:t>
            </a:r>
            <a:r>
              <a:rPr lang="es-ES" sz="900"/>
              <a:t> </a:t>
            </a:r>
            <a:r>
              <a:rPr lang="es-ES" sz="900" err="1"/>
              <a:t>that</a:t>
            </a:r>
            <a:r>
              <a:rPr lang="es-ES" sz="900"/>
              <a:t> </a:t>
            </a:r>
            <a:r>
              <a:rPr lang="es-ES" sz="900" err="1"/>
              <a:t>develops</a:t>
            </a:r>
            <a:r>
              <a:rPr lang="es-ES" sz="900"/>
              <a:t> in </a:t>
            </a:r>
            <a:r>
              <a:rPr lang="es-ES" sz="900" err="1"/>
              <a:t>patients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acute</a:t>
            </a:r>
            <a:r>
              <a:rPr lang="es-ES" sz="900"/>
              <a:t> </a:t>
            </a:r>
            <a:r>
              <a:rPr lang="es-ES" sz="900" err="1"/>
              <a:t>decompensation</a:t>
            </a:r>
            <a:r>
              <a:rPr lang="es-ES" sz="900"/>
              <a:t> of </a:t>
            </a:r>
            <a:r>
              <a:rPr lang="es-ES" sz="900" err="1"/>
              <a:t>cirrhosis</a:t>
            </a:r>
            <a:r>
              <a:rPr lang="es-ES" sz="900"/>
              <a:t>. </a:t>
            </a:r>
            <a:r>
              <a:rPr lang="es-ES" sz="900" err="1"/>
              <a:t>Gastroenterology</a:t>
            </a:r>
            <a:r>
              <a:rPr lang="es-ES" sz="900"/>
              <a:t> 2013;144(7):1426-37. </a:t>
            </a:r>
          </a:p>
          <a:p>
            <a:endParaRPr lang="es-ES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AD8825-435D-2847-9864-BB8595899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13" y="1225484"/>
            <a:ext cx="3888674" cy="31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Management </a:t>
            </a:r>
            <a:r>
              <a:rPr lang="de-CH" err="1"/>
              <a:t>of</a:t>
            </a:r>
            <a:r>
              <a:rPr lang="de-CH"/>
              <a:t> ACLF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_tradnl" dirty="0" err="1"/>
              <a:t>Treat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precipitating</a:t>
            </a:r>
            <a:r>
              <a:rPr lang="es-ES_tradnl" dirty="0"/>
              <a:t> </a:t>
            </a:r>
            <a:r>
              <a:rPr lang="es-ES_tradnl" dirty="0" err="1"/>
              <a:t>event</a:t>
            </a:r>
            <a:r>
              <a:rPr lang="es-ES_tradnl" dirty="0"/>
              <a:t> / cause</a:t>
            </a:r>
          </a:p>
          <a:p>
            <a:pPr>
              <a:buFontTx/>
              <a:buChar char="-"/>
            </a:pPr>
            <a:r>
              <a:rPr lang="es-ES_tradnl" dirty="0"/>
              <a:t>Management of </a:t>
            </a:r>
            <a:r>
              <a:rPr lang="es-ES_tradnl" dirty="0" err="1"/>
              <a:t>complications</a:t>
            </a:r>
            <a:r>
              <a:rPr lang="es-ES_tradnl" dirty="0"/>
              <a:t> (</a:t>
            </a:r>
            <a:r>
              <a:rPr lang="es-ES_tradnl" dirty="0" err="1"/>
              <a:t>infections</a:t>
            </a:r>
            <a:r>
              <a:rPr lang="es-ES_tradnl" dirty="0"/>
              <a:t>, </a:t>
            </a:r>
            <a:r>
              <a:rPr lang="es-ES_tradnl" dirty="0" err="1"/>
              <a:t>bleeding</a:t>
            </a:r>
            <a:r>
              <a:rPr lang="es-ES_tradnl" dirty="0"/>
              <a:t>, AKI-HRS)</a:t>
            </a:r>
          </a:p>
          <a:p>
            <a:pPr>
              <a:buFontTx/>
              <a:buChar char="-"/>
            </a:pPr>
            <a:r>
              <a:rPr lang="es-ES_tradnl" dirty="0" err="1"/>
              <a:t>Organ</a:t>
            </a:r>
            <a:r>
              <a:rPr lang="es-ES_tradnl" dirty="0"/>
              <a:t> </a:t>
            </a:r>
            <a:r>
              <a:rPr lang="es-ES_tradnl" dirty="0" err="1"/>
              <a:t>support</a:t>
            </a:r>
            <a:endParaRPr lang="es-ES_tradnl" dirty="0"/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err="1"/>
              <a:t>Refer</a:t>
            </a:r>
            <a:r>
              <a:rPr lang="es-ES_tradnl" dirty="0"/>
              <a:t> to </a:t>
            </a:r>
            <a:r>
              <a:rPr lang="es-ES_tradnl" dirty="0" err="1"/>
              <a:t>transplant</a:t>
            </a:r>
            <a:r>
              <a:rPr lang="es-ES_tradnl" dirty="0"/>
              <a:t> center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suitable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LT</a:t>
            </a:r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err="1"/>
              <a:t>Liver</a:t>
            </a:r>
            <a:r>
              <a:rPr lang="es-ES_tradnl" dirty="0"/>
              <a:t> </a:t>
            </a:r>
            <a:r>
              <a:rPr lang="es-ES_tradnl" dirty="0" err="1"/>
              <a:t>support</a:t>
            </a:r>
            <a:r>
              <a:rPr lang="es-ES_tradnl" dirty="0"/>
              <a:t> </a:t>
            </a:r>
            <a:r>
              <a:rPr lang="es-ES_tradnl" dirty="0" err="1"/>
              <a:t>systems</a:t>
            </a:r>
            <a:r>
              <a:rPr lang="es-ES_tradnl" dirty="0"/>
              <a:t> (MARS, </a:t>
            </a:r>
            <a:r>
              <a:rPr lang="es-ES_tradnl" dirty="0" err="1"/>
              <a:t>Prometheus</a:t>
            </a:r>
            <a:r>
              <a:rPr lang="es-ES_tradnl" dirty="0"/>
              <a:t>...): no </a:t>
            </a:r>
            <a:r>
              <a:rPr lang="es-ES_tradnl" dirty="0" err="1"/>
              <a:t>benefit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survival</a:t>
            </a:r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3442FB-266C-FF4C-914C-C51A06022A40}"/>
              </a:ext>
            </a:extLst>
          </p:cNvPr>
          <p:cNvSpPr txBox="1"/>
          <p:nvPr/>
        </p:nvSpPr>
        <p:spPr>
          <a:xfrm>
            <a:off x="539748" y="4484034"/>
            <a:ext cx="82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err="1"/>
              <a:t>Angeli</a:t>
            </a:r>
            <a:r>
              <a:rPr lang="es-ES" sz="900"/>
              <a:t>, Paolo, et al. "EASL </a:t>
            </a:r>
            <a:r>
              <a:rPr lang="es-ES" sz="900" err="1"/>
              <a:t>Clinical</a:t>
            </a:r>
            <a:r>
              <a:rPr lang="es-ES" sz="900"/>
              <a:t> </a:t>
            </a:r>
            <a:r>
              <a:rPr lang="es-ES" sz="900" err="1"/>
              <a:t>Practice</a:t>
            </a:r>
            <a:r>
              <a:rPr lang="es-ES" sz="900"/>
              <a:t> </a:t>
            </a:r>
            <a:r>
              <a:rPr lang="es-ES" sz="900" err="1"/>
              <a:t>Guidelines</a:t>
            </a:r>
            <a:r>
              <a:rPr lang="es-ES" sz="900"/>
              <a:t> </a:t>
            </a:r>
            <a:r>
              <a:rPr lang="es-ES" sz="900" err="1"/>
              <a:t>for</a:t>
            </a:r>
            <a:r>
              <a:rPr lang="es-ES" sz="900"/>
              <a:t> </a:t>
            </a:r>
            <a:r>
              <a:rPr lang="es-ES" sz="900" err="1"/>
              <a:t>the</a:t>
            </a:r>
            <a:r>
              <a:rPr lang="es-ES" sz="900"/>
              <a:t> </a:t>
            </a:r>
            <a:r>
              <a:rPr lang="es-ES" sz="900" err="1"/>
              <a:t>management</a:t>
            </a:r>
            <a:r>
              <a:rPr lang="es-ES" sz="900"/>
              <a:t> of </a:t>
            </a:r>
            <a:r>
              <a:rPr lang="es-ES" sz="900" err="1"/>
              <a:t>patients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decompensated</a:t>
            </a:r>
            <a:r>
              <a:rPr lang="es-ES" sz="900"/>
              <a:t> </a:t>
            </a:r>
            <a:r>
              <a:rPr lang="es-ES" sz="900" err="1"/>
              <a:t>cirrhosis</a:t>
            </a:r>
            <a:r>
              <a:rPr lang="es-ES" sz="900"/>
              <a:t>." </a:t>
            </a:r>
            <a:r>
              <a:rPr lang="es-ES" sz="900" i="1" err="1"/>
              <a:t>Journal</a:t>
            </a:r>
            <a:r>
              <a:rPr lang="es-ES" sz="900" i="1"/>
              <a:t> of </a:t>
            </a:r>
            <a:r>
              <a:rPr lang="es-ES" sz="900" i="1" err="1"/>
              <a:t>hepatology</a:t>
            </a:r>
            <a:r>
              <a:rPr lang="es-ES" sz="900"/>
              <a:t> 69.2 (2018): 406-460.</a:t>
            </a:r>
          </a:p>
        </p:txBody>
      </p:sp>
    </p:spTree>
    <p:extLst>
      <p:ext uri="{BB962C8B-B14F-4D97-AF65-F5344CB8AC3E}">
        <p14:creationId xmlns:p14="http://schemas.microsoft.com/office/powerpoint/2010/main" val="19622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Liver</a:t>
            </a:r>
            <a:r>
              <a:rPr lang="de-CH"/>
              <a:t> </a:t>
            </a:r>
            <a:r>
              <a:rPr lang="de-CH" err="1"/>
              <a:t>support</a:t>
            </a:r>
            <a:r>
              <a:rPr lang="de-CH"/>
              <a:t> </a:t>
            </a:r>
            <a:r>
              <a:rPr lang="de-CH" err="1"/>
              <a:t>system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/>
              <a:t>MARS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3AA-EDD3-E94B-9F48-1295316BFD77}"/>
              </a:ext>
            </a:extLst>
          </p:cNvPr>
          <p:cNvSpPr txBox="1"/>
          <p:nvPr/>
        </p:nvSpPr>
        <p:spPr>
          <a:xfrm>
            <a:off x="731520" y="4449128"/>
            <a:ext cx="74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err="1"/>
              <a:t>Banares</a:t>
            </a:r>
            <a:r>
              <a:rPr lang="es-ES" sz="900"/>
              <a:t> R, </a:t>
            </a:r>
            <a:r>
              <a:rPr lang="es-ES" sz="900" err="1"/>
              <a:t>Nevens</a:t>
            </a:r>
            <a:r>
              <a:rPr lang="es-ES" sz="900"/>
              <a:t> F, </a:t>
            </a:r>
            <a:r>
              <a:rPr lang="es-ES" sz="900" err="1"/>
              <a:t>Larsen</a:t>
            </a:r>
            <a:r>
              <a:rPr lang="es-ES" sz="900"/>
              <a:t> FS, Jalan R, Albillos A, </a:t>
            </a:r>
            <a:r>
              <a:rPr lang="es-ES" sz="900" err="1"/>
              <a:t>Dollinger</a:t>
            </a:r>
            <a:r>
              <a:rPr lang="es-ES" sz="900"/>
              <a:t> M, et al. </a:t>
            </a:r>
            <a:r>
              <a:rPr lang="es-ES" sz="900" err="1"/>
              <a:t>Extracorporeal</a:t>
            </a:r>
            <a:r>
              <a:rPr lang="es-ES" sz="900"/>
              <a:t> </a:t>
            </a:r>
            <a:r>
              <a:rPr lang="es-ES" sz="900" err="1"/>
              <a:t>albumin</a:t>
            </a:r>
            <a:r>
              <a:rPr lang="es-ES" sz="900"/>
              <a:t> </a:t>
            </a:r>
            <a:r>
              <a:rPr lang="es-ES" sz="900" err="1"/>
              <a:t>dialysis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the</a:t>
            </a:r>
            <a:r>
              <a:rPr lang="es-ES" sz="900"/>
              <a:t> molecular </a:t>
            </a:r>
            <a:r>
              <a:rPr lang="es-ES" sz="900" err="1"/>
              <a:t>adsorbent</a:t>
            </a:r>
            <a:r>
              <a:rPr lang="es-ES" sz="900"/>
              <a:t> </a:t>
            </a:r>
            <a:r>
              <a:rPr lang="es-ES" sz="900" err="1"/>
              <a:t>recircu</a:t>
            </a:r>
            <a:r>
              <a:rPr lang="es-ES" sz="900"/>
              <a:t>- </a:t>
            </a:r>
            <a:r>
              <a:rPr lang="es-ES" sz="900" err="1"/>
              <a:t>lating</a:t>
            </a:r>
            <a:r>
              <a:rPr lang="es-ES" sz="900"/>
              <a:t> </a:t>
            </a:r>
            <a:r>
              <a:rPr lang="es-ES" sz="900" err="1"/>
              <a:t>system</a:t>
            </a:r>
            <a:r>
              <a:rPr lang="es-ES" sz="900"/>
              <a:t> in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: </a:t>
            </a:r>
            <a:r>
              <a:rPr lang="es-ES" sz="900" err="1"/>
              <a:t>the</a:t>
            </a:r>
            <a:r>
              <a:rPr lang="es-ES" sz="900"/>
              <a:t> RELIEF trial. </a:t>
            </a:r>
            <a:r>
              <a:rPr lang="es-ES" sz="900" err="1"/>
              <a:t>Hepatology</a:t>
            </a:r>
            <a:r>
              <a:rPr lang="es-ES" sz="900"/>
              <a:t> 2013;57:1153–1162.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B6F2BA-53A6-3C4F-B36B-2E8B73CAFF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35" y="2054781"/>
            <a:ext cx="2333130" cy="20923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6C4CA2-6B7C-5B44-A137-BCCCE625C0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3" y="140464"/>
            <a:ext cx="3321577" cy="166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68E51AF-20EE-8E4F-AA8D-8259BAEEF38F}"/>
              </a:ext>
            </a:extLst>
          </p:cNvPr>
          <p:cNvGrpSpPr/>
          <p:nvPr/>
        </p:nvGrpSpPr>
        <p:grpSpPr>
          <a:xfrm>
            <a:off x="214043" y="1649705"/>
            <a:ext cx="4929458" cy="2824351"/>
            <a:chOff x="214043" y="1649705"/>
            <a:chExt cx="4929458" cy="282435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F0EFEAE-510B-1D41-8DAE-52522DB86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3" y="1649705"/>
              <a:ext cx="4929458" cy="282435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BDB0605-DFF6-594F-B794-42F677E5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275" y="1810388"/>
              <a:ext cx="922734" cy="295275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59D25-1A02-5B48-B023-3DC9BCEBFB78}"/>
              </a:ext>
            </a:extLst>
          </p:cNvPr>
          <p:cNvSpPr txBox="1"/>
          <p:nvPr/>
        </p:nvSpPr>
        <p:spPr>
          <a:xfrm>
            <a:off x="1266703" y="1354584"/>
            <a:ext cx="4011206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ym typeface="Wingdings" pitchFamily="2" charset="2"/>
              </a:rPr>
              <a:t> </a:t>
            </a:r>
            <a:r>
              <a:rPr lang="en-GB" sz="1000" dirty="0"/>
              <a:t>removes protein-bound substances, </a:t>
            </a:r>
            <a:r>
              <a:rPr lang="en-GB" sz="1000" dirty="0" err="1"/>
              <a:t>bilirrubin</a:t>
            </a:r>
            <a:r>
              <a:rPr lang="en-GB" sz="1000" dirty="0"/>
              <a:t>, ammonium and </a:t>
            </a:r>
            <a:r>
              <a:rPr lang="en-GB" sz="1000" dirty="0" err="1"/>
              <a:t>creatinin</a:t>
            </a:r>
            <a:endParaRPr lang="en-GB" sz="1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D49E9F-C2CD-6B41-8710-84B4E153C54B}"/>
              </a:ext>
            </a:extLst>
          </p:cNvPr>
          <p:cNvSpPr txBox="1"/>
          <p:nvPr/>
        </p:nvSpPr>
        <p:spPr>
          <a:xfrm>
            <a:off x="206376" y="3263411"/>
            <a:ext cx="1050288" cy="2308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albumin </a:t>
            </a:r>
            <a:r>
              <a:rPr lang="en-GB" sz="900" dirty="0" err="1"/>
              <a:t>diaysate</a:t>
            </a:r>
            <a:endParaRPr lang="en-GB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CBC69C-ADEB-D84B-9A12-D303E1145908}"/>
              </a:ext>
            </a:extLst>
          </p:cNvPr>
          <p:cNvSpPr txBox="1"/>
          <p:nvPr/>
        </p:nvSpPr>
        <p:spPr>
          <a:xfrm>
            <a:off x="1549667" y="3740854"/>
            <a:ext cx="1069524" cy="5078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anion exchanger </a:t>
            </a:r>
          </a:p>
          <a:p>
            <a:r>
              <a:rPr lang="en-GB" sz="900" dirty="0"/>
              <a:t>           +</a:t>
            </a:r>
          </a:p>
          <a:p>
            <a:r>
              <a:rPr lang="en-GB" sz="900" dirty="0"/>
              <a:t>charcoal column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30EC4F-7380-8B4C-99DB-DA3D805FE432}"/>
              </a:ext>
            </a:extLst>
          </p:cNvPr>
          <p:cNvSpPr txBox="1"/>
          <p:nvPr/>
        </p:nvSpPr>
        <p:spPr>
          <a:xfrm>
            <a:off x="4296988" y="2688052"/>
            <a:ext cx="659155" cy="2308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CVVHDF</a:t>
            </a:r>
          </a:p>
        </p:txBody>
      </p:sp>
    </p:spTree>
    <p:extLst>
      <p:ext uri="{BB962C8B-B14F-4D97-AF65-F5344CB8AC3E}">
        <p14:creationId xmlns:p14="http://schemas.microsoft.com/office/powerpoint/2010/main" val="4586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Liver</a:t>
            </a:r>
            <a:r>
              <a:rPr lang="de-CH"/>
              <a:t> </a:t>
            </a:r>
            <a:r>
              <a:rPr lang="de-CH" err="1"/>
              <a:t>support</a:t>
            </a:r>
            <a:r>
              <a:rPr lang="de-CH"/>
              <a:t> </a:t>
            </a:r>
            <a:r>
              <a:rPr lang="de-CH" err="1"/>
              <a:t>system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84646-4D54-564A-8633-2F70D4950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err="1"/>
              <a:t>Prometheus</a:t>
            </a:r>
            <a:endParaRPr lang="es-ES_tradnl" baseline="30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3AA-EDD3-E94B-9F48-1295316BFD77}"/>
              </a:ext>
            </a:extLst>
          </p:cNvPr>
          <p:cNvSpPr txBox="1"/>
          <p:nvPr/>
        </p:nvSpPr>
        <p:spPr>
          <a:xfrm>
            <a:off x="731520" y="4449128"/>
            <a:ext cx="7469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err="1"/>
              <a:t>Kribben</a:t>
            </a:r>
            <a:r>
              <a:rPr lang="es-ES" sz="900"/>
              <a:t> A, </a:t>
            </a:r>
            <a:r>
              <a:rPr lang="es-ES" sz="900" err="1"/>
              <a:t>Gerken</a:t>
            </a:r>
            <a:r>
              <a:rPr lang="es-ES" sz="900"/>
              <a:t> G, </a:t>
            </a:r>
            <a:r>
              <a:rPr lang="es-ES" sz="900" err="1"/>
              <a:t>Haag</a:t>
            </a:r>
            <a:r>
              <a:rPr lang="es-ES" sz="900"/>
              <a:t> S, </a:t>
            </a:r>
            <a:r>
              <a:rPr lang="es-ES" sz="900" err="1"/>
              <a:t>Herget-Rosenthal</a:t>
            </a:r>
            <a:r>
              <a:rPr lang="es-ES" sz="900"/>
              <a:t> S, </a:t>
            </a:r>
            <a:r>
              <a:rPr lang="es-ES" sz="900" err="1"/>
              <a:t>Treichel</a:t>
            </a:r>
            <a:r>
              <a:rPr lang="es-ES" sz="900"/>
              <a:t> U, </a:t>
            </a:r>
            <a:r>
              <a:rPr lang="es-ES" sz="900" err="1"/>
              <a:t>Betz</a:t>
            </a:r>
            <a:r>
              <a:rPr lang="es-ES" sz="900"/>
              <a:t> C, et al. </a:t>
            </a:r>
            <a:r>
              <a:rPr lang="es-ES" sz="900" err="1"/>
              <a:t>Effects</a:t>
            </a:r>
            <a:r>
              <a:rPr lang="es-ES" sz="900"/>
              <a:t> of </a:t>
            </a:r>
            <a:r>
              <a:rPr lang="es-ES" sz="900" err="1"/>
              <a:t>fractionated</a:t>
            </a:r>
            <a:r>
              <a:rPr lang="es-ES" sz="900"/>
              <a:t> plasma </a:t>
            </a:r>
            <a:r>
              <a:rPr lang="es-ES" sz="900" err="1"/>
              <a:t>separation</a:t>
            </a:r>
            <a:r>
              <a:rPr lang="es-ES" sz="900"/>
              <a:t> and </a:t>
            </a:r>
            <a:r>
              <a:rPr lang="es-ES" sz="900" err="1"/>
              <a:t>adsorption</a:t>
            </a:r>
            <a:r>
              <a:rPr lang="es-ES" sz="900"/>
              <a:t> </a:t>
            </a:r>
            <a:r>
              <a:rPr lang="es-ES" sz="900" err="1"/>
              <a:t>on</a:t>
            </a:r>
            <a:r>
              <a:rPr lang="es-ES" sz="900"/>
              <a:t> </a:t>
            </a:r>
            <a:r>
              <a:rPr lang="es-ES" sz="900" err="1"/>
              <a:t>survival</a:t>
            </a:r>
            <a:r>
              <a:rPr lang="es-ES" sz="900"/>
              <a:t> in </a:t>
            </a:r>
            <a:r>
              <a:rPr lang="es-ES" sz="900" err="1"/>
              <a:t>pa</a:t>
            </a:r>
            <a:r>
              <a:rPr lang="es-ES" sz="900"/>
              <a:t>- </a:t>
            </a:r>
            <a:r>
              <a:rPr lang="es-ES" sz="900" err="1"/>
              <a:t>tients</a:t>
            </a:r>
            <a:r>
              <a:rPr lang="es-ES" sz="900"/>
              <a:t> </a:t>
            </a:r>
            <a:r>
              <a:rPr lang="es-ES" sz="900" err="1"/>
              <a:t>with</a:t>
            </a:r>
            <a:r>
              <a:rPr lang="es-ES" sz="900"/>
              <a:t> </a:t>
            </a:r>
            <a:r>
              <a:rPr lang="es-ES" sz="900" err="1"/>
              <a:t>acute-on-chronic</a:t>
            </a:r>
            <a:r>
              <a:rPr lang="es-ES" sz="900"/>
              <a:t> </a:t>
            </a:r>
            <a:r>
              <a:rPr lang="es-ES" sz="900" err="1"/>
              <a:t>liver</a:t>
            </a:r>
            <a:r>
              <a:rPr lang="es-ES" sz="900"/>
              <a:t> </a:t>
            </a:r>
            <a:r>
              <a:rPr lang="es-ES" sz="900" err="1"/>
              <a:t>failure</a:t>
            </a:r>
            <a:r>
              <a:rPr lang="es-ES" sz="900"/>
              <a:t>. </a:t>
            </a:r>
            <a:r>
              <a:rPr lang="es-ES" sz="900" err="1"/>
              <a:t>Gastroenterol</a:t>
            </a:r>
            <a:r>
              <a:rPr lang="es-ES" sz="900"/>
              <a:t> 2012;142:782– 789 e783. </a:t>
            </a:r>
          </a:p>
          <a:p>
            <a:endParaRPr lang="es-ES" sz="9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6ACE58-B5EE-EC48-8216-CB5BBB66B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68" y="276507"/>
            <a:ext cx="4424939" cy="139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A9006C-547C-F74D-94D1-4C0BAA03C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" y="1673913"/>
            <a:ext cx="2965452" cy="27176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19378A-22BB-314B-B09A-5DB3530F51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1" y="1251765"/>
            <a:ext cx="1164178" cy="3826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C8AA20-4E2A-2543-9B40-C2D99DBC71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61" y="2389847"/>
            <a:ext cx="3366574" cy="22686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AF065-272E-3A4A-9BBA-15A85E5DAAB9}"/>
              </a:ext>
            </a:extLst>
          </p:cNvPr>
          <p:cNvSpPr txBox="1"/>
          <p:nvPr/>
        </p:nvSpPr>
        <p:spPr>
          <a:xfrm>
            <a:off x="4571999" y="1846651"/>
            <a:ext cx="4011206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ym typeface="Wingdings" pitchFamily="2" charset="2"/>
              </a:rPr>
              <a:t> </a:t>
            </a:r>
            <a:r>
              <a:rPr lang="en-GB" sz="1000" dirty="0"/>
              <a:t>removes protein-bound substances, </a:t>
            </a:r>
            <a:r>
              <a:rPr lang="en-GB" sz="1000" dirty="0" err="1"/>
              <a:t>bilirrubin</a:t>
            </a:r>
            <a:r>
              <a:rPr lang="en-GB" sz="1000" dirty="0"/>
              <a:t>, ammonium and </a:t>
            </a:r>
            <a:r>
              <a:rPr lang="en-GB" sz="1000" dirty="0" err="1"/>
              <a:t>creatinin</a:t>
            </a:r>
            <a:endParaRPr lang="en-GB" sz="1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FBA723-8FDD-2545-BF16-AD6C77941906}"/>
              </a:ext>
            </a:extLst>
          </p:cNvPr>
          <p:cNvSpPr txBox="1"/>
          <p:nvPr/>
        </p:nvSpPr>
        <p:spPr>
          <a:xfrm>
            <a:off x="3396968" y="3225794"/>
            <a:ext cx="1069524" cy="5078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anion exchanger </a:t>
            </a:r>
          </a:p>
          <a:p>
            <a:r>
              <a:rPr lang="en-GB" sz="900" dirty="0"/>
              <a:t>           +</a:t>
            </a:r>
          </a:p>
          <a:p>
            <a:r>
              <a:rPr lang="en-GB" sz="900" dirty="0"/>
              <a:t>resin </a:t>
            </a:r>
            <a:r>
              <a:rPr lang="en-GB" sz="900" dirty="0" err="1"/>
              <a:t>adsorber</a:t>
            </a:r>
            <a:endParaRPr lang="en-GB" sz="9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42097C-DE17-7F4C-B58B-70A2BAB2AA63}"/>
              </a:ext>
            </a:extLst>
          </p:cNvPr>
          <p:cNvSpPr txBox="1"/>
          <p:nvPr/>
        </p:nvSpPr>
        <p:spPr>
          <a:xfrm>
            <a:off x="631371" y="3974952"/>
            <a:ext cx="1075936" cy="2308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albumin dialysate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C67C09-0038-884A-87B7-B498AFF4382D}"/>
              </a:ext>
            </a:extLst>
          </p:cNvPr>
          <p:cNvSpPr txBox="1"/>
          <p:nvPr/>
        </p:nvSpPr>
        <p:spPr>
          <a:xfrm>
            <a:off x="3436782" y="2106296"/>
            <a:ext cx="1050288" cy="2308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900" dirty="0"/>
              <a:t>high-flux dialyser</a:t>
            </a:r>
          </a:p>
        </p:txBody>
      </p:sp>
    </p:spTree>
    <p:extLst>
      <p:ext uri="{BB962C8B-B14F-4D97-AF65-F5344CB8AC3E}">
        <p14:creationId xmlns:p14="http://schemas.microsoft.com/office/powerpoint/2010/main" val="23817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itel Insel Gruppe">
  <a:themeElements>
    <a:clrScheme name="Inselspita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6F151C17-1CB2-4B34-8B8B-1BB7A3A7C848}"/>
    </a:ext>
  </a:extLst>
</a:theme>
</file>

<file path=ppt/theme/theme2.xml><?xml version="1.0" encoding="utf-8"?>
<a:theme xmlns:a="http://schemas.openxmlformats.org/drawingml/2006/main" name="Master Inhalt Insel Gruppe 18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FA56EE4E-A905-465D-A7C7-E3ACD8E23ECB}"/>
    </a:ext>
  </a:extLst>
</a:theme>
</file>

<file path=ppt/theme/theme3.xml><?xml version="1.0" encoding="utf-8"?>
<a:theme xmlns:a="http://schemas.openxmlformats.org/drawingml/2006/main" name="Master Inhalt Insel Gruppe 14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E170FFD4-6D31-4622-891B-DC3674669101}"/>
    </a:ext>
  </a:extLst>
</a:theme>
</file>

<file path=ppt/theme/theme4.xml><?xml version="1.0" encoding="utf-8"?>
<a:theme xmlns:a="http://schemas.openxmlformats.org/drawingml/2006/main" name="Master Inhalt Insel Gruppe 12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C019777D-46B7-4574-AC67-18D9B9227195}"/>
    </a:ext>
  </a:extLst>
</a:theme>
</file>

<file path=ppt/theme/theme5.xml><?xml version="1.0" encoding="utf-8"?>
<a:theme xmlns:a="http://schemas.openxmlformats.org/drawingml/2006/main" name="Master Inhalt Insel Gruppe 10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1FC80DBF-3C10-4D5F-BB1D-20966E8DBD7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2304</Words>
  <Application>Microsoft Office PowerPoint</Application>
  <PresentationFormat>Bildschirmpräsentation (16:9)</PresentationFormat>
  <Paragraphs>423</Paragraphs>
  <Slides>38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Master Titel Insel Gruppe</vt:lpstr>
      <vt:lpstr>Master Inhalt Insel Gruppe 18pt</vt:lpstr>
      <vt:lpstr>Master Inhalt Insel Gruppe 14pt</vt:lpstr>
      <vt:lpstr>Master Inhalt Insel Gruppe 12pt</vt:lpstr>
      <vt:lpstr>Master Inhalt Insel Gruppe 10pt</vt:lpstr>
      <vt:lpstr>Journal Club </vt:lpstr>
      <vt:lpstr>PowerPoint-Präsentation</vt:lpstr>
      <vt:lpstr>Background</vt:lpstr>
      <vt:lpstr>PowerPoint-Präsentation</vt:lpstr>
      <vt:lpstr>PowerPoint-Präsentation</vt:lpstr>
      <vt:lpstr>Mortality according to ACLF grade</vt:lpstr>
      <vt:lpstr>Management of ACLF</vt:lpstr>
      <vt:lpstr>Liver support system</vt:lpstr>
      <vt:lpstr>Liver support system</vt:lpstr>
      <vt:lpstr>Liver support systems</vt:lpstr>
      <vt:lpstr>Liver support systems</vt:lpstr>
      <vt:lpstr>PowerPoint-Präsentation</vt:lpstr>
      <vt:lpstr>Design</vt:lpstr>
      <vt:lpstr>Intervention = DIALIVE</vt:lpstr>
      <vt:lpstr>Intervention = DIALIVE</vt:lpstr>
      <vt:lpstr>Inclusion/exclusion criteria</vt:lpstr>
      <vt:lpstr>Endpoints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In conclusion</vt:lpstr>
      <vt:lpstr>Thank you for your attention</vt:lpstr>
    </vt:vector>
  </TitlesOfParts>
  <Company>Insel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Fallvorstellung, Herr E., 55 Ja. </dc:title>
  <dc:creator>Hammer, Nathalie</dc:creator>
  <cp:lastModifiedBy>Angeles Fite, Gerard Sergi</cp:lastModifiedBy>
  <cp:revision>182</cp:revision>
  <dcterms:created xsi:type="dcterms:W3CDTF">2023-03-06T16:55:09Z</dcterms:created>
  <dcterms:modified xsi:type="dcterms:W3CDTF">2023-09-21T15:23:39Z</dcterms:modified>
</cp:coreProperties>
</file>