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49" r:id="rId2"/>
    <p:sldMasterId id="2147483754" r:id="rId3"/>
    <p:sldMasterId id="2147483766" r:id="rId4"/>
    <p:sldMasterId id="2147483763" r:id="rId5"/>
  </p:sldMasterIdLst>
  <p:notesMasterIdLst>
    <p:notesMasterId r:id="rId17"/>
  </p:notesMasterIdLst>
  <p:sldIdLst>
    <p:sldId id="415" r:id="rId6"/>
    <p:sldId id="427" r:id="rId7"/>
    <p:sldId id="420" r:id="rId8"/>
    <p:sldId id="418" r:id="rId9"/>
    <p:sldId id="421" r:id="rId10"/>
    <p:sldId id="422" r:id="rId11"/>
    <p:sldId id="423" r:id="rId12"/>
    <p:sldId id="424" r:id="rId13"/>
    <p:sldId id="417" r:id="rId14"/>
    <p:sldId id="419" r:id="rId15"/>
    <p:sldId id="385" r:id="rId1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1BB"/>
    <a:srgbClr val="4A7094"/>
    <a:srgbClr val="E4DBCF"/>
    <a:srgbClr val="8C7482"/>
    <a:srgbClr val="F5EBEF"/>
    <a:srgbClr val="9B6051"/>
    <a:srgbClr val="666F77"/>
    <a:srgbClr val="BFE0D4"/>
    <a:srgbClr val="D8E3F5"/>
    <a:srgbClr val="D0D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56061" autoAdjust="0"/>
  </p:normalViewPr>
  <p:slideViewPr>
    <p:cSldViewPr snapToGrid="0" snapToObjects="1">
      <p:cViewPr>
        <p:scale>
          <a:sx n="112" d="100"/>
          <a:sy n="112" d="100"/>
        </p:scale>
        <p:origin x="1080" y="-8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8" d="100"/>
          <a:sy n="128" d="100"/>
        </p:scale>
        <p:origin x="315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B809-BBEE-7448-9233-6973D63859EA}" type="datetimeFigureOut">
              <a:rPr lang="de-DE" smtClean="0"/>
              <a:t>08.03.23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95C04-E291-F549-9F12-4CD1EACFC0C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819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781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noProof="0" dirty="0">
                <a:effectLst/>
                <a:latin typeface="ArialMT"/>
              </a:rPr>
              <a:t>there was no evidence of treatment-related deaths compared with clinical trial data sets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solidFill>
                  <a:schemeClr val="tx2"/>
                </a:solidFill>
              </a:rPr>
              <a:t>(</a:t>
            </a:r>
            <a:r>
              <a:rPr lang="en-US" sz="1800" dirty="0">
                <a:solidFill>
                  <a:schemeClr val="tx2"/>
                </a:solidFill>
              </a:rPr>
              <a:t>although limited by retrospective design and by the lack of available data for a part of the population) </a:t>
            </a:r>
            <a:r>
              <a:rPr lang="en-US" sz="1800" noProof="0" dirty="0">
                <a:solidFill>
                  <a:schemeClr val="tx2"/>
                </a:solidFill>
              </a:rPr>
              <a:t>the study shows ... for patients who underwent a baseline EGD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solidFill>
                  <a:schemeClr val="tx2"/>
                </a:solidFill>
              </a:rPr>
              <a:t>that shows that ...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400" noProof="0" dirty="0">
                <a:solidFill>
                  <a:schemeClr val="tx2"/>
                </a:solidFill>
              </a:rPr>
              <a:t>treatment ....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400" noProof="0" dirty="0">
                <a:effectLst/>
                <a:latin typeface="ArialMT"/>
              </a:rPr>
              <a:t>taken together, the </a:t>
            </a:r>
            <a:r>
              <a:rPr lang="en-US" sz="5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study confirms that AtezoBev is ...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400" noProof="0" dirty="0"/>
              <a:t>patients with CP-B reported similar tolerability, warranting prospective evaluation in this treatment-deprived population</a:t>
            </a:r>
            <a:endParaRPr lang="en-US" sz="540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400" noProof="0" dirty="0">
                <a:solidFill>
                  <a:schemeClr val="tx2"/>
                </a:solidFill>
              </a:rPr>
              <a:t>but, in the light of study limitations, ...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de-DE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MT"/>
              </a:rPr>
              <a:t>g</a:t>
            </a:r>
            <a:r>
              <a:rPr lang="de-DE" sz="5400" dirty="0">
                <a:effectLst/>
                <a:latin typeface="ArialMT"/>
              </a:rPr>
              <a:t>lobal </a:t>
            </a:r>
            <a:r>
              <a:rPr lang="de-DE" sz="5400" dirty="0" err="1">
                <a:effectLst/>
                <a:latin typeface="ArialMT"/>
              </a:rPr>
              <a:t>phase</a:t>
            </a:r>
            <a:r>
              <a:rPr lang="de-DE" sz="5400" dirty="0">
                <a:effectLst/>
                <a:latin typeface="ArialMT"/>
              </a:rPr>
              <a:t> IV and </a:t>
            </a:r>
            <a:r>
              <a:rPr lang="de-DE" sz="5400" dirty="0" err="1">
                <a:effectLst/>
                <a:latin typeface="ArialMT"/>
              </a:rPr>
              <a:t>local</a:t>
            </a:r>
            <a:r>
              <a:rPr lang="de-DE" sz="5400" dirty="0">
                <a:effectLst/>
                <a:latin typeface="ArialMT"/>
              </a:rPr>
              <a:t> </a:t>
            </a:r>
            <a:r>
              <a:rPr lang="de-DE" sz="5400" dirty="0" err="1">
                <a:effectLst/>
                <a:latin typeface="ArialMT"/>
              </a:rPr>
              <a:t>phase</a:t>
            </a:r>
            <a:r>
              <a:rPr lang="de-DE" sz="5400" dirty="0">
                <a:effectLst/>
                <a:latin typeface="ArialMT"/>
              </a:rPr>
              <a:t> </a:t>
            </a:r>
            <a:r>
              <a:rPr lang="de-DE" sz="5400" dirty="0" err="1">
                <a:effectLst/>
                <a:latin typeface="ArialMT"/>
              </a:rPr>
              <a:t>IIIb</a:t>
            </a:r>
            <a:r>
              <a:rPr lang="de-DE" sz="5400" dirty="0">
                <a:effectLst/>
                <a:latin typeface="ArialMT"/>
              </a:rPr>
              <a:t> </a:t>
            </a:r>
            <a:r>
              <a:rPr lang="de-DE" sz="5400" dirty="0" err="1">
                <a:effectLst/>
                <a:latin typeface="ArialMT"/>
              </a:rPr>
              <a:t>programs</a:t>
            </a:r>
            <a:r>
              <a:rPr lang="de-DE" sz="5400" dirty="0">
                <a:effectLst/>
                <a:latin typeface="ArialMT"/>
              </a:rPr>
              <a:t> are </a:t>
            </a:r>
            <a:r>
              <a:rPr lang="de-DE" sz="5400" dirty="0" err="1">
                <a:effectLst/>
                <a:latin typeface="ArialMT"/>
              </a:rPr>
              <a:t>underway</a:t>
            </a:r>
            <a:r>
              <a:rPr lang="de-DE" sz="5400" dirty="0">
                <a:effectLst/>
                <a:latin typeface="ArialMT"/>
              </a:rPr>
              <a:t> to </a:t>
            </a:r>
            <a:r>
              <a:rPr lang="de-DE" sz="5400" dirty="0" err="1">
                <a:effectLst/>
                <a:latin typeface="ArialMT"/>
              </a:rPr>
              <a:t>prospectively</a:t>
            </a:r>
            <a:r>
              <a:rPr lang="de-DE" sz="5400" dirty="0">
                <a:effectLst/>
                <a:latin typeface="ArialMT"/>
              </a:rPr>
              <a:t> </a:t>
            </a:r>
            <a:r>
              <a:rPr lang="de-DE" sz="5400" dirty="0" err="1">
                <a:effectLst/>
                <a:latin typeface="ArialMT"/>
              </a:rPr>
              <a:t>validate</a:t>
            </a:r>
            <a:r>
              <a:rPr lang="de-DE" sz="5400" dirty="0">
                <a:effectLst/>
                <a:latin typeface="ArialMT"/>
              </a:rPr>
              <a:t> </a:t>
            </a:r>
            <a:r>
              <a:rPr lang="de-DE" sz="5400" dirty="0" err="1">
                <a:effectLst/>
                <a:latin typeface="ArialMT"/>
              </a:rPr>
              <a:t>safety</a:t>
            </a:r>
            <a:r>
              <a:rPr lang="de-DE" sz="5400" dirty="0">
                <a:effectLst/>
                <a:latin typeface="ArialMT"/>
              </a:rPr>
              <a:t> and </a:t>
            </a:r>
            <a:r>
              <a:rPr lang="de-DE" sz="5400" dirty="0" err="1">
                <a:effectLst/>
                <a:latin typeface="ArialMT"/>
              </a:rPr>
              <a:t>efficacy</a:t>
            </a:r>
            <a:r>
              <a:rPr lang="de-DE" sz="5400" dirty="0">
                <a:effectLst/>
                <a:latin typeface="ArialMT"/>
              </a:rPr>
              <a:t> in real-world patient </a:t>
            </a:r>
            <a:r>
              <a:rPr lang="de-DE" sz="5400" dirty="0" err="1">
                <a:effectLst/>
                <a:latin typeface="ArialMT"/>
              </a:rPr>
              <a:t>cohorts</a:t>
            </a:r>
            <a:r>
              <a:rPr lang="de-DE" sz="5400" dirty="0">
                <a:effectLst/>
                <a:latin typeface="ArialMT"/>
              </a:rPr>
              <a:t>, </a:t>
            </a:r>
            <a:r>
              <a:rPr lang="de-DE" sz="5400" dirty="0" err="1">
                <a:effectLst/>
                <a:latin typeface="ArialMT"/>
              </a:rPr>
              <a:t>whereas</a:t>
            </a:r>
            <a:r>
              <a:rPr lang="de-DE" sz="5400" dirty="0">
                <a:effectLst/>
                <a:latin typeface="ArialMT"/>
              </a:rPr>
              <a:t> </a:t>
            </a:r>
            <a:r>
              <a:rPr lang="de-DE" sz="5400" dirty="0" err="1">
                <a:effectLst/>
                <a:latin typeface="ArialMT"/>
              </a:rPr>
              <a:t>other</a:t>
            </a:r>
            <a:r>
              <a:rPr lang="de-DE" sz="5400" dirty="0">
                <a:effectLst/>
                <a:latin typeface="ArialMT"/>
              </a:rPr>
              <a:t> </a:t>
            </a:r>
            <a:r>
              <a:rPr lang="de-DE" sz="5400" dirty="0" err="1">
                <a:effectLst/>
                <a:latin typeface="ArialMT"/>
              </a:rPr>
              <a:t>phase</a:t>
            </a:r>
            <a:r>
              <a:rPr lang="de-DE" sz="5400" dirty="0">
                <a:effectLst/>
                <a:latin typeface="ArialMT"/>
              </a:rPr>
              <a:t> II </a:t>
            </a:r>
            <a:r>
              <a:rPr lang="de-DE" sz="5400" dirty="0" err="1">
                <a:effectLst/>
                <a:latin typeface="ArialMT"/>
              </a:rPr>
              <a:t>prospective</a:t>
            </a:r>
            <a:r>
              <a:rPr lang="de-DE" sz="5400" dirty="0">
                <a:effectLst/>
                <a:latin typeface="ArialMT"/>
              </a:rPr>
              <a:t> </a:t>
            </a:r>
            <a:r>
              <a:rPr lang="de-DE" sz="5400" dirty="0" err="1">
                <a:effectLst/>
                <a:latin typeface="ArialMT"/>
              </a:rPr>
              <a:t>trials</a:t>
            </a:r>
            <a:r>
              <a:rPr lang="de-DE" sz="5400" dirty="0">
                <a:effectLst/>
                <a:latin typeface="ArialMT"/>
              </a:rPr>
              <a:t> are </a:t>
            </a:r>
            <a:r>
              <a:rPr lang="de-DE" sz="5400" dirty="0" err="1">
                <a:effectLst/>
                <a:latin typeface="ArialMT"/>
              </a:rPr>
              <a:t>investigating</a:t>
            </a:r>
            <a:r>
              <a:rPr lang="de-DE" sz="5400" dirty="0">
                <a:effectLst/>
                <a:latin typeface="ArialMT"/>
              </a:rPr>
              <a:t> the </a:t>
            </a:r>
            <a:r>
              <a:rPr lang="de-DE" sz="5400" dirty="0" err="1">
                <a:effectLst/>
                <a:latin typeface="ArialMT"/>
              </a:rPr>
              <a:t>use</a:t>
            </a:r>
            <a:r>
              <a:rPr lang="de-DE" sz="5400" dirty="0">
                <a:effectLst/>
                <a:latin typeface="ArialMT"/>
              </a:rPr>
              <a:t> of the combination </a:t>
            </a:r>
            <a:r>
              <a:rPr lang="de-DE" sz="5400" dirty="0" err="1">
                <a:effectLst/>
                <a:latin typeface="ArialMT"/>
              </a:rPr>
              <a:t>exclusively</a:t>
            </a:r>
            <a:r>
              <a:rPr lang="de-DE" sz="5400" dirty="0">
                <a:effectLst/>
                <a:latin typeface="ArialMT"/>
              </a:rPr>
              <a:t> in patients with CP-B)</a:t>
            </a:r>
            <a:endParaRPr lang="de-DE" sz="7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91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en-US" sz="1800" b="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combination of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atezolizumab (anti PD-L</a:t>
            </a:r>
            <a:r>
              <a:rPr lang="en-US" sz="1800" dirty="0"/>
              <a:t>1</a:t>
            </a:r>
            <a:r>
              <a:rPr lang="en-US" sz="1800" baseline="0" dirty="0"/>
              <a:t> Ab</a:t>
            </a:r>
            <a:r>
              <a:rPr lang="en-US" sz="1800" dirty="0"/>
              <a:t>)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bevacizumab (</a:t>
            </a:r>
            <a:r>
              <a:rPr lang="en-US" sz="1800" dirty="0"/>
              <a:t>VEGF inhibitor)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standard first-line treatment of unresectable HCC since 2020 </a:t>
            </a:r>
            <a:endParaRPr lang="en-US" sz="1800" noProof="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/>
              <a:t>IMbrave150 was the first study demonstrating superiority over sorafenib, in </a:t>
            </a:r>
            <a:r>
              <a:rPr lang="en-US" sz="1800" dirty="0"/>
              <a:t>which AtezoBev extended the mOS to 19.2</a:t>
            </a:r>
            <a:endParaRPr lang="en-US" sz="1800" noProof="0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/>
              <a:t>this led to the establishment of a novel standard of care in unresectable HCC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/>
              <a:t>currently, outcomes in routine clinical practice have not been described in well-designed multi-center trials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lack of assessment of suitability for combination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immunotherapy outside clinical trials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/>
              <a:t>in addition, there is no evidence </a:t>
            </a:r>
            <a:r>
              <a:rPr lang="de-DE" sz="1800" noProof="0" dirty="0"/>
              <a:t>of its </a:t>
            </a:r>
            <a:r>
              <a:rPr lang="de-DE" sz="1800" noProof="0" dirty="0" err="1"/>
              <a:t>use</a:t>
            </a:r>
            <a:r>
              <a:rPr lang="de-DE" sz="1800" noProof="0" dirty="0"/>
              <a:t> in </a:t>
            </a:r>
            <a:r>
              <a:rPr lang="de-DE" sz="1800" noProof="0" dirty="0" err="1"/>
              <a:t>routine</a:t>
            </a:r>
            <a:r>
              <a:rPr lang="de-DE" sz="1800" noProof="0" dirty="0"/>
              <a:t> clinical </a:t>
            </a:r>
            <a:r>
              <a:rPr lang="de-DE" sz="1800" noProof="0" dirty="0" err="1"/>
              <a:t>practice</a:t>
            </a:r>
            <a:r>
              <a:rPr lang="de-DE" sz="1800" noProof="0" dirty="0"/>
              <a:t> </a:t>
            </a:r>
            <a:r>
              <a:rPr lang="en-US" sz="1800" noProof="0" dirty="0"/>
              <a:t>in patients outside the strict CP-A criteria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8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 </a:t>
            </a:r>
            <a:r>
              <a:rPr lang="en-US" sz="1800" noProof="0" dirty="0"/>
              <a:t>…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used the data from a global multicenter consortium of patients treated with different immunotherapy regimens that were prospectively maintained since </a:t>
            </a:r>
            <a: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</a:t>
            </a:r>
            <a:endParaRPr lang="de-DE" dirty="0">
              <a:effectLst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73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in total 216 patients were included</a:t>
            </a:r>
            <a:r>
              <a:rPr lang="en-US" sz="1800" baseline="0" noProof="0" dirty="0">
                <a:effectLst/>
                <a:latin typeface="ArialMT"/>
              </a:rPr>
              <a:t> (</a:t>
            </a:r>
            <a:r>
              <a:rPr lang="en-US" sz="1800" dirty="0"/>
              <a:t>treated in 11 tertiary centers from January 2019 to January 2022)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all</a:t>
            </a:r>
            <a:r>
              <a:rPr lang="en-US" sz="1800" baseline="0" noProof="0" dirty="0">
                <a:effectLst/>
                <a:latin typeface="ArialMT"/>
              </a:rPr>
              <a:t> patients had a histological or radiological diagnosis of HCC according to the American Association for the Study of Liver Disease criteria and were diagnosed with advanced disease, defined according to the BCLC criteria</a:t>
            </a:r>
            <a:endParaRPr lang="en-US" sz="1800" noProof="0" dirty="0">
              <a:effectLst/>
              <a:latin typeface="ArialM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liver function was graded 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800" dirty="0">
                <a:effectLst/>
                <a:latin typeface="ArialMT"/>
              </a:rPr>
              <a:t>decision </a:t>
            </a:r>
            <a:r>
              <a:rPr lang="de-DE" sz="1800" dirty="0" err="1">
                <a:effectLst/>
                <a:latin typeface="ArialMT"/>
              </a:rPr>
              <a:t>to</a:t>
            </a:r>
            <a:r>
              <a:rPr lang="de-DE" sz="1800" dirty="0">
                <a:effectLst/>
                <a:latin typeface="ArialMT"/>
              </a:rPr>
              <a:t> </a:t>
            </a:r>
            <a:r>
              <a:rPr lang="de-DE" sz="1800" dirty="0" err="1">
                <a:effectLst/>
                <a:latin typeface="ArialMT"/>
              </a:rPr>
              <a:t>treat</a:t>
            </a:r>
            <a:r>
              <a:rPr lang="de-DE" sz="1800" dirty="0">
                <a:effectLst/>
                <a:latin typeface="ArialMT"/>
              </a:rPr>
              <a:t> also </a:t>
            </a:r>
            <a:r>
              <a:rPr lang="de-DE" sz="1800" dirty="0" err="1">
                <a:effectLst/>
                <a:latin typeface="ArialMT"/>
              </a:rPr>
              <a:t>patients</a:t>
            </a:r>
            <a:r>
              <a:rPr lang="de-DE" sz="1800" dirty="0">
                <a:effectLst/>
                <a:latin typeface="ArialMT"/>
              </a:rPr>
              <a:t> </a:t>
            </a:r>
            <a:r>
              <a:rPr lang="de-DE" sz="1800" dirty="0" err="1">
                <a:effectLst/>
                <a:latin typeface="ArialMT"/>
              </a:rPr>
              <a:t>with</a:t>
            </a:r>
            <a:r>
              <a:rPr lang="de-DE" sz="1800" dirty="0">
                <a:effectLst/>
                <a:latin typeface="ArialMT"/>
              </a:rPr>
              <a:t> CP-B was </a:t>
            </a:r>
            <a:r>
              <a:rPr lang="de-DE" sz="1800" dirty="0" err="1">
                <a:effectLst/>
                <a:latin typeface="ArialMT"/>
              </a:rPr>
              <a:t>made</a:t>
            </a:r>
            <a:r>
              <a:rPr lang="de-DE" sz="1800" dirty="0">
                <a:effectLst/>
                <a:latin typeface="ArialMT"/>
              </a:rPr>
              <a:t> in </a:t>
            </a:r>
            <a:r>
              <a:rPr lang="de-DE" sz="1800" dirty="0" err="1">
                <a:effectLst/>
                <a:latin typeface="ArialMT"/>
              </a:rPr>
              <a:t>the</a:t>
            </a:r>
            <a:r>
              <a:rPr lang="de-DE" sz="1800" dirty="0">
                <a:effectLst/>
                <a:latin typeface="ArialMT"/>
              </a:rPr>
              <a:t> </a:t>
            </a:r>
            <a:r>
              <a:rPr lang="de-DE" sz="1800" dirty="0" err="1">
                <a:effectLst/>
                <a:latin typeface="ArialMT"/>
              </a:rPr>
              <a:t>context</a:t>
            </a:r>
            <a:r>
              <a:rPr lang="de-DE" sz="1800" dirty="0">
                <a:effectLst/>
                <a:latin typeface="ArialMT"/>
              </a:rPr>
              <a:t> </a:t>
            </a:r>
            <a:r>
              <a:rPr lang="de-DE" sz="1800" dirty="0" err="1">
                <a:effectLst/>
                <a:latin typeface="ArialMT"/>
              </a:rPr>
              <a:t>of</a:t>
            </a:r>
            <a:r>
              <a:rPr lang="de-DE" sz="1800" dirty="0">
                <a:effectLst/>
                <a:latin typeface="ArialMT"/>
              </a:rPr>
              <a:t> </a:t>
            </a:r>
            <a:r>
              <a:rPr lang="de-DE" sz="1800" dirty="0" err="1">
                <a:effectLst/>
                <a:latin typeface="ArialMT"/>
              </a:rPr>
              <a:t>multidisciplinary</a:t>
            </a:r>
            <a:r>
              <a:rPr lang="de-DE" sz="1800" dirty="0">
                <a:effectLst/>
                <a:latin typeface="ArialMT"/>
              </a:rPr>
              <a:t> </a:t>
            </a:r>
            <a:r>
              <a:rPr lang="de-DE" sz="1800" dirty="0" err="1">
                <a:effectLst/>
                <a:latin typeface="ArialMT"/>
              </a:rPr>
              <a:t>consensus</a:t>
            </a:r>
            <a:r>
              <a:rPr lang="de-DE" sz="1800" dirty="0">
                <a:effectLst/>
                <a:latin typeface="ArialMT"/>
              </a:rPr>
              <a:t> </a:t>
            </a:r>
            <a:r>
              <a:rPr lang="de-DE" sz="1800" dirty="0" err="1">
                <a:effectLst/>
                <a:latin typeface="ArialMT"/>
              </a:rPr>
              <a:t>among</a:t>
            </a:r>
            <a:r>
              <a:rPr lang="de-DE" sz="1800" dirty="0">
                <a:effectLst/>
                <a:latin typeface="ArialMT"/>
              </a:rPr>
              <a:t> </a:t>
            </a:r>
            <a:r>
              <a:rPr lang="de-DE" sz="1800" dirty="0" err="1">
                <a:effectLst/>
                <a:latin typeface="ArialMT"/>
              </a:rPr>
              <a:t>participating</a:t>
            </a:r>
            <a:r>
              <a:rPr lang="de-DE" sz="1800" dirty="0">
                <a:effectLst/>
                <a:latin typeface="ArialMT"/>
              </a:rPr>
              <a:t> </a:t>
            </a:r>
            <a:r>
              <a:rPr lang="de-DE" sz="1800" dirty="0" err="1">
                <a:effectLst/>
                <a:latin typeface="ArialMT"/>
              </a:rPr>
              <a:t>institutions</a:t>
            </a:r>
            <a:r>
              <a:rPr lang="de-DE" sz="1800" dirty="0">
                <a:effectLst/>
                <a:latin typeface="ArialMT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therapy was administered according to</a:t>
            </a:r>
            <a:r>
              <a:rPr lang="en-US" sz="1800" baseline="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</a:t>
            </a:r>
            <a:r>
              <a:rPr lang="en-US" sz="1800" baseline="0" noProof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IMbrave</a:t>
            </a:r>
            <a:r>
              <a:rPr lang="en-US" sz="1800" baseline="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protocol with 1200mg atezolizumab + 15 mg/kg bevacizumab every 3 weeks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aseline="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treatment was continued until disease progression or unacceptable toxicity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MT"/>
              </a:rPr>
              <a:t>they performed a </a:t>
            </a:r>
            <a:r>
              <a:rPr lang="en-US" sz="1800" noProof="0" dirty="0">
                <a:effectLst/>
                <a:latin typeface="ArialMT"/>
              </a:rPr>
              <a:t>retrospective evaluation of trAEs</a:t>
            </a:r>
            <a:r>
              <a:rPr lang="en-US" sz="1800" baseline="0" noProof="0" dirty="0">
                <a:effectLst/>
                <a:latin typeface="ArialMT"/>
              </a:rPr>
              <a:t> </a:t>
            </a:r>
            <a:r>
              <a:rPr lang="en-US" sz="1800" noProof="0" dirty="0">
                <a:effectLst/>
                <a:latin typeface="ArialMT"/>
              </a:rPr>
              <a:t>graded according to </a:t>
            </a:r>
            <a:r>
              <a:rPr lang="en-US" sz="1800" b="0" noProof="0" dirty="0">
                <a:effectLst/>
                <a:latin typeface="ArialMT"/>
              </a:rPr>
              <a:t>Common Terminology Criteria for Adverse Events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noProof="0" dirty="0">
                <a:effectLst/>
                <a:latin typeface="ArialMT"/>
              </a:rPr>
              <a:t>OS, PFS, ORR and disease control rates were assessed, defined by </a:t>
            </a:r>
            <a:r>
              <a:rPr lang="en-US" sz="1800" b="0" noProof="0" dirty="0"/>
              <a:t>RECIST</a:t>
            </a:r>
          </a:p>
          <a:p>
            <a:pPr marL="0" indent="0">
              <a:buNone/>
            </a:pPr>
            <a:r>
              <a:rPr lang="en-US" sz="18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 </a:t>
            </a:r>
            <a:r>
              <a:rPr lang="en-US" sz="1800" b="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 grade trAEs was reported in ....</a:t>
            </a:r>
            <a:endParaRPr lang="en-US" sz="1800" noProof="0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 they saw that </a:t>
            </a:r>
            <a:r>
              <a:rPr lang="en-US" sz="1800" noProof="0" dirty="0">
                <a:effectLst/>
                <a:latin typeface="ArialMT"/>
              </a:rPr>
              <a:t>....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 ...</a:t>
            </a:r>
            <a:endParaRPr lang="en-US" sz="1800" noProof="0" dirty="0">
              <a:effectLst/>
              <a:latin typeface="Arial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 </a:t>
            </a:r>
            <a:r>
              <a:rPr lang="en-US" sz="1800" noProof="0" dirty="0">
                <a:effectLst/>
                <a:latin typeface="ArialMT"/>
              </a:rPr>
              <a:t>...</a:t>
            </a:r>
            <a:endParaRPr lang="en-US" sz="18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3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in total 216 patients were enrolled, but eligible for the analysis were only 202 patients receiving the combination as a first-line systemic treatment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median age in the patient collective was 69 years, with 85% being male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most of the patients had a diagnosis of cirrhosis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most frequent underlying liver disease was chronic viral hepatitis C or B infection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baseline liver function was assessed according to CP score, with 76% of patients in functional class A and 24% in class 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most of patients were staged as C according to BCLC criteria, including 80 patients with evidence of portal vein thrombosis and 77 of extrahepatic spread at baseline (mostly at one metastatic side)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median time from initial diagnosis of HCC to start of treatment was 6.7 months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and 71% of patients had received at least one prior locoregional or radical treatment, most frequently TACE</a:t>
            </a:r>
            <a:endParaRPr lang="de-DE" sz="28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>
              <a:effectLst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effectLst/>
              </a:rPr>
              <a:t>(</a:t>
            </a:r>
            <a:r>
              <a:rPr lang="en-US" sz="1200" noProof="0" dirty="0">
                <a:effectLst/>
                <a:latin typeface="ArialMT"/>
              </a:rPr>
              <a:t>but compared with the general population, patients with cirrhosis had a similar percentage of PVT, ECOG performance score of 0 and CP-B</a:t>
            </a:r>
            <a:r>
              <a:rPr lang="de-DE" sz="1200" noProof="0" dirty="0">
                <a:effectLst/>
                <a:latin typeface="ArialMT"/>
              </a:rPr>
              <a:t>)</a:t>
            </a:r>
            <a:endParaRPr lang="en-US" sz="1200" noProof="0" dirty="0">
              <a:effectLst/>
              <a:latin typeface="ArialM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45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MFU time of the study was 9.0 months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all patients who received at least one dose of combination therapy were monitored for the development of treatment-related AEs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/>
              <a:t>adverse events of atezolizumab and bevacizumab include immune-related pathology as well as potential risk of bleeding </a:t>
            </a:r>
            <a:endParaRPr lang="en-US" sz="1800" noProof="0" dirty="0">
              <a:effectLst/>
              <a:latin typeface="ArialM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side effects associated with atezolizumab were mainly fatigue, hepatotoxicity and colitis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whereas bevacizumab was mainly associated with hypertension, proteinuria, and bleeding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in total 143 patients suffered from any grade adverse event, of which 53 experienced a grade 3 and 3 grade 4 event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</a:t>
            </a:r>
            <a:r>
              <a:rPr lang="en-US" sz="1800" dirty="0">
                <a:effectLst/>
                <a:latin typeface="ArialMT"/>
              </a:rPr>
              <a:t>grade 4 events were a diarrhea, mesenterial venous thrombosis, and a bleeding event from esophageal varices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ArialMT"/>
              </a:rPr>
              <a:t>the</a:t>
            </a:r>
            <a:r>
              <a:rPr lang="en-US" sz="1800" baseline="0" dirty="0">
                <a:effectLst/>
                <a:latin typeface="ArialMT"/>
              </a:rPr>
              <a:t> development of grade </a:t>
            </a:r>
            <a:r>
              <a:rPr lang="en-US" sz="1800" dirty="0"/>
              <a:t>≥3 AEs</a:t>
            </a:r>
            <a:r>
              <a:rPr lang="en-US" sz="1800" baseline="0" dirty="0"/>
              <a:t> was not influenced by the underlying etiology, baseline PVT, baseline ECOG-PS and BCLC stage</a:t>
            </a:r>
            <a:endParaRPr lang="en-US" sz="1800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ArialMT"/>
              </a:rPr>
              <a:t>treatment-related toxicity led to treatment discontinuation in 11 patients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ArialMT"/>
              </a:rPr>
              <a:t>also, steroid administration was required in 15 patients because of </a:t>
            </a:r>
            <a:r>
              <a:rPr lang="en-US" sz="4000" dirty="0">
                <a:effectLst/>
                <a:latin typeface="ArialMT"/>
              </a:rPr>
              <a:t>atezolizumab, mostly due to hepatitis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4000" dirty="0">
              <a:effectLst/>
              <a:latin typeface="Arial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ArialMT"/>
              </a:rPr>
              <a:t>(3 because of bevacizumab, which were all bleeding events from gastroesophageal varices and 8 related to atezolizumab, including 3 colitis and one each for pneumonitis, nephritis, fatigue, hepatotoxicity, thyrotoxicosis)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800" dirty="0">
              <a:effectLst/>
              <a:latin typeface="ArialM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79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solidFill>
                  <a:schemeClr val="tx2"/>
                </a:solidFill>
              </a:rPr>
              <a:t>the microvascular changes induced by bevacizumab can lead serious complications when used on the background of portal hypertension</a:t>
            </a:r>
            <a:endParaRPr lang="en-US" sz="1800" noProof="0" dirty="0">
              <a:effectLst/>
              <a:latin typeface="ArialM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accordingly, the risk of GI-bleeding is a key concern in assessing candidacy to the combination immunotherapy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therefore, they evaluated whether presence and endoscopic grade of varices were associated with bleeding events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data about pretreatment EGD were available for 108 patients (with a median of 17 days from EGD to treatment start)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58% 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a prophylactic … with either banding or medical treatment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remaining 35% untreated had all grade 1 varices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ArialMT"/>
              </a:rPr>
              <a:t>(the reasons for incomplete adherence to EGD before treatment may be related to treatment during the COVID-19 pandemic in a proportion of patients, when access to EGD was reduced)</a:t>
            </a:r>
            <a:endParaRPr lang="en-US" sz="1800" noProof="0" dirty="0">
              <a:effectLst/>
              <a:latin typeface="ArialM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rate of bleeding events in the whole collective was 14%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but bleeding events of any grade were not associated with </a:t>
            </a:r>
            <a:r>
              <a:rPr lang="en-US" sz="1800" dirty="0"/>
              <a:t>...</a:t>
            </a:r>
            <a:endParaRPr lang="en-US" sz="1800" noProof="0" dirty="0">
              <a:effectLst/>
              <a:latin typeface="Arial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(A) number of GI bleeding events in relationship with grade of varices at pretreatment EGD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noProof="0" dirty="0">
              <a:effectLst/>
              <a:latin typeface="Arial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effectLst/>
                <a:latin typeface="ArialMT"/>
              </a:rPr>
              <a:t>(the grade ≥3 bleeding events included nine cases of gastroesophageal variceal bleeding (one grade 4) and one case each of epistaxis, HCC rupture, and duodenal ulcer bleeding)</a:t>
            </a:r>
            <a:endParaRPr lang="en-US" sz="9600" noProof="0" dirty="0">
              <a:effectLst/>
              <a:latin typeface="Arial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600" noProof="0" dirty="0">
              <a:effectLst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810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when comparing patients with CP class A and B in terms of toxicity, no difference was observed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bevacizumab-related AEs were reported by 48% of patients with CPA and 46% with CPB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atezolizumab-related AEs were complained by 53% of patients with CPA and 40% with CPB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proportion of GI bleeding events was also not dissimilar in patients </a:t>
            </a:r>
            <a:r>
              <a:rPr lang="en-US" sz="2800" dirty="0"/>
              <a:t>when considering events of any grade and grade ≥3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8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/>
              <a:t>(B) </a:t>
            </a:r>
            <a:r>
              <a:rPr lang="en-US" sz="1800" noProof="0" dirty="0">
                <a:effectLst/>
                <a:latin typeface="ArialMT"/>
              </a:rPr>
              <a:t>the number of bevacizumab-related bleeding events across different CP classes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(C) the number of atezolizumab-related AEs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noProof="0" dirty="0">
              <a:effectLst/>
              <a:latin typeface="Arial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/>
              <a:t>(bleeding events in patients with CPB were not</a:t>
            </a:r>
            <a:r>
              <a:rPr lang="en-US" sz="1200" baseline="0" noProof="0" dirty="0"/>
              <a:t> associated with baseline PVT, ECOG-PS, sex, etiology, BCLC stage or presence of cirrhosis)</a:t>
            </a:r>
            <a:endParaRPr lang="en-US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37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in the overall population, the mOS was 14.9 months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patients with CP-A achieved an mOS of 16.8 months, whereas it was 6.7 months for patients with CP-B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mPFS of the overall sampled population was 6.8 months, with 7.6 months for patients with CP-A and 3.4 months for patients with CP-B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radiological response was evaluated with CT or MRI, performed every 9-12 weeks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a radiological response was assessed in 174 patients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among these patients, 1% achieved a CR, 24% a PR and 48% a SD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ORR was 25% and the DCR 73%, which were comparable across the CP classes ...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median treatment duration ...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at data cutoff, 66% of patients had discontinued treatment, mostly because radiologically proven disease progression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other reasons were clinical deterioration, death and unacceptable toxicity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9600" noProof="0" dirty="0">
              <a:effectLst/>
              <a:latin typeface="ArialM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9600" noProof="0" dirty="0">
              <a:effectLst/>
              <a:latin typeface="Arial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(with a 6-month survival rate of 77% and a 12-month survival rate of 60%)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16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800" dirty="0" err="1">
                <a:effectLst/>
                <a:latin typeface="ArialMT"/>
              </a:rPr>
              <a:t>despite</a:t>
            </a:r>
            <a:r>
              <a:rPr lang="de-DE" sz="1800" dirty="0">
                <a:effectLst/>
                <a:latin typeface="ArialMT"/>
              </a:rPr>
              <a:t> of the shown results, the study has </a:t>
            </a:r>
            <a:r>
              <a:rPr lang="de-DE" sz="1800" dirty="0" err="1">
                <a:effectLst/>
                <a:latin typeface="ArialMT"/>
              </a:rPr>
              <a:t>limitations</a:t>
            </a:r>
            <a:r>
              <a:rPr lang="de-DE" sz="1800" dirty="0">
                <a:effectLst/>
                <a:latin typeface="ArialMT"/>
              </a:rPr>
              <a:t> to be considered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retrospective nature of the data set cannot substitute level I evidence from prospective studies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study should be regarded as mainly safety-oriented, and the efficacy findings can be considered only exploratory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effectLst/>
                <a:latin typeface="ArialMT"/>
              </a:rPr>
              <a:t>the study enrolled only 53 patients within CP-B class, and therefore it was not powered to evaluate outcomes across the individual scores 7–9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noProof="0" dirty="0">
                <a:solidFill>
                  <a:schemeClr val="tx2"/>
                </a:solidFill>
              </a:rPr>
              <a:t>the lack of EGD data in part of the population might have led to selection bias </a:t>
            </a:r>
            <a:endParaRPr lang="en-US" sz="1800" noProof="0" dirty="0">
              <a:effectLst/>
              <a:latin typeface="ArialM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noProof="0" dirty="0"/>
              <a:t>the real-life setting implies a lack of standardization in clinical practice including eligibility assessment, frequency of follow-up, and management of AEs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noProof="0" dirty="0">
                <a:solidFill>
                  <a:schemeClr val="tx2"/>
                </a:solidFill>
              </a:rPr>
              <a:t>lastly,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considering the relatively small sample size, the results are only speculative, especially regarding identification of prognostic </a:t>
            </a:r>
            <a:r>
              <a:rPr lang="de-CH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endParaRPr lang="en-US" sz="5400" noProof="0" dirty="0">
              <a:solidFill>
                <a:schemeClr val="tx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800" dirty="0">
              <a:effectLst/>
              <a:latin typeface="ArialM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5C04-E291-F549-9F12-4CD1EACFC0CB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95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8A34724-C738-4C6A-ABC2-8DD035E6BF78}"/>
              </a:ext>
            </a:extLst>
          </p:cNvPr>
          <p:cNvGrpSpPr/>
          <p:nvPr userDrawn="1"/>
        </p:nvGrpSpPr>
        <p:grpSpPr>
          <a:xfrm>
            <a:off x="0" y="2608263"/>
            <a:ext cx="9144001" cy="2535237"/>
            <a:chOff x="0" y="2608263"/>
            <a:chExt cx="9144001" cy="2535237"/>
          </a:xfrm>
        </p:grpSpPr>
        <p:sp>
          <p:nvSpPr>
            <p:cNvPr id="8" name="Rechteck 7"/>
            <p:cNvSpPr/>
            <p:nvPr userDrawn="1"/>
          </p:nvSpPr>
          <p:spPr>
            <a:xfrm>
              <a:off x="0" y="2608263"/>
              <a:ext cx="9144000" cy="25352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9" name="Parallelogramm 8"/>
            <p:cNvSpPr/>
            <p:nvPr userDrawn="1"/>
          </p:nvSpPr>
          <p:spPr>
            <a:xfrm>
              <a:off x="5727032" y="2608263"/>
              <a:ext cx="3416969" cy="2535237"/>
            </a:xfrm>
            <a:prstGeom prst="parallelogram">
              <a:avLst>
                <a:gd name="adj" fmla="val 505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Parallelogramm 9"/>
            <p:cNvSpPr/>
            <p:nvPr userDrawn="1"/>
          </p:nvSpPr>
          <p:spPr>
            <a:xfrm flipH="1">
              <a:off x="2677026" y="2608263"/>
              <a:ext cx="5927224" cy="2535237"/>
            </a:xfrm>
            <a:prstGeom prst="parallelogram">
              <a:avLst>
                <a:gd name="adj" fmla="val 505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1" name="Parallelogramm 10"/>
            <p:cNvSpPr/>
            <p:nvPr userDrawn="1"/>
          </p:nvSpPr>
          <p:spPr>
            <a:xfrm>
              <a:off x="420946" y="2608263"/>
              <a:ext cx="5047407" cy="2535237"/>
            </a:xfrm>
            <a:prstGeom prst="parallelogram">
              <a:avLst>
                <a:gd name="adj" fmla="val 505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13" name="Textplatzhalter 6"/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8064500" cy="33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43B2504-42AC-4E72-9113-E76B6A874D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806450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10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1"/>
          <p:cNvSpPr>
            <a:spLocks noGrp="1"/>
          </p:cNvSpPr>
          <p:nvPr>
            <p:ph sz="quarter" idx="17"/>
          </p:nvPr>
        </p:nvSpPr>
        <p:spPr>
          <a:xfrm>
            <a:off x="4643438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1B4A430-EB2D-44A9-893B-275CFF0E3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E3893E4A-D4AE-426D-9362-E402BE3ED33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7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F8FE128-61D1-4D07-9602-FC50044871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8951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E35F8A6-8588-4AF8-8B51-A80A5446AC1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4350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5014F1B-1853-4F43-AD74-FFA3A309A13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4A0BFEC-6D4B-489E-A083-7F260B10C53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03D1FC9-91FE-4402-ABDA-EF6687A5DF0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333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A4A3A4"/>
          </p15:clr>
        </p15:guide>
        <p15:guide id="2" orient="horz" pos="1869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48838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1778350-B4FD-473A-92D2-B097255B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0854AF0-AC28-4DA3-A7DA-0BADE49415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8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D2BA8517-1E35-4DD3-BDBC-C5A9F63B8F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0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E9F551E5-2121-4290-9B9F-E317FEDB56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0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38568A2-2278-4B1C-8EE7-DFFE0041015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EA305EC-0D7F-4EFD-9BD4-5CA0F5DFB77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D5FBB0D-8CE2-45D3-9D6F-4160773B36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655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3">
          <p15:clr>
            <a:srgbClr val="A4A3A4"/>
          </p15:clr>
        </p15:guide>
        <p15:guide id="2" orient="horz" pos="1915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1B4A430-EB2D-44A9-893B-275CFF0E3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F8FE128-61D1-4D07-9602-FC50044871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8951" y="134778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E35F8A6-8588-4AF8-8B51-A80A5446AC1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4350" y="298643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F0D8FBF-A07C-4866-9389-B4137901E10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91266" y="134778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79B65DD1-9D52-420C-AA23-0BCA4F6CBC9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96665" y="298643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" name="Inhaltsplatzhalter 11">
            <a:extLst>
              <a:ext uri="{FF2B5EF4-FFF2-40B4-BE49-F238E27FC236}">
                <a16:creationId xmlns:a16="http://schemas.microsoft.com/office/drawing/2014/main" id="{2001BB61-9874-48F8-A34A-6F400FC3841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11872" y="134778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8" name="Inhaltsplatzhalter 11">
            <a:extLst>
              <a:ext uri="{FF2B5EF4-FFF2-40B4-BE49-F238E27FC236}">
                <a16:creationId xmlns:a16="http://schemas.microsoft.com/office/drawing/2014/main" id="{CD7D5465-DF3D-42F7-BAC6-FD3D33C123C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17650" y="2986438"/>
            <a:ext cx="2592000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920D86C-AB87-43B2-AAB6-755D749D89E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BE67C12-382B-48B9-9915-31F5A140071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DDDC88A-5901-4392-B9D6-0813157BB04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24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A4A3A4"/>
          </p15:clr>
        </p15:guide>
        <p15:guide id="2" orient="horz" pos="186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6026149" y="163512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1778350-B4FD-473A-92D2-B097255B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0854AF0-AC28-4DA3-A7DA-0BADE49415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26149" y="312907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D2BA8517-1E35-4DD3-BDBC-C5A9F63B8F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1" y="1635125"/>
            <a:ext cx="2592388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E9F551E5-2121-4290-9B9F-E317FEDB56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0" y="3129075"/>
            <a:ext cx="2592389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" name="Inhaltsplatzhalter 11">
            <a:extLst>
              <a:ext uri="{FF2B5EF4-FFF2-40B4-BE49-F238E27FC236}">
                <a16:creationId xmlns:a16="http://schemas.microsoft.com/office/drawing/2014/main" id="{B528CB7A-D7D9-468E-81A2-9CF75ED722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90888" y="163512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8" name="Inhaltsplatzhalter 11">
            <a:extLst>
              <a:ext uri="{FF2B5EF4-FFF2-40B4-BE49-F238E27FC236}">
                <a16:creationId xmlns:a16="http://schemas.microsoft.com/office/drawing/2014/main" id="{A034FE27-32BF-4AC2-ABB1-F6000E7953C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90888" y="3129075"/>
            <a:ext cx="2592000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292737D-90D8-46C5-88ED-DD1EE7C6FB3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5AD81D9-F33E-45DF-AA40-85CD5FA3C9D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9AA9D55-CB82-41E0-A0B6-35B34CA6C7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03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3">
          <p15:clr>
            <a:srgbClr val="A4A3A4"/>
          </p15:clr>
        </p15:guide>
        <p15:guide id="2" orient="horz" pos="1915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3960813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347788"/>
            <a:ext cx="3960812" cy="3168649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3CAD949B-7077-4133-BD6F-A6A8D2751A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2E165A7-E295-4D7D-B828-5F57ED75EB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A72934D-0692-466C-AD1F-7B13B74051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5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3960813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635125"/>
            <a:ext cx="3960812" cy="2881312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9904890-3BB6-4347-95B0-396B622718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41B62DD-12B9-461C-84B3-D484A3396F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F7E9D31-95F2-4BD9-8450-2366EF4A58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14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2592387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8507" y="1347788"/>
            <a:ext cx="2592387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7263" y="1347788"/>
            <a:ext cx="2592387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B922365-44C3-4BBB-9FD1-9DDFED2F427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6DD119B-6E17-46BA-B314-D36A46AC5D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1CF3838-7FEA-495A-A23A-5EF835CDA55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93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2592387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7263" y="1635125"/>
            <a:ext cx="2592387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2877" y="1635125"/>
            <a:ext cx="2592387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199E9A4A-55C2-435C-B8EA-6B92ED503B5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73BF3925-CD63-4F84-8DDD-A31820406B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E71BE618-D983-4234-8BA2-EDD56181E1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08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347788"/>
            <a:ext cx="8064500" cy="31686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853200">
              <a:defRPr>
                <a:latin typeface="+mn-lt"/>
              </a:defRPr>
            </a:lvl3pPr>
            <a:lvl4pPr marL="1137600">
              <a:defRPr>
                <a:latin typeface="+mn-lt"/>
              </a:defRPr>
            </a:lvl4pPr>
            <a:lvl5pPr marL="1422000">
              <a:defRPr>
                <a:latin typeface="+mn-lt"/>
              </a:defRPr>
            </a:lvl5pPr>
            <a:lvl6pPr marL="1706400">
              <a:defRPr>
                <a:latin typeface="+mn-lt"/>
              </a:defRPr>
            </a:lvl6pPr>
            <a:lvl7pPr marL="1990800">
              <a:defRPr>
                <a:latin typeface="+mn-lt"/>
              </a:defRPr>
            </a:lvl7pPr>
            <a:lvl8pPr marL="2275200">
              <a:defRPr>
                <a:latin typeface="+mn-lt"/>
              </a:defRPr>
            </a:lvl8pPr>
            <a:lvl9pPr marL="2559600">
              <a:defRPr baseline="0">
                <a:latin typeface="+mn-lt"/>
              </a:defRPr>
            </a:lvl9pPr>
          </a:lstStyle>
          <a:p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1078F63C-E67D-447C-9587-11C304B9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46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9EA7692-9F9B-47F3-A7E8-57E13A3153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48CDEA-3011-44A4-844E-C80A249C8D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2A3AAB9-E1F4-4EF5-A92B-BA7B29B977C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103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635125"/>
            <a:ext cx="8064500" cy="288131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853200">
              <a:defRPr>
                <a:latin typeface="+mn-lt"/>
              </a:defRPr>
            </a:lvl3pPr>
            <a:lvl4pPr marL="1137600">
              <a:defRPr>
                <a:latin typeface="+mn-lt"/>
              </a:defRPr>
            </a:lvl4pPr>
            <a:lvl5pPr marL="1422000">
              <a:defRPr>
                <a:latin typeface="+mn-lt"/>
              </a:defRPr>
            </a:lvl5pPr>
            <a:lvl6pPr marL="1706400">
              <a:defRPr>
                <a:latin typeface="+mn-lt"/>
              </a:defRPr>
            </a:lvl6pPr>
            <a:lvl7pPr marL="1990800">
              <a:defRPr>
                <a:latin typeface="+mn-lt"/>
              </a:defRPr>
            </a:lvl7pPr>
            <a:lvl8pPr marL="2275200">
              <a:defRPr>
                <a:latin typeface="+mn-lt"/>
              </a:defRPr>
            </a:lvl8pPr>
            <a:lvl9pPr marL="2559600">
              <a:defRPr baseline="0">
                <a:latin typeface="+mn-lt"/>
              </a:defRPr>
            </a:lvl9pPr>
          </a:lstStyle>
          <a:p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CA098561-4FE8-40A7-9C05-EBA73B8F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23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zeil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14DDFA7-9163-4A8B-8120-DF32919F5B68}"/>
              </a:ext>
            </a:extLst>
          </p:cNvPr>
          <p:cNvSpPr/>
          <p:nvPr userDrawn="1"/>
        </p:nvSpPr>
        <p:spPr>
          <a:xfrm>
            <a:off x="0" y="2608263"/>
            <a:ext cx="9144000" cy="2535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A1C568B-FA73-49E1-A515-1505C70ECEA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8064500" cy="33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CC36FAF-C76C-4C6E-9CB9-6120C2A3E4B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806450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1684FE9D-8B66-4482-ACF8-26CFB526CBB0}"/>
              </a:ext>
            </a:extLst>
          </p:cNvPr>
          <p:cNvSpPr/>
          <p:nvPr userDrawn="1"/>
        </p:nvSpPr>
        <p:spPr>
          <a:xfrm>
            <a:off x="5727032" y="2608263"/>
            <a:ext cx="3416969" cy="2535237"/>
          </a:xfrm>
          <a:prstGeom prst="parallelogram">
            <a:avLst>
              <a:gd name="adj" fmla="val 505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6" name="Parallelogramm 15">
            <a:extLst>
              <a:ext uri="{FF2B5EF4-FFF2-40B4-BE49-F238E27FC236}">
                <a16:creationId xmlns:a16="http://schemas.microsoft.com/office/drawing/2014/main" id="{2278648C-7D82-4843-B241-68611F5FB7C5}"/>
              </a:ext>
            </a:extLst>
          </p:cNvPr>
          <p:cNvSpPr/>
          <p:nvPr userDrawn="1"/>
        </p:nvSpPr>
        <p:spPr>
          <a:xfrm flipH="1">
            <a:off x="2677026" y="2608263"/>
            <a:ext cx="5927224" cy="2535237"/>
          </a:xfrm>
          <a:prstGeom prst="parallelogram">
            <a:avLst>
              <a:gd name="adj" fmla="val 505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8C1736A2-7D21-473D-BD43-3BD952F942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099" y="2603367"/>
            <a:ext cx="5054964" cy="2544185"/>
          </a:xfrm>
          <a:custGeom>
            <a:avLst/>
            <a:gdLst>
              <a:gd name="connsiteX0" fmla="*/ 0 w 3510116"/>
              <a:gd name="connsiteY0" fmla="*/ 3797401 h 3797401"/>
              <a:gd name="connsiteX1" fmla="*/ 877529 w 3510116"/>
              <a:gd name="connsiteY1" fmla="*/ 0 h 3797401"/>
              <a:gd name="connsiteX2" fmla="*/ 3510116 w 3510116"/>
              <a:gd name="connsiteY2" fmla="*/ 0 h 3797401"/>
              <a:gd name="connsiteX3" fmla="*/ 2632587 w 3510116"/>
              <a:gd name="connsiteY3" fmla="*/ 3797401 h 3797401"/>
              <a:gd name="connsiteX4" fmla="*/ 0 w 3510116"/>
              <a:gd name="connsiteY4" fmla="*/ 3797401 h 3797401"/>
              <a:gd name="connsiteX0" fmla="*/ 0 w 4542503"/>
              <a:gd name="connsiteY0" fmla="*/ 3797401 h 3797401"/>
              <a:gd name="connsiteX1" fmla="*/ 877529 w 4542503"/>
              <a:gd name="connsiteY1" fmla="*/ 0 h 3797401"/>
              <a:gd name="connsiteX2" fmla="*/ 4542503 w 4542503"/>
              <a:gd name="connsiteY2" fmla="*/ 7375 h 3797401"/>
              <a:gd name="connsiteX3" fmla="*/ 2632587 w 4542503"/>
              <a:gd name="connsiteY3" fmla="*/ 3797401 h 3797401"/>
              <a:gd name="connsiteX4" fmla="*/ 0 w 4542503"/>
              <a:gd name="connsiteY4" fmla="*/ 3797401 h 3797401"/>
              <a:gd name="connsiteX0" fmla="*/ 0 w 5759245"/>
              <a:gd name="connsiteY0" fmla="*/ 3790027 h 3797401"/>
              <a:gd name="connsiteX1" fmla="*/ 2094271 w 5759245"/>
              <a:gd name="connsiteY1" fmla="*/ 0 h 3797401"/>
              <a:gd name="connsiteX2" fmla="*/ 5759245 w 5759245"/>
              <a:gd name="connsiteY2" fmla="*/ 7375 h 3797401"/>
              <a:gd name="connsiteX3" fmla="*/ 3849329 w 5759245"/>
              <a:gd name="connsiteY3" fmla="*/ 3797401 h 3797401"/>
              <a:gd name="connsiteX4" fmla="*/ 0 w 5759245"/>
              <a:gd name="connsiteY4" fmla="*/ 3790027 h 3797401"/>
              <a:gd name="connsiteX0" fmla="*/ 0 w 5759245"/>
              <a:gd name="connsiteY0" fmla="*/ 3794790 h 3802164"/>
              <a:gd name="connsiteX1" fmla="*/ 1929964 w 5759245"/>
              <a:gd name="connsiteY1" fmla="*/ 0 h 3802164"/>
              <a:gd name="connsiteX2" fmla="*/ 5759245 w 5759245"/>
              <a:gd name="connsiteY2" fmla="*/ 12138 h 3802164"/>
              <a:gd name="connsiteX3" fmla="*/ 3849329 w 5759245"/>
              <a:gd name="connsiteY3" fmla="*/ 3802164 h 3802164"/>
              <a:gd name="connsiteX4" fmla="*/ 0 w 5759245"/>
              <a:gd name="connsiteY4" fmla="*/ 3794790 h 3802164"/>
              <a:gd name="connsiteX0" fmla="*/ 0 w 5768770"/>
              <a:gd name="connsiteY0" fmla="*/ 3794790 h 3802164"/>
              <a:gd name="connsiteX1" fmla="*/ 1929964 w 5768770"/>
              <a:gd name="connsiteY1" fmla="*/ 0 h 3802164"/>
              <a:gd name="connsiteX2" fmla="*/ 5768770 w 5768770"/>
              <a:gd name="connsiteY2" fmla="*/ 231 h 3802164"/>
              <a:gd name="connsiteX3" fmla="*/ 3849329 w 5768770"/>
              <a:gd name="connsiteY3" fmla="*/ 3802164 h 3802164"/>
              <a:gd name="connsiteX4" fmla="*/ 0 w 5768770"/>
              <a:gd name="connsiteY4" fmla="*/ 3794790 h 3802164"/>
              <a:gd name="connsiteX0" fmla="*/ 0 w 5768770"/>
              <a:gd name="connsiteY0" fmla="*/ 3794790 h 3794790"/>
              <a:gd name="connsiteX1" fmla="*/ 1929964 w 5768770"/>
              <a:gd name="connsiteY1" fmla="*/ 0 h 3794790"/>
              <a:gd name="connsiteX2" fmla="*/ 5768770 w 5768770"/>
              <a:gd name="connsiteY2" fmla="*/ 231 h 3794790"/>
              <a:gd name="connsiteX3" fmla="*/ 3792179 w 5768770"/>
              <a:gd name="connsiteY3" fmla="*/ 3695008 h 3794790"/>
              <a:gd name="connsiteX4" fmla="*/ 0 w 5768770"/>
              <a:gd name="connsiteY4" fmla="*/ 3794790 h 3794790"/>
              <a:gd name="connsiteX0" fmla="*/ 0 w 5768770"/>
              <a:gd name="connsiteY0" fmla="*/ 3794790 h 3804546"/>
              <a:gd name="connsiteX1" fmla="*/ 1929964 w 5768770"/>
              <a:gd name="connsiteY1" fmla="*/ 0 h 3804546"/>
              <a:gd name="connsiteX2" fmla="*/ 5768770 w 5768770"/>
              <a:gd name="connsiteY2" fmla="*/ 231 h 3804546"/>
              <a:gd name="connsiteX3" fmla="*/ 3842185 w 5768770"/>
              <a:gd name="connsiteY3" fmla="*/ 3804546 h 3804546"/>
              <a:gd name="connsiteX4" fmla="*/ 0 w 5768770"/>
              <a:gd name="connsiteY4" fmla="*/ 3794790 h 3804546"/>
              <a:gd name="connsiteX0" fmla="*/ 0 w 5511595"/>
              <a:gd name="connsiteY0" fmla="*/ 3656678 h 3804546"/>
              <a:gd name="connsiteX1" fmla="*/ 1672789 w 5511595"/>
              <a:gd name="connsiteY1" fmla="*/ 0 h 3804546"/>
              <a:gd name="connsiteX2" fmla="*/ 5511595 w 5511595"/>
              <a:gd name="connsiteY2" fmla="*/ 231 h 3804546"/>
              <a:gd name="connsiteX3" fmla="*/ 3585010 w 5511595"/>
              <a:gd name="connsiteY3" fmla="*/ 3804546 h 3804546"/>
              <a:gd name="connsiteX4" fmla="*/ 0 w 5511595"/>
              <a:gd name="connsiteY4" fmla="*/ 3656678 h 3804546"/>
              <a:gd name="connsiteX0" fmla="*/ 0 w 5761626"/>
              <a:gd name="connsiteY0" fmla="*/ 3804315 h 3804546"/>
              <a:gd name="connsiteX1" fmla="*/ 1922820 w 5761626"/>
              <a:gd name="connsiteY1" fmla="*/ 0 h 3804546"/>
              <a:gd name="connsiteX2" fmla="*/ 5761626 w 5761626"/>
              <a:gd name="connsiteY2" fmla="*/ 231 h 3804546"/>
              <a:gd name="connsiteX3" fmla="*/ 3835041 w 5761626"/>
              <a:gd name="connsiteY3" fmla="*/ 3804546 h 3804546"/>
              <a:gd name="connsiteX4" fmla="*/ 0 w 5761626"/>
              <a:gd name="connsiteY4" fmla="*/ 3804315 h 3804546"/>
              <a:gd name="connsiteX0" fmla="*/ 0 w 5761626"/>
              <a:gd name="connsiteY0" fmla="*/ 3813811 h 3814042"/>
              <a:gd name="connsiteX1" fmla="*/ 1217596 w 5761626"/>
              <a:gd name="connsiteY1" fmla="*/ 0 h 3814042"/>
              <a:gd name="connsiteX2" fmla="*/ 5761626 w 5761626"/>
              <a:gd name="connsiteY2" fmla="*/ 9727 h 3814042"/>
              <a:gd name="connsiteX3" fmla="*/ 3835041 w 5761626"/>
              <a:gd name="connsiteY3" fmla="*/ 3814042 h 3814042"/>
              <a:gd name="connsiteX4" fmla="*/ 0 w 5761626"/>
              <a:gd name="connsiteY4" fmla="*/ 3813811 h 3814042"/>
              <a:gd name="connsiteX0" fmla="*/ 0 w 4153955"/>
              <a:gd name="connsiteY0" fmla="*/ 3813811 h 3814042"/>
              <a:gd name="connsiteX1" fmla="*/ 1217596 w 4153955"/>
              <a:gd name="connsiteY1" fmla="*/ 0 h 3814042"/>
              <a:gd name="connsiteX2" fmla="*/ 4153955 w 4153955"/>
              <a:gd name="connsiteY2" fmla="*/ 28721 h 3814042"/>
              <a:gd name="connsiteX3" fmla="*/ 3835041 w 4153955"/>
              <a:gd name="connsiteY3" fmla="*/ 3814042 h 3814042"/>
              <a:gd name="connsiteX4" fmla="*/ 0 w 4153955"/>
              <a:gd name="connsiteY4" fmla="*/ 3813811 h 3814042"/>
              <a:gd name="connsiteX0" fmla="*/ 0 w 5056403"/>
              <a:gd name="connsiteY0" fmla="*/ 3813811 h 3814042"/>
              <a:gd name="connsiteX1" fmla="*/ 1217596 w 5056403"/>
              <a:gd name="connsiteY1" fmla="*/ 0 h 3814042"/>
              <a:gd name="connsiteX2" fmla="*/ 5056403 w 5056403"/>
              <a:gd name="connsiteY2" fmla="*/ 230 h 3814042"/>
              <a:gd name="connsiteX3" fmla="*/ 3835041 w 5056403"/>
              <a:gd name="connsiteY3" fmla="*/ 3814042 h 3814042"/>
              <a:gd name="connsiteX4" fmla="*/ 0 w 5056403"/>
              <a:gd name="connsiteY4" fmla="*/ 3813811 h 3814042"/>
              <a:gd name="connsiteX0" fmla="*/ 0 w 5058901"/>
              <a:gd name="connsiteY0" fmla="*/ 3813811 h 3814042"/>
              <a:gd name="connsiteX1" fmla="*/ 1217596 w 5058901"/>
              <a:gd name="connsiteY1" fmla="*/ 0 h 3814042"/>
              <a:gd name="connsiteX2" fmla="*/ 5058901 w 5058901"/>
              <a:gd name="connsiteY2" fmla="*/ 12141 h 3814042"/>
              <a:gd name="connsiteX3" fmla="*/ 3835041 w 5058901"/>
              <a:gd name="connsiteY3" fmla="*/ 3814042 h 3814042"/>
              <a:gd name="connsiteX4" fmla="*/ 0 w 5058901"/>
              <a:gd name="connsiteY4" fmla="*/ 3813811 h 3814042"/>
              <a:gd name="connsiteX0" fmla="*/ 0 w 5058901"/>
              <a:gd name="connsiteY0" fmla="*/ 3809840 h 3810071"/>
              <a:gd name="connsiteX1" fmla="*/ 1215098 w 5058901"/>
              <a:gd name="connsiteY1" fmla="*/ 0 h 3810071"/>
              <a:gd name="connsiteX2" fmla="*/ 5058901 w 5058901"/>
              <a:gd name="connsiteY2" fmla="*/ 8170 h 3810071"/>
              <a:gd name="connsiteX3" fmla="*/ 3835041 w 5058901"/>
              <a:gd name="connsiteY3" fmla="*/ 3810071 h 3810071"/>
              <a:gd name="connsiteX4" fmla="*/ 0 w 5058901"/>
              <a:gd name="connsiteY4" fmla="*/ 3809840 h 3810071"/>
              <a:gd name="connsiteX0" fmla="*/ 0 w 5058901"/>
              <a:gd name="connsiteY0" fmla="*/ 3801899 h 3802130"/>
              <a:gd name="connsiteX1" fmla="*/ 1215098 w 5058901"/>
              <a:gd name="connsiteY1" fmla="*/ 0 h 3802130"/>
              <a:gd name="connsiteX2" fmla="*/ 5058901 w 5058901"/>
              <a:gd name="connsiteY2" fmla="*/ 229 h 3802130"/>
              <a:gd name="connsiteX3" fmla="*/ 3835041 w 5058901"/>
              <a:gd name="connsiteY3" fmla="*/ 3802130 h 3802130"/>
              <a:gd name="connsiteX4" fmla="*/ 0 w 5058901"/>
              <a:gd name="connsiteY4" fmla="*/ 3801899 h 3802130"/>
              <a:gd name="connsiteX0" fmla="*/ 0 w 5051406"/>
              <a:gd name="connsiteY0" fmla="*/ 3801899 h 3802130"/>
              <a:gd name="connsiteX1" fmla="*/ 1215098 w 5051406"/>
              <a:gd name="connsiteY1" fmla="*/ 0 h 3802130"/>
              <a:gd name="connsiteX2" fmla="*/ 5051406 w 5051406"/>
              <a:gd name="connsiteY2" fmla="*/ 229 h 3802130"/>
              <a:gd name="connsiteX3" fmla="*/ 3835041 w 5051406"/>
              <a:gd name="connsiteY3" fmla="*/ 3802130 h 3802130"/>
              <a:gd name="connsiteX4" fmla="*/ 0 w 5051406"/>
              <a:gd name="connsiteY4" fmla="*/ 3801899 h 3802130"/>
              <a:gd name="connsiteX0" fmla="*/ 0 w 5051406"/>
              <a:gd name="connsiteY0" fmla="*/ 4028058 h 4028289"/>
              <a:gd name="connsiteX1" fmla="*/ 1279142 w 5051406"/>
              <a:gd name="connsiteY1" fmla="*/ 0 h 4028289"/>
              <a:gd name="connsiteX2" fmla="*/ 5051406 w 5051406"/>
              <a:gd name="connsiteY2" fmla="*/ 226388 h 4028289"/>
              <a:gd name="connsiteX3" fmla="*/ 3835041 w 5051406"/>
              <a:gd name="connsiteY3" fmla="*/ 4028289 h 4028289"/>
              <a:gd name="connsiteX4" fmla="*/ 0 w 5051406"/>
              <a:gd name="connsiteY4" fmla="*/ 4028058 h 4028289"/>
              <a:gd name="connsiteX0" fmla="*/ 0 w 5051406"/>
              <a:gd name="connsiteY0" fmla="*/ 4028058 h 4028059"/>
              <a:gd name="connsiteX1" fmla="*/ 1279142 w 5051406"/>
              <a:gd name="connsiteY1" fmla="*/ 0 h 4028059"/>
              <a:gd name="connsiteX2" fmla="*/ 5051406 w 5051406"/>
              <a:gd name="connsiteY2" fmla="*/ 226388 h 4028059"/>
              <a:gd name="connsiteX3" fmla="*/ 3539729 w 5051406"/>
              <a:gd name="connsiteY3" fmla="*/ 3632510 h 4028059"/>
              <a:gd name="connsiteX4" fmla="*/ 0 w 5051406"/>
              <a:gd name="connsiteY4" fmla="*/ 4028058 h 4028059"/>
              <a:gd name="connsiteX0" fmla="*/ 0 w 5051406"/>
              <a:gd name="connsiteY0" fmla="*/ 4028058 h 4028057"/>
              <a:gd name="connsiteX1" fmla="*/ 1279142 w 5051406"/>
              <a:gd name="connsiteY1" fmla="*/ 0 h 4028057"/>
              <a:gd name="connsiteX2" fmla="*/ 5051406 w 5051406"/>
              <a:gd name="connsiteY2" fmla="*/ 226388 h 4028057"/>
              <a:gd name="connsiteX3" fmla="*/ 3763882 w 5051406"/>
              <a:gd name="connsiteY3" fmla="*/ 4022635 h 4028057"/>
              <a:gd name="connsiteX4" fmla="*/ 0 w 5051406"/>
              <a:gd name="connsiteY4" fmla="*/ 4028058 h 4028057"/>
              <a:gd name="connsiteX0" fmla="*/ 0 w 5054964"/>
              <a:gd name="connsiteY0" fmla="*/ 4039137 h 4039138"/>
              <a:gd name="connsiteX1" fmla="*/ 1279142 w 5054964"/>
              <a:gd name="connsiteY1" fmla="*/ 11079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366 h 4039365"/>
              <a:gd name="connsiteX1" fmla="*/ 1453483 w 5054964"/>
              <a:gd name="connsiteY1" fmla="*/ 0 h 4039365"/>
              <a:gd name="connsiteX2" fmla="*/ 5054964 w 5054964"/>
              <a:gd name="connsiteY2" fmla="*/ 229 h 4039365"/>
              <a:gd name="connsiteX3" fmla="*/ 3763882 w 5054964"/>
              <a:gd name="connsiteY3" fmla="*/ 4033943 h 4039365"/>
              <a:gd name="connsiteX4" fmla="*/ 0 w 5054964"/>
              <a:gd name="connsiteY4" fmla="*/ 4039366 h 4039365"/>
              <a:gd name="connsiteX0" fmla="*/ 0 w 5054964"/>
              <a:gd name="connsiteY0" fmla="*/ 4039137 h 4039138"/>
              <a:gd name="connsiteX1" fmla="*/ 1282700 w 5054964"/>
              <a:gd name="connsiteY1" fmla="*/ 5425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137 h 4042969"/>
              <a:gd name="connsiteX1" fmla="*/ 1282700 w 5054964"/>
              <a:gd name="connsiteY1" fmla="*/ 5425 h 4042969"/>
              <a:gd name="connsiteX2" fmla="*/ 5054964 w 5054964"/>
              <a:gd name="connsiteY2" fmla="*/ 0 h 4042969"/>
              <a:gd name="connsiteX3" fmla="*/ 3758057 w 5054964"/>
              <a:gd name="connsiteY3" fmla="*/ 4042969 h 4042969"/>
              <a:gd name="connsiteX4" fmla="*/ 0 w 5054964"/>
              <a:gd name="connsiteY4" fmla="*/ 4039137 h 404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64" h="4042969">
                <a:moveTo>
                  <a:pt x="0" y="4039137"/>
                </a:moveTo>
                <a:lnTo>
                  <a:pt x="1282700" y="5425"/>
                </a:lnTo>
                <a:lnTo>
                  <a:pt x="5054964" y="0"/>
                </a:lnTo>
                <a:lnTo>
                  <a:pt x="3758057" y="4042969"/>
                </a:lnTo>
                <a:lnTo>
                  <a:pt x="0" y="4039137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76000" bIns="0" anchor="ctr" anchorCtr="0"/>
          <a:lstStyle>
            <a:lvl1pPr algn="ctr">
              <a:defRPr lang="en-GB" sz="1200" dirty="0"/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77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48" y="1347786"/>
            <a:ext cx="3960813" cy="3168652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347786"/>
            <a:ext cx="3960812" cy="3168652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40DE734-A050-4998-B982-5BCCCE692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17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48" y="1635125"/>
            <a:ext cx="3960813" cy="2881313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635125"/>
            <a:ext cx="3960812" cy="2881313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9667F28-8F0E-45E9-9049-157BF7919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2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9"/>
            <a:ext cx="3960813" cy="316865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50382" y="1347788"/>
            <a:ext cx="3960000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EAD4A3A8-78FD-40B0-89EE-0F158B94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70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C9983ED2-2F2C-46E9-A857-B72B4B91E8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3438" y="2986438"/>
            <a:ext cx="3960000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9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orient="horz" pos="1869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3960813" cy="2881311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50382" y="1635124"/>
            <a:ext cx="3960000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itelplatzhalter 9">
            <a:extLst>
              <a:ext uri="{FF2B5EF4-FFF2-40B4-BE49-F238E27FC236}">
                <a16:creationId xmlns:a16="http://schemas.microsoft.com/office/drawing/2014/main" id="{CF0495AF-EDBE-4B30-8AFA-7F32F0EC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91EBDE8B-B031-4CD1-A527-52009124C0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0382" y="3130436"/>
            <a:ext cx="3960000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486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5" userDrawn="1">
          <p15:clr>
            <a:srgbClr val="A4A3A4"/>
          </p15:clr>
        </p15:guide>
        <p15:guide id="2" orient="horz" pos="1983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4spaltig Bild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9"/>
            <a:ext cx="5327649" cy="316865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011862" y="1347788"/>
            <a:ext cx="2598519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EAD4A3A8-78FD-40B0-89EE-0F158B94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70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C9983ED2-2F2C-46E9-A857-B72B4B91E8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11862" y="2986438"/>
            <a:ext cx="2591576" cy="1530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383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A4A3A4"/>
          </p15:clr>
        </p15:guide>
        <p15:guide id="2" orient="horz" pos="1869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4spaltig Bild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5327649" cy="2881311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011862" y="1635124"/>
            <a:ext cx="2598519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itelplatzhalter 9">
            <a:extLst>
              <a:ext uri="{FF2B5EF4-FFF2-40B4-BE49-F238E27FC236}">
                <a16:creationId xmlns:a16="http://schemas.microsoft.com/office/drawing/2014/main" id="{CF0495AF-EDBE-4B30-8AFA-7F32F0EC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91EBDE8B-B031-4CD1-A527-52009124C0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11862" y="3130436"/>
            <a:ext cx="2598519" cy="138600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84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5">
          <p15:clr>
            <a:srgbClr val="A4A3A4"/>
          </p15:clr>
        </p15:guide>
        <p15:guide id="2" orient="horz" pos="1983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45880" y="1347788"/>
            <a:ext cx="3960813" cy="2438777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347788"/>
            <a:ext cx="3960813" cy="2438778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90292E58-B444-4B41-92F6-1EF6C24C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4"/>
            <a:ext cx="8064502" cy="345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88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51" y="1635126"/>
            <a:ext cx="3960813" cy="2151442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635126"/>
            <a:ext cx="3960813" cy="215144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2356E8E2-A22E-4344-A615-BE1C7D09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097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7" name="Inhaltsplatzhalter 11"/>
          <p:cNvSpPr>
            <a:spLocks noGrp="1"/>
          </p:cNvSpPr>
          <p:nvPr>
            <p:ph sz="quarter" idx="17"/>
          </p:nvPr>
        </p:nvSpPr>
        <p:spPr>
          <a:xfrm>
            <a:off x="4643438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1B4A430-EB2D-44A9-893B-275CFF0E3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E3893E4A-D4AE-426D-9362-E402BE3ED33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7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F8FE128-61D1-4D07-9602-FC50044871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8951" y="134778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E35F8A6-8588-4AF8-8B51-A80A5446AC1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4350" y="2986438"/>
            <a:ext cx="3960813" cy="153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05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orient="horz" pos="1869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48838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1778350-B4FD-473A-92D2-B097255B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A0854AF0-AC28-4DA3-A7DA-0BADE49415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838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D2BA8517-1E35-4DD3-BDBC-C5A9F63B8F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0" y="163512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E9F551E5-2121-4290-9B9F-E317FEDB56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0" y="3129075"/>
            <a:ext cx="3960813" cy="13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3" userDrawn="1">
          <p15:clr>
            <a:srgbClr val="A4A3A4"/>
          </p15:clr>
        </p15:guide>
        <p15:guide id="2" orient="horz" pos="1915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6"/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5695950" cy="33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43B2504-42AC-4E72-9113-E76B6A874D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569595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E40D94C-32E4-4D7B-BE7F-D4C6AFF0DF64}"/>
              </a:ext>
            </a:extLst>
          </p:cNvPr>
          <p:cNvGrpSpPr/>
          <p:nvPr userDrawn="1"/>
        </p:nvGrpSpPr>
        <p:grpSpPr>
          <a:xfrm>
            <a:off x="6235700" y="-6351"/>
            <a:ext cx="2917825" cy="5152656"/>
            <a:chOff x="6235700" y="-6351"/>
            <a:chExt cx="2917825" cy="515265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23CB119-6799-4FE9-86AC-79535B065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2100" y="2207842"/>
              <a:ext cx="2511425" cy="2938463"/>
            </a:xfrm>
            <a:custGeom>
              <a:avLst/>
              <a:gdLst>
                <a:gd name="T0" fmla="*/ 0 w 3866"/>
                <a:gd name="T1" fmla="*/ 4527 h 4527"/>
                <a:gd name="T2" fmla="*/ 0 w 3866"/>
                <a:gd name="T3" fmla="*/ 4527 h 4527"/>
                <a:gd name="T4" fmla="*/ 2264 w 3866"/>
                <a:gd name="T5" fmla="*/ 0 h 4527"/>
                <a:gd name="T6" fmla="*/ 3866 w 3866"/>
                <a:gd name="T7" fmla="*/ 0 h 4527"/>
                <a:gd name="T8" fmla="*/ 3866 w 3866"/>
                <a:gd name="T9" fmla="*/ 4527 h 4527"/>
                <a:gd name="T10" fmla="*/ 0 w 3866"/>
                <a:gd name="T11" fmla="*/ 4527 h 4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6" h="4527">
                  <a:moveTo>
                    <a:pt x="0" y="4527"/>
                  </a:moveTo>
                  <a:lnTo>
                    <a:pt x="0" y="4527"/>
                  </a:lnTo>
                  <a:lnTo>
                    <a:pt x="2264" y="0"/>
                  </a:lnTo>
                  <a:lnTo>
                    <a:pt x="3866" y="0"/>
                  </a:lnTo>
                  <a:lnTo>
                    <a:pt x="3866" y="4527"/>
                  </a:lnTo>
                  <a:lnTo>
                    <a:pt x="0" y="4527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10050172-E7EF-4058-946B-E4C7B78F2A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917825" cy="5152656"/>
            </a:xfrm>
            <a:custGeom>
              <a:avLst/>
              <a:gdLst>
                <a:gd name="T0" fmla="*/ 4491 w 4491"/>
                <a:gd name="T1" fmla="*/ 7936 h 7936"/>
                <a:gd name="T2" fmla="*/ 4491 w 4491"/>
                <a:gd name="T3" fmla="*/ 7936 h 7936"/>
                <a:gd name="T4" fmla="*/ 4491 w 4491"/>
                <a:gd name="T5" fmla="*/ 0 h 7936"/>
                <a:gd name="T6" fmla="*/ 0 w 4491"/>
                <a:gd name="T7" fmla="*/ 0 h 7936"/>
                <a:gd name="T8" fmla="*/ 3966 w 4491"/>
                <a:gd name="T9" fmla="*/ 7936 h 7936"/>
                <a:gd name="T10" fmla="*/ 4491 w 4491"/>
                <a:gd name="T11" fmla="*/ 7936 h 7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1" h="7936">
                  <a:moveTo>
                    <a:pt x="4491" y="7936"/>
                  </a:moveTo>
                  <a:lnTo>
                    <a:pt x="4491" y="7936"/>
                  </a:lnTo>
                  <a:lnTo>
                    <a:pt x="4491" y="0"/>
                  </a:lnTo>
                  <a:lnTo>
                    <a:pt x="0" y="0"/>
                  </a:lnTo>
                  <a:lnTo>
                    <a:pt x="3966" y="7936"/>
                  </a:lnTo>
                  <a:lnTo>
                    <a:pt x="4491" y="793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33F3AA-D2F4-4BA4-8BDB-9E00E6304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447925" cy="2449513"/>
            </a:xfrm>
            <a:custGeom>
              <a:avLst/>
              <a:gdLst>
                <a:gd name="T0" fmla="*/ 0 w 3767"/>
                <a:gd name="T1" fmla="*/ 0 h 3774"/>
                <a:gd name="T2" fmla="*/ 0 w 3767"/>
                <a:gd name="T3" fmla="*/ 0 h 3774"/>
                <a:gd name="T4" fmla="*/ 3767 w 3767"/>
                <a:gd name="T5" fmla="*/ 0 h 3774"/>
                <a:gd name="T6" fmla="*/ 1886 w 3767"/>
                <a:gd name="T7" fmla="*/ 3774 h 3774"/>
                <a:gd name="T8" fmla="*/ 0 w 3767"/>
                <a:gd name="T9" fmla="*/ 0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7" h="3774">
                  <a:moveTo>
                    <a:pt x="0" y="0"/>
                  </a:moveTo>
                  <a:lnTo>
                    <a:pt x="0" y="0"/>
                  </a:lnTo>
                  <a:lnTo>
                    <a:pt x="3767" y="0"/>
                  </a:lnTo>
                  <a:lnTo>
                    <a:pt x="1886" y="3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83410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1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539748" y="1347788"/>
            <a:ext cx="8064500" cy="3168650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id="{EC5359AF-FB62-482D-9B05-953F313D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346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723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1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539748" y="1635125"/>
            <a:ext cx="8064500" cy="2881313"/>
          </a:xfrm>
        </p:spPr>
        <p:txBody>
          <a:bodyPr/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Titelplatzhalter 9">
            <a:extLst>
              <a:ext uri="{FF2B5EF4-FFF2-40B4-BE49-F238E27FC236}">
                <a16:creationId xmlns:a16="http://schemas.microsoft.com/office/drawing/2014/main" id="{7FEE2481-B64C-48DE-96E9-60DFF5D2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137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3960813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347788"/>
            <a:ext cx="3960812" cy="316864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76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3960813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635125"/>
            <a:ext cx="3960812" cy="2881312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6659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8507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7263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7719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1000"/>
              </a:spcBef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7263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1000"/>
              </a:spcBef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877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1000"/>
              </a:spcBef>
              <a:buFontTx/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0701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8069899" cy="3168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28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1pPr>
            <a:lvl2pPr>
              <a:lnSpc>
                <a:spcPct val="90000"/>
              </a:lnSpc>
              <a:spcBef>
                <a:spcPts val="800"/>
              </a:spcBef>
              <a:defRPr sz="1200"/>
            </a:lvl2pPr>
            <a:lvl3pPr marL="5184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3pPr>
            <a:lvl4pPr marL="6912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4pPr>
            <a:lvl5pPr marL="8640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5pPr>
            <a:lvl6pPr marL="10368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6pPr>
            <a:lvl7pPr marL="12096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7pPr>
            <a:lvl8pPr marL="1382400" indent="-172800">
              <a:lnSpc>
                <a:spcPts val="1400"/>
              </a:lnSpc>
              <a:spcBef>
                <a:spcPts val="800"/>
              </a:spcBef>
              <a:defRPr sz="1200" baseline="0">
                <a:latin typeface="+mn-lt"/>
              </a:defRPr>
            </a:lvl8pPr>
            <a:lvl9pPr marL="1555200" indent="-172800">
              <a:lnSpc>
                <a:spcPct val="90000"/>
              </a:lnSpc>
              <a:spcBef>
                <a:spcPts val="800"/>
              </a:spcBef>
              <a:defRPr sz="12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353306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EEB32B6C-6466-4542-AD5B-593DC16F3A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CF9F11C2-2464-4771-A0F3-2E67C2FDF3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98EA123-2FCF-4F22-8649-63A9AA927B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104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413FDDD-EA13-4443-B32C-E1883B2D2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609485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28912E3-7BB7-4686-92EE-D17A34165B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635125"/>
            <a:ext cx="8069263" cy="28813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lnSpc>
                <a:spcPts val="1400"/>
              </a:lnSpc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276478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3960813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347788"/>
            <a:ext cx="3960812" cy="3168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468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3960813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635125"/>
            <a:ext cx="3960812" cy="2881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24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 2zeil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50EBD4F-1A3A-412B-8ECD-64D59C25A614}"/>
              </a:ext>
            </a:extLst>
          </p:cNvPr>
          <p:cNvGrpSpPr/>
          <p:nvPr userDrawn="1"/>
        </p:nvGrpSpPr>
        <p:grpSpPr>
          <a:xfrm>
            <a:off x="6235700" y="-6351"/>
            <a:ext cx="2917825" cy="5152656"/>
            <a:chOff x="6235700" y="-6351"/>
            <a:chExt cx="2917825" cy="515265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1DD6E88-07DE-474F-A9AC-A775C4B9A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2100" y="2207842"/>
              <a:ext cx="2511425" cy="2938463"/>
            </a:xfrm>
            <a:custGeom>
              <a:avLst/>
              <a:gdLst>
                <a:gd name="T0" fmla="*/ 0 w 3866"/>
                <a:gd name="T1" fmla="*/ 4527 h 4527"/>
                <a:gd name="T2" fmla="*/ 0 w 3866"/>
                <a:gd name="T3" fmla="*/ 4527 h 4527"/>
                <a:gd name="T4" fmla="*/ 2264 w 3866"/>
                <a:gd name="T5" fmla="*/ 0 h 4527"/>
                <a:gd name="T6" fmla="*/ 3866 w 3866"/>
                <a:gd name="T7" fmla="*/ 0 h 4527"/>
                <a:gd name="T8" fmla="*/ 3866 w 3866"/>
                <a:gd name="T9" fmla="*/ 4527 h 4527"/>
                <a:gd name="T10" fmla="*/ 0 w 3866"/>
                <a:gd name="T11" fmla="*/ 4527 h 4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6" h="4527">
                  <a:moveTo>
                    <a:pt x="0" y="4527"/>
                  </a:moveTo>
                  <a:lnTo>
                    <a:pt x="0" y="4527"/>
                  </a:lnTo>
                  <a:lnTo>
                    <a:pt x="2264" y="0"/>
                  </a:lnTo>
                  <a:lnTo>
                    <a:pt x="3866" y="0"/>
                  </a:lnTo>
                  <a:lnTo>
                    <a:pt x="3866" y="4527"/>
                  </a:lnTo>
                  <a:lnTo>
                    <a:pt x="0" y="4527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47254A3-B70C-4704-AAA2-60C7080376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917825" cy="5152656"/>
            </a:xfrm>
            <a:custGeom>
              <a:avLst/>
              <a:gdLst>
                <a:gd name="T0" fmla="*/ 4491 w 4491"/>
                <a:gd name="T1" fmla="*/ 7936 h 7936"/>
                <a:gd name="T2" fmla="*/ 4491 w 4491"/>
                <a:gd name="T3" fmla="*/ 7936 h 7936"/>
                <a:gd name="T4" fmla="*/ 4491 w 4491"/>
                <a:gd name="T5" fmla="*/ 0 h 7936"/>
                <a:gd name="T6" fmla="*/ 0 w 4491"/>
                <a:gd name="T7" fmla="*/ 0 h 7936"/>
                <a:gd name="T8" fmla="*/ 3966 w 4491"/>
                <a:gd name="T9" fmla="*/ 7936 h 7936"/>
                <a:gd name="T10" fmla="*/ 4491 w 4491"/>
                <a:gd name="T11" fmla="*/ 7936 h 7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1" h="7936">
                  <a:moveTo>
                    <a:pt x="4491" y="7936"/>
                  </a:moveTo>
                  <a:lnTo>
                    <a:pt x="4491" y="7936"/>
                  </a:lnTo>
                  <a:lnTo>
                    <a:pt x="4491" y="0"/>
                  </a:lnTo>
                  <a:lnTo>
                    <a:pt x="0" y="0"/>
                  </a:lnTo>
                  <a:lnTo>
                    <a:pt x="3966" y="7936"/>
                  </a:lnTo>
                  <a:lnTo>
                    <a:pt x="4491" y="793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7F20E9E-2CA2-4B23-A6E5-0F4B526EC2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5700" y="-6351"/>
              <a:ext cx="2447925" cy="2449513"/>
            </a:xfrm>
            <a:custGeom>
              <a:avLst/>
              <a:gdLst>
                <a:gd name="T0" fmla="*/ 0 w 3767"/>
                <a:gd name="T1" fmla="*/ 0 h 3774"/>
                <a:gd name="T2" fmla="*/ 0 w 3767"/>
                <a:gd name="T3" fmla="*/ 0 h 3774"/>
                <a:gd name="T4" fmla="*/ 3767 w 3767"/>
                <a:gd name="T5" fmla="*/ 0 h 3774"/>
                <a:gd name="T6" fmla="*/ 1886 w 3767"/>
                <a:gd name="T7" fmla="*/ 3774 h 3774"/>
                <a:gd name="T8" fmla="*/ 0 w 3767"/>
                <a:gd name="T9" fmla="*/ 0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7" h="3774">
                  <a:moveTo>
                    <a:pt x="0" y="0"/>
                  </a:moveTo>
                  <a:lnTo>
                    <a:pt x="0" y="0"/>
                  </a:lnTo>
                  <a:lnTo>
                    <a:pt x="3767" y="0"/>
                  </a:lnTo>
                  <a:lnTo>
                    <a:pt x="1886" y="3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A1C568B-FA73-49E1-A515-1505C70ECEA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9750" y="2168673"/>
            <a:ext cx="3246037" cy="9775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CC36FAF-C76C-4C6E-9CB9-6120C2A3E4B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39750" y="1217533"/>
            <a:ext cx="3509736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B579A24F-E684-4596-BF20-FD2753BCEB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13247" y="-2858"/>
            <a:ext cx="5015527" cy="5150675"/>
          </a:xfrm>
          <a:custGeom>
            <a:avLst/>
            <a:gdLst>
              <a:gd name="connsiteX0" fmla="*/ 0 w 3510116"/>
              <a:gd name="connsiteY0" fmla="*/ 3797401 h 3797401"/>
              <a:gd name="connsiteX1" fmla="*/ 877529 w 3510116"/>
              <a:gd name="connsiteY1" fmla="*/ 0 h 3797401"/>
              <a:gd name="connsiteX2" fmla="*/ 3510116 w 3510116"/>
              <a:gd name="connsiteY2" fmla="*/ 0 h 3797401"/>
              <a:gd name="connsiteX3" fmla="*/ 2632587 w 3510116"/>
              <a:gd name="connsiteY3" fmla="*/ 3797401 h 3797401"/>
              <a:gd name="connsiteX4" fmla="*/ 0 w 3510116"/>
              <a:gd name="connsiteY4" fmla="*/ 3797401 h 3797401"/>
              <a:gd name="connsiteX0" fmla="*/ 0 w 4542503"/>
              <a:gd name="connsiteY0" fmla="*/ 3797401 h 3797401"/>
              <a:gd name="connsiteX1" fmla="*/ 877529 w 4542503"/>
              <a:gd name="connsiteY1" fmla="*/ 0 h 3797401"/>
              <a:gd name="connsiteX2" fmla="*/ 4542503 w 4542503"/>
              <a:gd name="connsiteY2" fmla="*/ 7375 h 3797401"/>
              <a:gd name="connsiteX3" fmla="*/ 2632587 w 4542503"/>
              <a:gd name="connsiteY3" fmla="*/ 3797401 h 3797401"/>
              <a:gd name="connsiteX4" fmla="*/ 0 w 4542503"/>
              <a:gd name="connsiteY4" fmla="*/ 3797401 h 3797401"/>
              <a:gd name="connsiteX0" fmla="*/ 0 w 5759245"/>
              <a:gd name="connsiteY0" fmla="*/ 3790027 h 3797401"/>
              <a:gd name="connsiteX1" fmla="*/ 2094271 w 5759245"/>
              <a:gd name="connsiteY1" fmla="*/ 0 h 3797401"/>
              <a:gd name="connsiteX2" fmla="*/ 5759245 w 5759245"/>
              <a:gd name="connsiteY2" fmla="*/ 7375 h 3797401"/>
              <a:gd name="connsiteX3" fmla="*/ 3849329 w 5759245"/>
              <a:gd name="connsiteY3" fmla="*/ 3797401 h 3797401"/>
              <a:gd name="connsiteX4" fmla="*/ 0 w 5759245"/>
              <a:gd name="connsiteY4" fmla="*/ 3790027 h 3797401"/>
              <a:gd name="connsiteX0" fmla="*/ 0 w 5759245"/>
              <a:gd name="connsiteY0" fmla="*/ 3794790 h 3802164"/>
              <a:gd name="connsiteX1" fmla="*/ 1929964 w 5759245"/>
              <a:gd name="connsiteY1" fmla="*/ 0 h 3802164"/>
              <a:gd name="connsiteX2" fmla="*/ 5759245 w 5759245"/>
              <a:gd name="connsiteY2" fmla="*/ 12138 h 3802164"/>
              <a:gd name="connsiteX3" fmla="*/ 3849329 w 5759245"/>
              <a:gd name="connsiteY3" fmla="*/ 3802164 h 3802164"/>
              <a:gd name="connsiteX4" fmla="*/ 0 w 5759245"/>
              <a:gd name="connsiteY4" fmla="*/ 3794790 h 3802164"/>
              <a:gd name="connsiteX0" fmla="*/ 0 w 5768770"/>
              <a:gd name="connsiteY0" fmla="*/ 3794790 h 3802164"/>
              <a:gd name="connsiteX1" fmla="*/ 1929964 w 5768770"/>
              <a:gd name="connsiteY1" fmla="*/ 0 h 3802164"/>
              <a:gd name="connsiteX2" fmla="*/ 5768770 w 5768770"/>
              <a:gd name="connsiteY2" fmla="*/ 231 h 3802164"/>
              <a:gd name="connsiteX3" fmla="*/ 3849329 w 5768770"/>
              <a:gd name="connsiteY3" fmla="*/ 3802164 h 3802164"/>
              <a:gd name="connsiteX4" fmla="*/ 0 w 5768770"/>
              <a:gd name="connsiteY4" fmla="*/ 3794790 h 3802164"/>
              <a:gd name="connsiteX0" fmla="*/ 0 w 5768770"/>
              <a:gd name="connsiteY0" fmla="*/ 3794790 h 3794790"/>
              <a:gd name="connsiteX1" fmla="*/ 1929964 w 5768770"/>
              <a:gd name="connsiteY1" fmla="*/ 0 h 3794790"/>
              <a:gd name="connsiteX2" fmla="*/ 5768770 w 5768770"/>
              <a:gd name="connsiteY2" fmla="*/ 231 h 3794790"/>
              <a:gd name="connsiteX3" fmla="*/ 3792179 w 5768770"/>
              <a:gd name="connsiteY3" fmla="*/ 3695008 h 3794790"/>
              <a:gd name="connsiteX4" fmla="*/ 0 w 5768770"/>
              <a:gd name="connsiteY4" fmla="*/ 3794790 h 3794790"/>
              <a:gd name="connsiteX0" fmla="*/ 0 w 5768770"/>
              <a:gd name="connsiteY0" fmla="*/ 3794790 h 3804546"/>
              <a:gd name="connsiteX1" fmla="*/ 1929964 w 5768770"/>
              <a:gd name="connsiteY1" fmla="*/ 0 h 3804546"/>
              <a:gd name="connsiteX2" fmla="*/ 5768770 w 5768770"/>
              <a:gd name="connsiteY2" fmla="*/ 231 h 3804546"/>
              <a:gd name="connsiteX3" fmla="*/ 3842185 w 5768770"/>
              <a:gd name="connsiteY3" fmla="*/ 3804546 h 3804546"/>
              <a:gd name="connsiteX4" fmla="*/ 0 w 5768770"/>
              <a:gd name="connsiteY4" fmla="*/ 3794790 h 3804546"/>
              <a:gd name="connsiteX0" fmla="*/ 0 w 5511595"/>
              <a:gd name="connsiteY0" fmla="*/ 3656678 h 3804546"/>
              <a:gd name="connsiteX1" fmla="*/ 1672789 w 5511595"/>
              <a:gd name="connsiteY1" fmla="*/ 0 h 3804546"/>
              <a:gd name="connsiteX2" fmla="*/ 5511595 w 5511595"/>
              <a:gd name="connsiteY2" fmla="*/ 231 h 3804546"/>
              <a:gd name="connsiteX3" fmla="*/ 3585010 w 5511595"/>
              <a:gd name="connsiteY3" fmla="*/ 3804546 h 3804546"/>
              <a:gd name="connsiteX4" fmla="*/ 0 w 5511595"/>
              <a:gd name="connsiteY4" fmla="*/ 3656678 h 3804546"/>
              <a:gd name="connsiteX0" fmla="*/ 0 w 5761626"/>
              <a:gd name="connsiteY0" fmla="*/ 3804315 h 3804546"/>
              <a:gd name="connsiteX1" fmla="*/ 1922820 w 5761626"/>
              <a:gd name="connsiteY1" fmla="*/ 0 h 3804546"/>
              <a:gd name="connsiteX2" fmla="*/ 5761626 w 5761626"/>
              <a:gd name="connsiteY2" fmla="*/ 231 h 3804546"/>
              <a:gd name="connsiteX3" fmla="*/ 3835041 w 5761626"/>
              <a:gd name="connsiteY3" fmla="*/ 3804546 h 3804546"/>
              <a:gd name="connsiteX4" fmla="*/ 0 w 5761626"/>
              <a:gd name="connsiteY4" fmla="*/ 3804315 h 3804546"/>
              <a:gd name="connsiteX0" fmla="*/ 0 w 5761626"/>
              <a:gd name="connsiteY0" fmla="*/ 3813811 h 3814042"/>
              <a:gd name="connsiteX1" fmla="*/ 1217596 w 5761626"/>
              <a:gd name="connsiteY1" fmla="*/ 0 h 3814042"/>
              <a:gd name="connsiteX2" fmla="*/ 5761626 w 5761626"/>
              <a:gd name="connsiteY2" fmla="*/ 9727 h 3814042"/>
              <a:gd name="connsiteX3" fmla="*/ 3835041 w 5761626"/>
              <a:gd name="connsiteY3" fmla="*/ 3814042 h 3814042"/>
              <a:gd name="connsiteX4" fmla="*/ 0 w 5761626"/>
              <a:gd name="connsiteY4" fmla="*/ 3813811 h 3814042"/>
              <a:gd name="connsiteX0" fmla="*/ 0 w 4153955"/>
              <a:gd name="connsiteY0" fmla="*/ 3813811 h 3814042"/>
              <a:gd name="connsiteX1" fmla="*/ 1217596 w 4153955"/>
              <a:gd name="connsiteY1" fmla="*/ 0 h 3814042"/>
              <a:gd name="connsiteX2" fmla="*/ 4153955 w 4153955"/>
              <a:gd name="connsiteY2" fmla="*/ 28721 h 3814042"/>
              <a:gd name="connsiteX3" fmla="*/ 3835041 w 4153955"/>
              <a:gd name="connsiteY3" fmla="*/ 3814042 h 3814042"/>
              <a:gd name="connsiteX4" fmla="*/ 0 w 4153955"/>
              <a:gd name="connsiteY4" fmla="*/ 3813811 h 3814042"/>
              <a:gd name="connsiteX0" fmla="*/ 0 w 5056403"/>
              <a:gd name="connsiteY0" fmla="*/ 3813811 h 3814042"/>
              <a:gd name="connsiteX1" fmla="*/ 1217596 w 5056403"/>
              <a:gd name="connsiteY1" fmla="*/ 0 h 3814042"/>
              <a:gd name="connsiteX2" fmla="*/ 5056403 w 5056403"/>
              <a:gd name="connsiteY2" fmla="*/ 230 h 3814042"/>
              <a:gd name="connsiteX3" fmla="*/ 3835041 w 5056403"/>
              <a:gd name="connsiteY3" fmla="*/ 3814042 h 3814042"/>
              <a:gd name="connsiteX4" fmla="*/ 0 w 5056403"/>
              <a:gd name="connsiteY4" fmla="*/ 3813811 h 3814042"/>
              <a:gd name="connsiteX0" fmla="*/ 0 w 5058901"/>
              <a:gd name="connsiteY0" fmla="*/ 3813811 h 3814042"/>
              <a:gd name="connsiteX1" fmla="*/ 1217596 w 5058901"/>
              <a:gd name="connsiteY1" fmla="*/ 0 h 3814042"/>
              <a:gd name="connsiteX2" fmla="*/ 5058901 w 5058901"/>
              <a:gd name="connsiteY2" fmla="*/ 12141 h 3814042"/>
              <a:gd name="connsiteX3" fmla="*/ 3835041 w 5058901"/>
              <a:gd name="connsiteY3" fmla="*/ 3814042 h 3814042"/>
              <a:gd name="connsiteX4" fmla="*/ 0 w 5058901"/>
              <a:gd name="connsiteY4" fmla="*/ 3813811 h 3814042"/>
              <a:gd name="connsiteX0" fmla="*/ 0 w 5058901"/>
              <a:gd name="connsiteY0" fmla="*/ 3809840 h 3810071"/>
              <a:gd name="connsiteX1" fmla="*/ 1215098 w 5058901"/>
              <a:gd name="connsiteY1" fmla="*/ 0 h 3810071"/>
              <a:gd name="connsiteX2" fmla="*/ 5058901 w 5058901"/>
              <a:gd name="connsiteY2" fmla="*/ 8170 h 3810071"/>
              <a:gd name="connsiteX3" fmla="*/ 3835041 w 5058901"/>
              <a:gd name="connsiteY3" fmla="*/ 3810071 h 3810071"/>
              <a:gd name="connsiteX4" fmla="*/ 0 w 5058901"/>
              <a:gd name="connsiteY4" fmla="*/ 3809840 h 3810071"/>
              <a:gd name="connsiteX0" fmla="*/ 0 w 5058901"/>
              <a:gd name="connsiteY0" fmla="*/ 3801899 h 3802130"/>
              <a:gd name="connsiteX1" fmla="*/ 1215098 w 5058901"/>
              <a:gd name="connsiteY1" fmla="*/ 0 h 3802130"/>
              <a:gd name="connsiteX2" fmla="*/ 5058901 w 5058901"/>
              <a:gd name="connsiteY2" fmla="*/ 229 h 3802130"/>
              <a:gd name="connsiteX3" fmla="*/ 3835041 w 5058901"/>
              <a:gd name="connsiteY3" fmla="*/ 3802130 h 3802130"/>
              <a:gd name="connsiteX4" fmla="*/ 0 w 5058901"/>
              <a:gd name="connsiteY4" fmla="*/ 3801899 h 3802130"/>
              <a:gd name="connsiteX0" fmla="*/ 0 w 5051406"/>
              <a:gd name="connsiteY0" fmla="*/ 3801899 h 3802130"/>
              <a:gd name="connsiteX1" fmla="*/ 1215098 w 5051406"/>
              <a:gd name="connsiteY1" fmla="*/ 0 h 3802130"/>
              <a:gd name="connsiteX2" fmla="*/ 5051406 w 5051406"/>
              <a:gd name="connsiteY2" fmla="*/ 229 h 3802130"/>
              <a:gd name="connsiteX3" fmla="*/ 3835041 w 5051406"/>
              <a:gd name="connsiteY3" fmla="*/ 3802130 h 3802130"/>
              <a:gd name="connsiteX4" fmla="*/ 0 w 5051406"/>
              <a:gd name="connsiteY4" fmla="*/ 3801899 h 3802130"/>
              <a:gd name="connsiteX0" fmla="*/ 0 w 5051406"/>
              <a:gd name="connsiteY0" fmla="*/ 4028058 h 4028289"/>
              <a:gd name="connsiteX1" fmla="*/ 1279142 w 5051406"/>
              <a:gd name="connsiteY1" fmla="*/ 0 h 4028289"/>
              <a:gd name="connsiteX2" fmla="*/ 5051406 w 5051406"/>
              <a:gd name="connsiteY2" fmla="*/ 226388 h 4028289"/>
              <a:gd name="connsiteX3" fmla="*/ 3835041 w 5051406"/>
              <a:gd name="connsiteY3" fmla="*/ 4028289 h 4028289"/>
              <a:gd name="connsiteX4" fmla="*/ 0 w 5051406"/>
              <a:gd name="connsiteY4" fmla="*/ 4028058 h 4028289"/>
              <a:gd name="connsiteX0" fmla="*/ 0 w 5051406"/>
              <a:gd name="connsiteY0" fmla="*/ 4028058 h 4028059"/>
              <a:gd name="connsiteX1" fmla="*/ 1279142 w 5051406"/>
              <a:gd name="connsiteY1" fmla="*/ 0 h 4028059"/>
              <a:gd name="connsiteX2" fmla="*/ 5051406 w 5051406"/>
              <a:gd name="connsiteY2" fmla="*/ 226388 h 4028059"/>
              <a:gd name="connsiteX3" fmla="*/ 3539729 w 5051406"/>
              <a:gd name="connsiteY3" fmla="*/ 3632510 h 4028059"/>
              <a:gd name="connsiteX4" fmla="*/ 0 w 5051406"/>
              <a:gd name="connsiteY4" fmla="*/ 4028058 h 4028059"/>
              <a:gd name="connsiteX0" fmla="*/ 0 w 5051406"/>
              <a:gd name="connsiteY0" fmla="*/ 4028058 h 4028057"/>
              <a:gd name="connsiteX1" fmla="*/ 1279142 w 5051406"/>
              <a:gd name="connsiteY1" fmla="*/ 0 h 4028057"/>
              <a:gd name="connsiteX2" fmla="*/ 5051406 w 5051406"/>
              <a:gd name="connsiteY2" fmla="*/ 226388 h 4028057"/>
              <a:gd name="connsiteX3" fmla="*/ 3763882 w 5051406"/>
              <a:gd name="connsiteY3" fmla="*/ 4022635 h 4028057"/>
              <a:gd name="connsiteX4" fmla="*/ 0 w 5051406"/>
              <a:gd name="connsiteY4" fmla="*/ 4028058 h 4028057"/>
              <a:gd name="connsiteX0" fmla="*/ 0 w 5054964"/>
              <a:gd name="connsiteY0" fmla="*/ 4039137 h 4039138"/>
              <a:gd name="connsiteX1" fmla="*/ 1279142 w 5054964"/>
              <a:gd name="connsiteY1" fmla="*/ 11079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366 h 4039365"/>
              <a:gd name="connsiteX1" fmla="*/ 1453483 w 5054964"/>
              <a:gd name="connsiteY1" fmla="*/ 0 h 4039365"/>
              <a:gd name="connsiteX2" fmla="*/ 5054964 w 5054964"/>
              <a:gd name="connsiteY2" fmla="*/ 229 h 4039365"/>
              <a:gd name="connsiteX3" fmla="*/ 3763882 w 5054964"/>
              <a:gd name="connsiteY3" fmla="*/ 4033943 h 4039365"/>
              <a:gd name="connsiteX4" fmla="*/ 0 w 5054964"/>
              <a:gd name="connsiteY4" fmla="*/ 4039366 h 4039365"/>
              <a:gd name="connsiteX0" fmla="*/ 0 w 5054964"/>
              <a:gd name="connsiteY0" fmla="*/ 4039137 h 4039138"/>
              <a:gd name="connsiteX1" fmla="*/ 1282700 w 5054964"/>
              <a:gd name="connsiteY1" fmla="*/ 5425 h 4039138"/>
              <a:gd name="connsiteX2" fmla="*/ 5054964 w 5054964"/>
              <a:gd name="connsiteY2" fmla="*/ 0 h 4039138"/>
              <a:gd name="connsiteX3" fmla="*/ 3763882 w 5054964"/>
              <a:gd name="connsiteY3" fmla="*/ 4033714 h 4039138"/>
              <a:gd name="connsiteX4" fmla="*/ 0 w 5054964"/>
              <a:gd name="connsiteY4" fmla="*/ 4039137 h 4039138"/>
              <a:gd name="connsiteX0" fmla="*/ 0 w 5054964"/>
              <a:gd name="connsiteY0" fmla="*/ 4039137 h 4040572"/>
              <a:gd name="connsiteX1" fmla="*/ 1282700 w 5054964"/>
              <a:gd name="connsiteY1" fmla="*/ 5425 h 4040572"/>
              <a:gd name="connsiteX2" fmla="*/ 5054964 w 5054964"/>
              <a:gd name="connsiteY2" fmla="*/ 0 h 4040572"/>
              <a:gd name="connsiteX3" fmla="*/ 3926959 w 5054964"/>
              <a:gd name="connsiteY3" fmla="*/ 4040572 h 4040572"/>
              <a:gd name="connsiteX4" fmla="*/ 0 w 5054964"/>
              <a:gd name="connsiteY4" fmla="*/ 4039137 h 4040572"/>
              <a:gd name="connsiteX0" fmla="*/ 0 w 5054964"/>
              <a:gd name="connsiteY0" fmla="*/ 4039137 h 4039137"/>
              <a:gd name="connsiteX1" fmla="*/ 1282700 w 5054964"/>
              <a:gd name="connsiteY1" fmla="*/ 5425 h 4039137"/>
              <a:gd name="connsiteX2" fmla="*/ 5054964 w 5054964"/>
              <a:gd name="connsiteY2" fmla="*/ 0 h 4039137"/>
              <a:gd name="connsiteX3" fmla="*/ 3929871 w 5054964"/>
              <a:gd name="connsiteY3" fmla="*/ 4038286 h 4039137"/>
              <a:gd name="connsiteX4" fmla="*/ 0 w 5054964"/>
              <a:gd name="connsiteY4" fmla="*/ 4039137 h 4039137"/>
              <a:gd name="connsiteX0" fmla="*/ 0 w 5054964"/>
              <a:gd name="connsiteY0" fmla="*/ 4039137 h 4039137"/>
              <a:gd name="connsiteX1" fmla="*/ 1282700 w 5054964"/>
              <a:gd name="connsiteY1" fmla="*/ 5425 h 4039137"/>
              <a:gd name="connsiteX2" fmla="*/ 5054964 w 5054964"/>
              <a:gd name="connsiteY2" fmla="*/ 0 h 4039137"/>
              <a:gd name="connsiteX3" fmla="*/ 3947344 w 5054964"/>
              <a:gd name="connsiteY3" fmla="*/ 4038286 h 4039137"/>
              <a:gd name="connsiteX4" fmla="*/ 0 w 5054964"/>
              <a:gd name="connsiteY4" fmla="*/ 4039137 h 4039137"/>
              <a:gd name="connsiteX0" fmla="*/ 0 w 5060788"/>
              <a:gd name="connsiteY0" fmla="*/ 4041423 h 4041423"/>
              <a:gd name="connsiteX1" fmla="*/ 1288524 w 5060788"/>
              <a:gd name="connsiteY1" fmla="*/ 5425 h 4041423"/>
              <a:gd name="connsiteX2" fmla="*/ 5060788 w 5060788"/>
              <a:gd name="connsiteY2" fmla="*/ 0 h 4041423"/>
              <a:gd name="connsiteX3" fmla="*/ 3953168 w 5060788"/>
              <a:gd name="connsiteY3" fmla="*/ 4038286 h 4041423"/>
              <a:gd name="connsiteX4" fmla="*/ 0 w 5060788"/>
              <a:gd name="connsiteY4" fmla="*/ 4041423 h 4041423"/>
              <a:gd name="connsiteX0" fmla="*/ 0 w 5060788"/>
              <a:gd name="connsiteY0" fmla="*/ 4041423 h 4041423"/>
              <a:gd name="connsiteX1" fmla="*/ 2642651 w 5060788"/>
              <a:gd name="connsiteY1" fmla="*/ 853 h 4041423"/>
              <a:gd name="connsiteX2" fmla="*/ 5060788 w 5060788"/>
              <a:gd name="connsiteY2" fmla="*/ 0 h 4041423"/>
              <a:gd name="connsiteX3" fmla="*/ 3953168 w 5060788"/>
              <a:gd name="connsiteY3" fmla="*/ 4038286 h 4041423"/>
              <a:gd name="connsiteX4" fmla="*/ 0 w 5060788"/>
              <a:gd name="connsiteY4" fmla="*/ 4041423 h 4041423"/>
              <a:gd name="connsiteX0" fmla="*/ 0 w 4347323"/>
              <a:gd name="connsiteY0" fmla="*/ 4045995 h 4045995"/>
              <a:gd name="connsiteX1" fmla="*/ 2642651 w 4347323"/>
              <a:gd name="connsiteY1" fmla="*/ 5425 h 4045995"/>
              <a:gd name="connsiteX2" fmla="*/ 4347323 w 4347323"/>
              <a:gd name="connsiteY2" fmla="*/ 0 h 4045995"/>
              <a:gd name="connsiteX3" fmla="*/ 3953168 w 4347323"/>
              <a:gd name="connsiteY3" fmla="*/ 4042858 h 4045995"/>
              <a:gd name="connsiteX4" fmla="*/ 0 w 4347323"/>
              <a:gd name="connsiteY4" fmla="*/ 4045995 h 4045995"/>
              <a:gd name="connsiteX0" fmla="*/ 0 w 3953168"/>
              <a:gd name="connsiteY0" fmla="*/ 4043709 h 4043709"/>
              <a:gd name="connsiteX1" fmla="*/ 2642651 w 3953168"/>
              <a:gd name="connsiteY1" fmla="*/ 3139 h 4043709"/>
              <a:gd name="connsiteX2" fmla="*/ 3537758 w 3953168"/>
              <a:gd name="connsiteY2" fmla="*/ 0 h 4043709"/>
              <a:gd name="connsiteX3" fmla="*/ 3953168 w 3953168"/>
              <a:gd name="connsiteY3" fmla="*/ 4040572 h 4043709"/>
              <a:gd name="connsiteX4" fmla="*/ 0 w 3953168"/>
              <a:gd name="connsiteY4" fmla="*/ 4043709 h 4043709"/>
              <a:gd name="connsiteX0" fmla="*/ 0 w 3953168"/>
              <a:gd name="connsiteY0" fmla="*/ 4043709 h 4043709"/>
              <a:gd name="connsiteX1" fmla="*/ 2642651 w 3953168"/>
              <a:gd name="connsiteY1" fmla="*/ 3139 h 4043709"/>
              <a:gd name="connsiteX2" fmla="*/ 3537758 w 3953168"/>
              <a:gd name="connsiteY2" fmla="*/ 0 h 4043709"/>
              <a:gd name="connsiteX3" fmla="*/ 3611785 w 3953168"/>
              <a:gd name="connsiteY3" fmla="*/ 694979 h 4043709"/>
              <a:gd name="connsiteX4" fmla="*/ 3953168 w 3953168"/>
              <a:gd name="connsiteY4" fmla="*/ 4040572 h 4043709"/>
              <a:gd name="connsiteX5" fmla="*/ 0 w 3953168"/>
              <a:gd name="connsiteY5" fmla="*/ 4043709 h 4043709"/>
              <a:gd name="connsiteX0" fmla="*/ 0 w 4750417"/>
              <a:gd name="connsiteY0" fmla="*/ 4043709 h 4043709"/>
              <a:gd name="connsiteX1" fmla="*/ 2642651 w 4750417"/>
              <a:gd name="connsiteY1" fmla="*/ 3139 h 4043709"/>
              <a:gd name="connsiteX2" fmla="*/ 3537758 w 4750417"/>
              <a:gd name="connsiteY2" fmla="*/ 0 h 4043709"/>
              <a:gd name="connsiteX3" fmla="*/ 4750417 w 4750417"/>
              <a:gd name="connsiteY3" fmla="*/ 1924908 h 4043709"/>
              <a:gd name="connsiteX4" fmla="*/ 3953168 w 4750417"/>
              <a:gd name="connsiteY4" fmla="*/ 4040572 h 4043709"/>
              <a:gd name="connsiteX5" fmla="*/ 0 w 4750417"/>
              <a:gd name="connsiteY5" fmla="*/ 4043709 h 4043709"/>
              <a:gd name="connsiteX0" fmla="*/ 0 w 5015418"/>
              <a:gd name="connsiteY0" fmla="*/ 4043709 h 4043709"/>
              <a:gd name="connsiteX1" fmla="*/ 2642651 w 5015418"/>
              <a:gd name="connsiteY1" fmla="*/ 3139 h 4043709"/>
              <a:gd name="connsiteX2" fmla="*/ 3537758 w 5015418"/>
              <a:gd name="connsiteY2" fmla="*/ 0 h 4043709"/>
              <a:gd name="connsiteX3" fmla="*/ 5015418 w 5015418"/>
              <a:gd name="connsiteY3" fmla="*/ 2340981 h 4043709"/>
              <a:gd name="connsiteX4" fmla="*/ 3953168 w 5015418"/>
              <a:gd name="connsiteY4" fmla="*/ 4040572 h 4043709"/>
              <a:gd name="connsiteX5" fmla="*/ 0 w 5015418"/>
              <a:gd name="connsiteY5" fmla="*/ 4043709 h 4043709"/>
              <a:gd name="connsiteX0" fmla="*/ 0 w 5015418"/>
              <a:gd name="connsiteY0" fmla="*/ 4041423 h 4041423"/>
              <a:gd name="connsiteX1" fmla="*/ 2642651 w 5015418"/>
              <a:gd name="connsiteY1" fmla="*/ 853 h 4041423"/>
              <a:gd name="connsiteX2" fmla="*/ 3523197 w 5015418"/>
              <a:gd name="connsiteY2" fmla="*/ 0 h 4041423"/>
              <a:gd name="connsiteX3" fmla="*/ 5015418 w 5015418"/>
              <a:gd name="connsiteY3" fmla="*/ 2338695 h 4041423"/>
              <a:gd name="connsiteX4" fmla="*/ 3953168 w 5015418"/>
              <a:gd name="connsiteY4" fmla="*/ 4038286 h 4041423"/>
              <a:gd name="connsiteX5" fmla="*/ 0 w 5015418"/>
              <a:gd name="connsiteY5" fmla="*/ 4041423 h 4041423"/>
              <a:gd name="connsiteX0" fmla="*/ 0 w 4817395"/>
              <a:gd name="connsiteY0" fmla="*/ 4041423 h 4041423"/>
              <a:gd name="connsiteX1" fmla="*/ 2642651 w 4817395"/>
              <a:gd name="connsiteY1" fmla="*/ 853 h 4041423"/>
              <a:gd name="connsiteX2" fmla="*/ 3523197 w 4817395"/>
              <a:gd name="connsiteY2" fmla="*/ 0 h 4041423"/>
              <a:gd name="connsiteX3" fmla="*/ 4817395 w 4817395"/>
              <a:gd name="connsiteY3" fmla="*/ 2338695 h 4041423"/>
              <a:gd name="connsiteX4" fmla="*/ 3953168 w 4817395"/>
              <a:gd name="connsiteY4" fmla="*/ 4038286 h 4041423"/>
              <a:gd name="connsiteX5" fmla="*/ 0 w 4817395"/>
              <a:gd name="connsiteY5" fmla="*/ 4041423 h 4041423"/>
              <a:gd name="connsiteX0" fmla="*/ 0 w 5018330"/>
              <a:gd name="connsiteY0" fmla="*/ 4041423 h 4041423"/>
              <a:gd name="connsiteX1" fmla="*/ 2642651 w 5018330"/>
              <a:gd name="connsiteY1" fmla="*/ 853 h 4041423"/>
              <a:gd name="connsiteX2" fmla="*/ 3523197 w 5018330"/>
              <a:gd name="connsiteY2" fmla="*/ 0 h 4041423"/>
              <a:gd name="connsiteX3" fmla="*/ 5018330 w 5018330"/>
              <a:gd name="connsiteY3" fmla="*/ 2334123 h 4041423"/>
              <a:gd name="connsiteX4" fmla="*/ 3953168 w 5018330"/>
              <a:gd name="connsiteY4" fmla="*/ 4038286 h 4041423"/>
              <a:gd name="connsiteX5" fmla="*/ 0 w 5018330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3197 w 5021242"/>
              <a:gd name="connsiteY2" fmla="*/ 0 h 4041423"/>
              <a:gd name="connsiteX3" fmla="*/ 5021242 w 5021242"/>
              <a:gd name="connsiteY3" fmla="*/ 2334123 h 4041423"/>
              <a:gd name="connsiteX4" fmla="*/ 3953168 w 5021242"/>
              <a:gd name="connsiteY4" fmla="*/ 4038286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34123 h 4041423"/>
              <a:gd name="connsiteX4" fmla="*/ 3953168 w 5021242"/>
              <a:gd name="connsiteY4" fmla="*/ 4038286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34123 h 4041423"/>
              <a:gd name="connsiteX4" fmla="*/ 3935695 w 5021242"/>
              <a:gd name="connsiteY4" fmla="*/ 4036000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42669 h 4041423"/>
              <a:gd name="connsiteX4" fmla="*/ 3935695 w 5021242"/>
              <a:gd name="connsiteY4" fmla="*/ 4036000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42669 h 4041423"/>
              <a:gd name="connsiteX4" fmla="*/ 3815680 w 5021242"/>
              <a:gd name="connsiteY4" fmla="*/ 3899162 h 4041423"/>
              <a:gd name="connsiteX5" fmla="*/ 0 w 5021242"/>
              <a:gd name="connsiteY5" fmla="*/ 4041423 h 4041423"/>
              <a:gd name="connsiteX0" fmla="*/ 0 w 5021242"/>
              <a:gd name="connsiteY0" fmla="*/ 4041423 h 4041423"/>
              <a:gd name="connsiteX1" fmla="*/ 2642651 w 5021242"/>
              <a:gd name="connsiteY1" fmla="*/ 853 h 4041423"/>
              <a:gd name="connsiteX2" fmla="*/ 3529021 w 5021242"/>
              <a:gd name="connsiteY2" fmla="*/ 0 h 4041423"/>
              <a:gd name="connsiteX3" fmla="*/ 5021242 w 5021242"/>
              <a:gd name="connsiteY3" fmla="*/ 2342669 h 4041423"/>
              <a:gd name="connsiteX4" fmla="*/ 3929980 w 5021242"/>
              <a:gd name="connsiteY4" fmla="*/ 4040486 h 4041423"/>
              <a:gd name="connsiteX5" fmla="*/ 0 w 5021242"/>
              <a:gd name="connsiteY5" fmla="*/ 4041423 h 4041423"/>
              <a:gd name="connsiteX0" fmla="*/ 0 w 5021242"/>
              <a:gd name="connsiteY0" fmla="*/ 4040570 h 4040570"/>
              <a:gd name="connsiteX1" fmla="*/ 2642651 w 5021242"/>
              <a:gd name="connsiteY1" fmla="*/ 0 h 4040570"/>
              <a:gd name="connsiteX2" fmla="*/ 3426151 w 5021242"/>
              <a:gd name="connsiteY2" fmla="*/ 79877 h 4040570"/>
              <a:gd name="connsiteX3" fmla="*/ 5021242 w 5021242"/>
              <a:gd name="connsiteY3" fmla="*/ 2341816 h 4040570"/>
              <a:gd name="connsiteX4" fmla="*/ 3929980 w 5021242"/>
              <a:gd name="connsiteY4" fmla="*/ 4039633 h 4040570"/>
              <a:gd name="connsiteX5" fmla="*/ 0 w 5021242"/>
              <a:gd name="connsiteY5" fmla="*/ 4040570 h 4040570"/>
              <a:gd name="connsiteX0" fmla="*/ 0 w 5021242"/>
              <a:gd name="connsiteY0" fmla="*/ 4041421 h 4041421"/>
              <a:gd name="connsiteX1" fmla="*/ 2642651 w 5021242"/>
              <a:gd name="connsiteY1" fmla="*/ 851 h 4041421"/>
              <a:gd name="connsiteX2" fmla="*/ 3520448 w 5021242"/>
              <a:gd name="connsiteY2" fmla="*/ 0 h 4041421"/>
              <a:gd name="connsiteX3" fmla="*/ 5021242 w 5021242"/>
              <a:gd name="connsiteY3" fmla="*/ 2342667 h 4041421"/>
              <a:gd name="connsiteX4" fmla="*/ 3929980 w 5021242"/>
              <a:gd name="connsiteY4" fmla="*/ 4040484 h 4041421"/>
              <a:gd name="connsiteX5" fmla="*/ 0 w 5021242"/>
              <a:gd name="connsiteY5" fmla="*/ 4041421 h 4041421"/>
              <a:gd name="connsiteX0" fmla="*/ 0 w 5021242"/>
              <a:gd name="connsiteY0" fmla="*/ 4040570 h 4040570"/>
              <a:gd name="connsiteX1" fmla="*/ 2642651 w 5021242"/>
              <a:gd name="connsiteY1" fmla="*/ 0 h 4040570"/>
              <a:gd name="connsiteX2" fmla="*/ 3440438 w 5021242"/>
              <a:gd name="connsiteY2" fmla="*/ 1395 h 4040570"/>
              <a:gd name="connsiteX3" fmla="*/ 5021242 w 5021242"/>
              <a:gd name="connsiteY3" fmla="*/ 2341816 h 4040570"/>
              <a:gd name="connsiteX4" fmla="*/ 3929980 w 5021242"/>
              <a:gd name="connsiteY4" fmla="*/ 4039633 h 4040570"/>
              <a:gd name="connsiteX5" fmla="*/ 0 w 5021242"/>
              <a:gd name="connsiteY5" fmla="*/ 4040570 h 4040570"/>
              <a:gd name="connsiteX0" fmla="*/ 0 w 5021242"/>
              <a:gd name="connsiteY0" fmla="*/ 4043666 h 4043666"/>
              <a:gd name="connsiteX1" fmla="*/ 2642651 w 5021242"/>
              <a:gd name="connsiteY1" fmla="*/ 3096 h 4043666"/>
              <a:gd name="connsiteX2" fmla="*/ 3529020 w 5021242"/>
              <a:gd name="connsiteY2" fmla="*/ 0 h 4043666"/>
              <a:gd name="connsiteX3" fmla="*/ 5021242 w 5021242"/>
              <a:gd name="connsiteY3" fmla="*/ 2344912 h 4043666"/>
              <a:gd name="connsiteX4" fmla="*/ 3929980 w 5021242"/>
              <a:gd name="connsiteY4" fmla="*/ 4042729 h 4043666"/>
              <a:gd name="connsiteX5" fmla="*/ 0 w 5021242"/>
              <a:gd name="connsiteY5" fmla="*/ 4043666 h 4043666"/>
              <a:gd name="connsiteX0" fmla="*/ 0 w 5021242"/>
              <a:gd name="connsiteY0" fmla="*/ 4045061 h 4045061"/>
              <a:gd name="connsiteX1" fmla="*/ 2654081 w 5021242"/>
              <a:gd name="connsiteY1" fmla="*/ 0 h 4045061"/>
              <a:gd name="connsiteX2" fmla="*/ 3529020 w 5021242"/>
              <a:gd name="connsiteY2" fmla="*/ 1395 h 4045061"/>
              <a:gd name="connsiteX3" fmla="*/ 5021242 w 5021242"/>
              <a:gd name="connsiteY3" fmla="*/ 2346307 h 4045061"/>
              <a:gd name="connsiteX4" fmla="*/ 3929980 w 5021242"/>
              <a:gd name="connsiteY4" fmla="*/ 4044124 h 4045061"/>
              <a:gd name="connsiteX5" fmla="*/ 0 w 5021242"/>
              <a:gd name="connsiteY5" fmla="*/ 4045061 h 4045061"/>
              <a:gd name="connsiteX0" fmla="*/ 0 w 5021242"/>
              <a:gd name="connsiteY0" fmla="*/ 4043666 h 4043666"/>
              <a:gd name="connsiteX1" fmla="*/ 2654081 w 5021242"/>
              <a:gd name="connsiteY1" fmla="*/ 851 h 4043666"/>
              <a:gd name="connsiteX2" fmla="*/ 3529020 w 5021242"/>
              <a:gd name="connsiteY2" fmla="*/ 0 h 4043666"/>
              <a:gd name="connsiteX3" fmla="*/ 5021242 w 5021242"/>
              <a:gd name="connsiteY3" fmla="*/ 2344912 h 4043666"/>
              <a:gd name="connsiteX4" fmla="*/ 3929980 w 5021242"/>
              <a:gd name="connsiteY4" fmla="*/ 4042729 h 4043666"/>
              <a:gd name="connsiteX5" fmla="*/ 0 w 5021242"/>
              <a:gd name="connsiteY5" fmla="*/ 4043666 h 4043666"/>
              <a:gd name="connsiteX0" fmla="*/ 0 w 4884082"/>
              <a:gd name="connsiteY0" fmla="*/ 4043666 h 4043666"/>
              <a:gd name="connsiteX1" fmla="*/ 2654081 w 4884082"/>
              <a:gd name="connsiteY1" fmla="*/ 851 h 4043666"/>
              <a:gd name="connsiteX2" fmla="*/ 3529020 w 4884082"/>
              <a:gd name="connsiteY2" fmla="*/ 0 h 4043666"/>
              <a:gd name="connsiteX3" fmla="*/ 4884082 w 4884082"/>
              <a:gd name="connsiteY3" fmla="*/ 2342667 h 4043666"/>
              <a:gd name="connsiteX4" fmla="*/ 3929980 w 4884082"/>
              <a:gd name="connsiteY4" fmla="*/ 4042729 h 4043666"/>
              <a:gd name="connsiteX5" fmla="*/ 0 w 4884082"/>
              <a:gd name="connsiteY5" fmla="*/ 4043666 h 4043666"/>
              <a:gd name="connsiteX0" fmla="*/ 0 w 5018385"/>
              <a:gd name="connsiteY0" fmla="*/ 4043666 h 4043666"/>
              <a:gd name="connsiteX1" fmla="*/ 2654081 w 5018385"/>
              <a:gd name="connsiteY1" fmla="*/ 851 h 4043666"/>
              <a:gd name="connsiteX2" fmla="*/ 3529020 w 5018385"/>
              <a:gd name="connsiteY2" fmla="*/ 0 h 4043666"/>
              <a:gd name="connsiteX3" fmla="*/ 5018385 w 5018385"/>
              <a:gd name="connsiteY3" fmla="*/ 2344912 h 4043666"/>
              <a:gd name="connsiteX4" fmla="*/ 3929980 w 5018385"/>
              <a:gd name="connsiteY4" fmla="*/ 4042729 h 4043666"/>
              <a:gd name="connsiteX5" fmla="*/ 0 w 5018385"/>
              <a:gd name="connsiteY5" fmla="*/ 4043666 h 4043666"/>
              <a:gd name="connsiteX0" fmla="*/ 0 w 5018385"/>
              <a:gd name="connsiteY0" fmla="*/ 4043666 h 4043666"/>
              <a:gd name="connsiteX1" fmla="*/ 2654081 w 5018385"/>
              <a:gd name="connsiteY1" fmla="*/ 851 h 4043666"/>
              <a:gd name="connsiteX2" fmla="*/ 3529020 w 5018385"/>
              <a:gd name="connsiteY2" fmla="*/ 0 h 4043666"/>
              <a:gd name="connsiteX3" fmla="*/ 5018385 w 5018385"/>
              <a:gd name="connsiteY3" fmla="*/ 2344912 h 4043666"/>
              <a:gd name="connsiteX4" fmla="*/ 3787105 w 5018385"/>
              <a:gd name="connsiteY4" fmla="*/ 3959656 h 4043666"/>
              <a:gd name="connsiteX5" fmla="*/ 0 w 5018385"/>
              <a:gd name="connsiteY5" fmla="*/ 4043666 h 4043666"/>
              <a:gd name="connsiteX0" fmla="*/ 0 w 5018385"/>
              <a:gd name="connsiteY0" fmla="*/ 4043666 h 4043666"/>
              <a:gd name="connsiteX1" fmla="*/ 2654081 w 5018385"/>
              <a:gd name="connsiteY1" fmla="*/ 851 h 4043666"/>
              <a:gd name="connsiteX2" fmla="*/ 3529020 w 5018385"/>
              <a:gd name="connsiteY2" fmla="*/ 0 h 4043666"/>
              <a:gd name="connsiteX3" fmla="*/ 5018385 w 5018385"/>
              <a:gd name="connsiteY3" fmla="*/ 2344912 h 4043666"/>
              <a:gd name="connsiteX4" fmla="*/ 3935695 w 5018385"/>
              <a:gd name="connsiteY4" fmla="*/ 4042729 h 4043666"/>
              <a:gd name="connsiteX5" fmla="*/ 0 w 5018385"/>
              <a:gd name="connsiteY5" fmla="*/ 4043666 h 4043666"/>
              <a:gd name="connsiteX0" fmla="*/ 0 w 4992667"/>
              <a:gd name="connsiteY0" fmla="*/ 4005497 h 4042729"/>
              <a:gd name="connsiteX1" fmla="*/ 2628363 w 4992667"/>
              <a:gd name="connsiteY1" fmla="*/ 851 h 4042729"/>
              <a:gd name="connsiteX2" fmla="*/ 3503302 w 4992667"/>
              <a:gd name="connsiteY2" fmla="*/ 0 h 4042729"/>
              <a:gd name="connsiteX3" fmla="*/ 4992667 w 4992667"/>
              <a:gd name="connsiteY3" fmla="*/ 2344912 h 4042729"/>
              <a:gd name="connsiteX4" fmla="*/ 3909977 w 4992667"/>
              <a:gd name="connsiteY4" fmla="*/ 4042729 h 4042729"/>
              <a:gd name="connsiteX5" fmla="*/ 0 w 4992667"/>
              <a:gd name="connsiteY5" fmla="*/ 4005497 h 4042729"/>
              <a:gd name="connsiteX0" fmla="*/ 0 w 5015527"/>
              <a:gd name="connsiteY0" fmla="*/ 4045911 h 4045911"/>
              <a:gd name="connsiteX1" fmla="*/ 2651223 w 5015527"/>
              <a:gd name="connsiteY1" fmla="*/ 851 h 4045911"/>
              <a:gd name="connsiteX2" fmla="*/ 3526162 w 5015527"/>
              <a:gd name="connsiteY2" fmla="*/ 0 h 4045911"/>
              <a:gd name="connsiteX3" fmla="*/ 5015527 w 5015527"/>
              <a:gd name="connsiteY3" fmla="*/ 2344912 h 4045911"/>
              <a:gd name="connsiteX4" fmla="*/ 3932837 w 5015527"/>
              <a:gd name="connsiteY4" fmla="*/ 4042729 h 4045911"/>
              <a:gd name="connsiteX5" fmla="*/ 0 w 5015527"/>
              <a:gd name="connsiteY5" fmla="*/ 4045911 h 4045911"/>
              <a:gd name="connsiteX0" fmla="*/ 0 w 5015527"/>
              <a:gd name="connsiteY0" fmla="*/ 4045911 h 4047058"/>
              <a:gd name="connsiteX1" fmla="*/ 2651223 w 5015527"/>
              <a:gd name="connsiteY1" fmla="*/ 851 h 4047058"/>
              <a:gd name="connsiteX2" fmla="*/ 3526162 w 5015527"/>
              <a:gd name="connsiteY2" fmla="*/ 0 h 4047058"/>
              <a:gd name="connsiteX3" fmla="*/ 5015527 w 5015527"/>
              <a:gd name="connsiteY3" fmla="*/ 2344912 h 4047058"/>
              <a:gd name="connsiteX4" fmla="*/ 3930083 w 5015527"/>
              <a:gd name="connsiteY4" fmla="*/ 4047058 h 4047058"/>
              <a:gd name="connsiteX5" fmla="*/ 0 w 5015527"/>
              <a:gd name="connsiteY5" fmla="*/ 4045911 h 40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5527" h="4047058">
                <a:moveTo>
                  <a:pt x="0" y="4045911"/>
                </a:moveTo>
                <a:lnTo>
                  <a:pt x="2651223" y="851"/>
                </a:lnTo>
                <a:lnTo>
                  <a:pt x="3526162" y="0"/>
                </a:lnTo>
                <a:lnTo>
                  <a:pt x="5015527" y="2344912"/>
                </a:lnTo>
                <a:lnTo>
                  <a:pt x="3930083" y="4047058"/>
                </a:lnTo>
                <a:lnTo>
                  <a:pt x="0" y="4045911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76000" bIns="0" anchor="ctr" anchorCtr="0"/>
          <a:lstStyle>
            <a:lvl1pPr algn="ctr">
              <a:defRPr lang="en-GB" sz="1200" dirty="0"/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71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2592387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8507" y="1347788"/>
            <a:ext cx="2592387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7263" y="1347788"/>
            <a:ext cx="2592387" cy="316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664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2592387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7263" y="1635125"/>
            <a:ext cx="2592387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877" y="1635125"/>
            <a:ext cx="2592387" cy="28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0369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45880" y="1347788"/>
            <a:ext cx="3960813" cy="2438777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347788"/>
            <a:ext cx="3960813" cy="2438778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90292E58-B444-4B41-92F6-1EF6C24C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4"/>
            <a:ext cx="8064502" cy="345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4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2 Grafike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51" y="1635126"/>
            <a:ext cx="3960813" cy="2151442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54010"/>
            <a:ext cx="8064500" cy="46242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iagrammplatzhalter 5"/>
          <p:cNvSpPr>
            <a:spLocks noGrp="1"/>
          </p:cNvSpPr>
          <p:nvPr>
            <p:ph type="chart" sz="quarter" idx="16"/>
          </p:nvPr>
        </p:nvSpPr>
        <p:spPr>
          <a:xfrm>
            <a:off x="4643438" y="1635126"/>
            <a:ext cx="3960813" cy="2151440"/>
          </a:xfr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9" name="Titelplatzhalter 9">
            <a:extLst>
              <a:ext uri="{FF2B5EF4-FFF2-40B4-BE49-F238E27FC236}">
                <a16:creationId xmlns:a16="http://schemas.microsoft.com/office/drawing/2014/main" id="{2356E8E2-A22E-4344-A615-BE1C7D09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125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1/1 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4392686"/>
            <a:ext cx="8064500" cy="205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800"/>
              </a:spcBef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BECA2B6-A0FC-4D93-AA20-001A2E012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381660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32FFD0BC-CDB7-439A-8302-57046DB564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1347788"/>
            <a:ext cx="8064500" cy="2952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38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9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1/1 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4398109"/>
            <a:ext cx="8064500" cy="205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0A110C-3D67-4101-87E4-F48D13C2A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609485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CAED37D4-476A-423E-9BBF-CE21D475E3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1635126"/>
            <a:ext cx="8064500" cy="26654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800"/>
              </a:spcBef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721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8069899" cy="316865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1pPr>
            <a:lvl2pPr>
              <a:spcBef>
                <a:spcPts val="500"/>
              </a:spcBef>
              <a:defRPr/>
            </a:lvl2pPr>
            <a:lvl3pPr marL="518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3pPr>
            <a:lvl4pPr marL="691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4pPr>
            <a:lvl5pPr marL="8640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5pPr>
            <a:lvl6pPr marL="1036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6pPr>
            <a:lvl7pPr marL="12096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7pPr>
            <a:lvl8pPr marL="1382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8pPr>
            <a:lvl9pPr marL="1555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353306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8E14F7-7F10-48EF-8133-C019519993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3D0F69C-AB6A-4A85-82ED-85CE9493C2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01630D6-348B-42FE-B785-6B91BC98FA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711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349C9D-2573-4E0E-BF7B-0460D0D7C732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8069899" cy="2881313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1pPr>
            <a:lvl2pPr>
              <a:spcBef>
                <a:spcPts val="500"/>
              </a:spcBef>
              <a:defRPr/>
            </a:lvl2pPr>
            <a:lvl3pPr marL="518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3pPr>
            <a:lvl4pPr marL="691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4pPr>
            <a:lvl5pPr marL="8640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5pPr>
            <a:lvl6pPr marL="10368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6pPr>
            <a:lvl7pPr marL="12096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7pPr>
            <a:lvl8pPr marL="13824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8pPr>
            <a:lvl9pPr marL="1555200" indent="-172800">
              <a:lnSpc>
                <a:spcPts val="1200"/>
              </a:lnSpc>
              <a:spcBef>
                <a:spcPts val="500"/>
              </a:spcBef>
              <a:defRPr sz="10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413FDDD-EA13-4443-B32C-E1883B2D2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148" y="738303"/>
            <a:ext cx="8064502" cy="609485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420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3960813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347788"/>
            <a:ext cx="3960812" cy="3168649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692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3960813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43438" y="1635125"/>
            <a:ext cx="3960812" cy="2881312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998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"/>
          <p:cNvSpPr>
            <a:spLocks noGrp="1"/>
          </p:cNvSpPr>
          <p:nvPr userDrawn="1">
            <p:ph idx="1"/>
          </p:nvPr>
        </p:nvSpPr>
        <p:spPr>
          <a:xfrm>
            <a:off x="537088" y="2203886"/>
            <a:ext cx="8058370" cy="161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ts val="1200"/>
              </a:lnSpc>
              <a:defRPr sz="1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673C2C9-9E24-45D3-9F6E-00D1E769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17533"/>
            <a:ext cx="8064500" cy="7797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1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D172524-FBD0-43D0-95DA-E6858B62806F}"/>
              </a:ext>
            </a:extLst>
          </p:cNvPr>
          <p:cNvGrpSpPr/>
          <p:nvPr userDrawn="1"/>
        </p:nvGrpSpPr>
        <p:grpSpPr>
          <a:xfrm>
            <a:off x="0" y="2608263"/>
            <a:ext cx="9144001" cy="2535237"/>
            <a:chOff x="0" y="2608263"/>
            <a:chExt cx="9144001" cy="2535237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F38BA94-0796-4870-ABA2-C110A26ECF3C}"/>
                </a:ext>
              </a:extLst>
            </p:cNvPr>
            <p:cNvSpPr/>
            <p:nvPr userDrawn="1"/>
          </p:nvSpPr>
          <p:spPr>
            <a:xfrm>
              <a:off x="0" y="2608263"/>
              <a:ext cx="9144000" cy="25352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4" name="Parallelogramm 13">
              <a:extLst>
                <a:ext uri="{FF2B5EF4-FFF2-40B4-BE49-F238E27FC236}">
                  <a16:creationId xmlns:a16="http://schemas.microsoft.com/office/drawing/2014/main" id="{6C11E9FC-2B81-401E-A997-C036DB032772}"/>
                </a:ext>
              </a:extLst>
            </p:cNvPr>
            <p:cNvSpPr/>
            <p:nvPr userDrawn="1"/>
          </p:nvSpPr>
          <p:spPr>
            <a:xfrm>
              <a:off x="5727032" y="2608263"/>
              <a:ext cx="3416969" cy="2535237"/>
            </a:xfrm>
            <a:prstGeom prst="parallelogram">
              <a:avLst>
                <a:gd name="adj" fmla="val 505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5" name="Parallelogramm 14">
              <a:extLst>
                <a:ext uri="{FF2B5EF4-FFF2-40B4-BE49-F238E27FC236}">
                  <a16:creationId xmlns:a16="http://schemas.microsoft.com/office/drawing/2014/main" id="{841B94AA-41AD-4D46-9DF4-8CD9D4DB1D4A}"/>
                </a:ext>
              </a:extLst>
            </p:cNvPr>
            <p:cNvSpPr/>
            <p:nvPr userDrawn="1"/>
          </p:nvSpPr>
          <p:spPr>
            <a:xfrm flipH="1">
              <a:off x="2677026" y="2608263"/>
              <a:ext cx="5927224" cy="2535237"/>
            </a:xfrm>
            <a:prstGeom prst="parallelogram">
              <a:avLst>
                <a:gd name="adj" fmla="val 505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6" name="Parallelogramm 15">
              <a:extLst>
                <a:ext uri="{FF2B5EF4-FFF2-40B4-BE49-F238E27FC236}">
                  <a16:creationId xmlns:a16="http://schemas.microsoft.com/office/drawing/2014/main" id="{E0B1BC18-C99D-4B90-8077-0BBE74647982}"/>
                </a:ext>
              </a:extLst>
            </p:cNvPr>
            <p:cNvSpPr/>
            <p:nvPr userDrawn="1"/>
          </p:nvSpPr>
          <p:spPr>
            <a:xfrm>
              <a:off x="420946" y="2608263"/>
              <a:ext cx="5047407" cy="2535237"/>
            </a:xfrm>
            <a:prstGeom prst="parallelogram">
              <a:avLst>
                <a:gd name="adj" fmla="val 505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239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54753E-16AB-4476-8E1B-A6ED418D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E34E4F51-448C-4315-9D34-5713BF41A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8507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585D4AD-2687-4FE5-AA07-FE6B1ABB4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7263" y="1347788"/>
            <a:ext cx="2592387" cy="316865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5116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Text 3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92AC47-5499-469A-9D26-EC19271973E1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39751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61A0D41-6B7F-4506-AD1B-65357D7090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7263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F784F38-3BDB-4633-AE58-414D4B3AF1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877" y="1635125"/>
            <a:ext cx="2592387" cy="2881313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500"/>
              </a:spcBef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854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Aufzählung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347788"/>
            <a:ext cx="8069263" cy="3168650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1pPr>
            <a:lvl3pPr marL="568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3pPr>
            <a:lvl4pPr marL="853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4pPr>
            <a:lvl5pPr marL="11376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5pPr>
            <a:lvl6pPr marL="14220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6pPr>
            <a:lvl7pPr marL="1706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7pPr>
            <a:lvl8pPr marL="1990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8pPr>
            <a:lvl9pPr marL="2275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  <a:p>
            <a:pPr lvl="8"/>
            <a:r>
              <a:rPr lang="de-DE" dirty="0"/>
              <a:t>Achte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39748" y="729250"/>
            <a:ext cx="8064502" cy="411369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9358843A-C4C7-4811-BED9-DBA63B358B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A1121AD4-C955-472C-9B34-D8BAC40643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D4C5BC8-E23F-4949-94E3-0AAFEFC528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73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Aufzählung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635125"/>
            <a:ext cx="8069263" cy="2881313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1pPr>
            <a:lvl3pPr marL="568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3pPr>
            <a:lvl4pPr marL="853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4pPr>
            <a:lvl5pPr marL="11376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5pPr>
            <a:lvl6pPr marL="14220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6pPr>
            <a:lvl7pPr marL="17064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7pPr>
            <a:lvl8pPr marL="19908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8pPr>
            <a:lvl9pPr marL="2275200" indent="-284400">
              <a:lnSpc>
                <a:spcPts val="2100"/>
              </a:lnSpc>
              <a:spcBef>
                <a:spcPts val="1000"/>
              </a:spcBef>
              <a:defRPr sz="1800" baseline="0">
                <a:latin typeface="+mn-lt"/>
              </a:defRPr>
            </a:lvl9pPr>
          </a:lstStyle>
          <a:p>
            <a:pPr lvl="0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7E2BEC9-DE17-49F6-A9DF-997F8B126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29251"/>
            <a:ext cx="8064502" cy="618538"/>
          </a:xfrm>
        </p:spPr>
        <p:txBody>
          <a:bodyPr wrap="none"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F54D1A-6A02-432D-9F4B-D5AB772A23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26B38E5-53FE-49AD-BA09-D483E58D70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DC6C51-C4A5-43A9-AB00-53729BCBB4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20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51" y="1347788"/>
            <a:ext cx="3960813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347786"/>
            <a:ext cx="3960812" cy="3168650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40DE734-A050-4998-B982-5BCCCE692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396670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D70B016-3CF9-429A-9220-9C330CAC08D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393F1C8-CD55-4C09-823A-8FC8C67753D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90C9E5A-B741-45EF-87E6-87B9459282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661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/>
          <p:cNvSpPr>
            <a:spLocks noGrp="1"/>
          </p:cNvSpPr>
          <p:nvPr>
            <p:ph type="chart" sz="quarter" idx="14"/>
          </p:nvPr>
        </p:nvSpPr>
        <p:spPr>
          <a:xfrm>
            <a:off x="539748" y="1635124"/>
            <a:ext cx="3960813" cy="2881313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643438" y="1635125"/>
            <a:ext cx="3960812" cy="2881312"/>
          </a:xfrm>
        </p:spPr>
        <p:txBody>
          <a:bodyPr/>
          <a:lstStyle>
            <a:lvl1pPr marL="0" indent="0">
              <a:lnSpc>
                <a:spcPts val="2100"/>
              </a:lnSpc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9667F28-8F0E-45E9-9049-157BF7919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8" y="735013"/>
            <a:ext cx="8064502" cy="612775"/>
          </a:xfrm>
        </p:spPr>
        <p:txBody>
          <a:bodyPr/>
          <a:lstStyle/>
          <a:p>
            <a:r>
              <a:rPr lang="de-CH" dirty="0"/>
              <a:t>Mastertitelformat bearbeiten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F2D6C0-28C6-44A5-9618-B8729FD1D7B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1DDB998-12A0-4CE4-A22B-A5BC8CAC13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Titel </a:t>
            </a:r>
            <a:r>
              <a:rPr lang="de-DE">
                <a:solidFill>
                  <a:srgbClr val="FF0000"/>
                </a:solidFill>
              </a:rPr>
              <a:t>Präsentation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F4F128D-6E35-41CC-ACDB-8A6E11E638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149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D094655-29C7-4BBD-9103-78F23540DA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24" y="356710"/>
            <a:ext cx="1869254" cy="2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800" r:id="rId3"/>
    <p:sldLayoutId id="2147483799" r:id="rId4"/>
    <p:sldLayoutId id="2147483679" r:id="rId5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500" b="0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88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288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257300" indent="-342900" algn="l" defTabSz="2880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288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71700" indent="-342900" algn="l" defTabSz="2880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3" userDrawn="1">
          <p15:clr>
            <a:srgbClr val="F26B43"/>
          </p15:clr>
        </p15:guide>
        <p15:guide id="3" orient="horz" pos="1461" userDrawn="1">
          <p15:clr>
            <a:srgbClr val="F26B43"/>
          </p15:clr>
        </p15:guide>
        <p15:guide id="4" orient="horz" pos="282" userDrawn="1">
          <p15:clr>
            <a:srgbClr val="F26B43"/>
          </p15:clr>
        </p15:guide>
        <p15:guide id="5" pos="340" userDrawn="1">
          <p15:clr>
            <a:srgbClr val="F26B43"/>
          </p15:clr>
        </p15:guide>
        <p15:guide id="6" orient="horz" pos="463" userDrawn="1">
          <p15:clr>
            <a:srgbClr val="F26B43"/>
          </p15:clr>
        </p15:guide>
        <p15:guide id="7" orient="horz" pos="962" userDrawn="1">
          <p15:clr>
            <a:srgbClr val="F26B43"/>
          </p15:clr>
        </p15:guide>
        <p15:guide id="9" pos="54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545880" y="1191497"/>
            <a:ext cx="7772400" cy="7370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35013"/>
            <a:ext cx="8064502" cy="6148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84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39748" y="1635124"/>
            <a:ext cx="8064502" cy="2877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  <a:p>
            <a:pPr lvl="8"/>
            <a:r>
              <a:rPr lang="de-DE" dirty="0"/>
              <a:t>Achte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965F31B-567C-400B-A065-3404DEA8AA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4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67" r:id="rId3"/>
    <p:sldLayoutId id="2147483768" r:id="rId4"/>
    <p:sldLayoutId id="2147483775" r:id="rId5"/>
    <p:sldLayoutId id="2147483776" r:id="rId6"/>
    <p:sldLayoutId id="2147483777" r:id="rId7"/>
    <p:sldLayoutId id="2147483778" r:id="rId8"/>
    <p:sldLayoutId id="2147483732" r:id="rId9"/>
    <p:sldLayoutId id="2147483733" r:id="rId10"/>
    <p:sldLayoutId id="2147483779" r:id="rId11"/>
    <p:sldLayoutId id="2147483780" r:id="rId12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844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2844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688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8532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137600" indent="-284400" algn="l" defTabSz="2880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4220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064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9908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75200" indent="-2844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1030" userDrawn="1">
          <p15:clr>
            <a:srgbClr val="F26B43"/>
          </p15:clr>
        </p15:guide>
        <p15:guide id="7" orient="horz" pos="849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3696" userDrawn="1">
          <p15:clr>
            <a:srgbClr val="F26B43"/>
          </p15:clr>
        </p15:guide>
        <p15:guide id="12" pos="3787" userDrawn="1">
          <p15:clr>
            <a:srgbClr val="F26B43"/>
          </p15:clr>
        </p15:guide>
        <p15:guide id="13" pos="4558" userDrawn="1">
          <p15:clr>
            <a:srgbClr val="F26B43"/>
          </p15:clr>
        </p15:guide>
        <p15:guide id="14" pos="4649" userDrawn="1">
          <p15:clr>
            <a:srgbClr val="F26B43"/>
          </p15:clr>
        </p15:guide>
        <p15:guide id="15" pos="1111" userDrawn="1">
          <p15:clr>
            <a:srgbClr val="F26B43"/>
          </p15:clr>
        </p15:guide>
        <p15:guide id="16" pos="1202" userDrawn="1">
          <p15:clr>
            <a:srgbClr val="F26B43"/>
          </p15:clr>
        </p15:guide>
        <p15:guide id="17" pos="1973" userDrawn="1">
          <p15:clr>
            <a:srgbClr val="F26B43"/>
          </p15:clr>
        </p15:guide>
        <p15:guide id="18" pos="207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45880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00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45880" y="1635124"/>
            <a:ext cx="8064502" cy="2881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4FBDC41-6064-4CCB-93BA-D2E8C2A7CA9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5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69" r:id="rId3"/>
    <p:sldLayoutId id="2147483770" r:id="rId4"/>
    <p:sldLayoutId id="2147483722" r:id="rId5"/>
    <p:sldLayoutId id="2147483723" r:id="rId6"/>
    <p:sldLayoutId id="2147483781" r:id="rId7"/>
    <p:sldLayoutId id="2147483782" r:id="rId8"/>
    <p:sldLayoutId id="2147483727" r:id="rId9"/>
    <p:sldLayoutId id="2147483726" r:id="rId10"/>
    <p:sldLayoutId id="2147483773" r:id="rId11"/>
    <p:sldLayoutId id="2147483774" r:id="rId12"/>
    <p:sldLayoutId id="2147483734" r:id="rId13"/>
    <p:sldLayoutId id="2147483735" r:id="rId14"/>
    <p:sldLayoutId id="2147483793" r:id="rId15"/>
    <p:sldLayoutId id="2147483794" r:id="rId16"/>
    <p:sldLayoutId id="2147483795" r:id="rId17"/>
    <p:sldLayoutId id="2147483796" r:id="rId18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844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688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32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1376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422000" indent="-284400" algn="l" defTabSz="2880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tabLst>
          <a:tab pos="468000" algn="l"/>
        </a:tabLst>
        <a:defRPr sz="14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7064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908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752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9600" indent="-284400" algn="l" defTabSz="914400" rtl="0" eaLnBrk="1" latinLnBrk="0" hangingPunct="1">
        <a:lnSpc>
          <a:spcPts val="1700"/>
        </a:lnSpc>
        <a:spcBef>
          <a:spcPts val="1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1030" userDrawn="1">
          <p15:clr>
            <a:srgbClr val="F26B43"/>
          </p15:clr>
        </p15:guide>
        <p15:guide id="7" orient="horz" pos="849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1111" userDrawn="1">
          <p15:clr>
            <a:srgbClr val="F26B43"/>
          </p15:clr>
        </p15:guide>
        <p15:guide id="12" pos="1202" userDrawn="1">
          <p15:clr>
            <a:srgbClr val="F26B43"/>
          </p15:clr>
        </p15:guide>
        <p15:guide id="13" pos="1973" userDrawn="1">
          <p15:clr>
            <a:srgbClr val="F26B43"/>
          </p15:clr>
        </p15:guide>
        <p15:guide id="14" pos="2073" userDrawn="1">
          <p15:clr>
            <a:srgbClr val="F26B43"/>
          </p15:clr>
        </p15:guide>
        <p15:guide id="15" pos="3696" userDrawn="1">
          <p15:clr>
            <a:srgbClr val="F26B43"/>
          </p15:clr>
        </p15:guide>
        <p15:guide id="16" pos="3787" userDrawn="1">
          <p15:clr>
            <a:srgbClr val="F26B43"/>
          </p15:clr>
        </p15:guide>
        <p15:guide id="17" pos="4558" userDrawn="1">
          <p15:clr>
            <a:srgbClr val="F26B43"/>
          </p15:clr>
        </p15:guide>
        <p15:guide id="18" pos="464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35014"/>
            <a:ext cx="8064502" cy="6148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00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sp>
        <p:nvSpPr>
          <p:cNvPr id="33" name="Textplatzhalter 1">
            <a:extLst>
              <a:ext uri="{FF2B5EF4-FFF2-40B4-BE49-F238E27FC236}">
                <a16:creationId xmlns:a16="http://schemas.microsoft.com/office/drawing/2014/main" id="{B6D1D810-393C-4515-AAB2-0AD713BE6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8" y="1635125"/>
            <a:ext cx="8064502" cy="2881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D89C93F-9A97-4629-930F-52FCDEFFE05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7" r:id="rId7"/>
    <p:sldLayoutId id="2147483798" r:id="rId8"/>
    <p:sldLayoutId id="2147483711" r:id="rId9"/>
    <p:sldLayoutId id="2147483719" r:id="rId10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198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96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594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792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990000" indent="-198000" algn="l" defTabSz="2880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>
          <a:tab pos="468000" algn="l"/>
        </a:tabLst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188000" indent="-198000" algn="l" defTabSz="914400" rtl="0" eaLnBrk="1" latinLnBrk="0" hangingPunct="1">
        <a:lnSpc>
          <a:spcPts val="14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000" indent="-198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000" indent="-198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4000" indent="-198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1030" userDrawn="1">
          <p15:clr>
            <a:srgbClr val="F26B43"/>
          </p15:clr>
        </p15:guide>
        <p15:guide id="7" orient="horz" pos="849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1111" userDrawn="1">
          <p15:clr>
            <a:srgbClr val="F26B43"/>
          </p15:clr>
        </p15:guide>
        <p15:guide id="12" pos="1202" userDrawn="1">
          <p15:clr>
            <a:srgbClr val="F26B43"/>
          </p15:clr>
        </p15:guide>
        <p15:guide id="13" pos="1973" userDrawn="1">
          <p15:clr>
            <a:srgbClr val="F26B43"/>
          </p15:clr>
        </p15:guide>
        <p15:guide id="14" pos="2073" userDrawn="1">
          <p15:clr>
            <a:srgbClr val="F26B43"/>
          </p15:clr>
        </p15:guide>
        <p15:guide id="15" pos="3696" userDrawn="1">
          <p15:clr>
            <a:srgbClr val="F26B43"/>
          </p15:clr>
        </p15:guide>
        <p15:guide id="16" pos="3787" userDrawn="1">
          <p15:clr>
            <a:srgbClr val="F26B43"/>
          </p15:clr>
        </p15:guide>
        <p15:guide id="17" pos="4558" userDrawn="1">
          <p15:clr>
            <a:srgbClr val="F26B43"/>
          </p15:clr>
        </p15:guide>
        <p15:guide id="18" pos="464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39748" y="735013"/>
            <a:ext cx="8064502" cy="61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14" y="4888800"/>
            <a:ext cx="308036" cy="10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2C43A00-C0E5-F64E-B7F3-B20E065A2C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79913" y="4888800"/>
            <a:ext cx="5581721" cy="103466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750" y="4809600"/>
            <a:ext cx="8064501" cy="9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7477128" y="4888800"/>
            <a:ext cx="824487" cy="1034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39748" y="1635125"/>
            <a:ext cx="8064502" cy="2881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45880" y="4888800"/>
            <a:ext cx="7340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Insel Gruppe –</a:t>
            </a:r>
            <a:endParaRPr lang="en-GB" sz="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C41048A-CBD5-4BFA-B43D-B363D96BDB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41" y="264212"/>
            <a:ext cx="1318375" cy="1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6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83" r:id="rId3"/>
    <p:sldLayoutId id="2147483784" r:id="rId4"/>
    <p:sldLayoutId id="2147483785" r:id="rId5"/>
    <p:sldLayoutId id="2147483786" r:id="rId6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i="0" kern="1200" spc="20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1728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456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5184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912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64000" indent="-172800" algn="l" defTabSz="2880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tabLst>
          <a:tab pos="468000" algn="l"/>
        </a:tabLst>
        <a:defRPr sz="1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0368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2096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3824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5200" indent="-172800" algn="l" defTabSz="914400" rtl="0" eaLnBrk="1" latinLnBrk="0" hangingPunct="1">
        <a:lnSpc>
          <a:spcPts val="12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463" userDrawn="1">
          <p15:clr>
            <a:srgbClr val="F26B43"/>
          </p15:clr>
        </p15:guide>
        <p15:guide id="6" orient="horz" pos="849" userDrawn="1">
          <p15:clr>
            <a:srgbClr val="F26B43"/>
          </p15:clr>
        </p15:guide>
        <p15:guide id="7" orient="horz" pos="1030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pos="1111" userDrawn="1">
          <p15:clr>
            <a:srgbClr val="F26B43"/>
          </p15:clr>
        </p15:guide>
        <p15:guide id="12" pos="1202" userDrawn="1">
          <p15:clr>
            <a:srgbClr val="F26B43"/>
          </p15:clr>
        </p15:guide>
        <p15:guide id="13" pos="1973" userDrawn="1">
          <p15:clr>
            <a:srgbClr val="F26B43"/>
          </p15:clr>
        </p15:guide>
        <p15:guide id="14" pos="2073" userDrawn="1">
          <p15:clr>
            <a:srgbClr val="F26B43"/>
          </p15:clr>
        </p15:guide>
        <p15:guide id="15" pos="3696" userDrawn="1">
          <p15:clr>
            <a:srgbClr val="F26B43"/>
          </p15:clr>
        </p15:guide>
        <p15:guide id="16" pos="3787" userDrawn="1">
          <p15:clr>
            <a:srgbClr val="F26B43"/>
          </p15:clr>
        </p15:guide>
        <p15:guide id="17" pos="4558" userDrawn="1">
          <p15:clr>
            <a:srgbClr val="F26B43"/>
          </p15:clr>
        </p15:guide>
        <p15:guide id="18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ABECC3-1664-4F0D-B5CB-922C4DDAB5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3475972"/>
            <a:ext cx="5695950" cy="336909"/>
          </a:xfrm>
        </p:spPr>
        <p:txBody>
          <a:bodyPr/>
          <a:lstStyle/>
          <a:p>
            <a:r>
              <a:rPr lang="de-CH" i="1" dirty="0"/>
              <a:t>Antonio D’Alessio, David J. Pinato et. al.</a:t>
            </a:r>
          </a:p>
          <a:p>
            <a:r>
              <a:rPr lang="de-CH" i="1" dirty="0"/>
              <a:t>2022 Oct.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49EFD0-AB51-4C76-8A01-8A1C2332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Preliminary evidence of safety and tolerability of atezolizumab plus bevacizumab in patients with hepatocellular carcinoma and Child-Pugh A and B cirrhosis: A real-world study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A5067A-B36B-D729-54D3-15D3A6A2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25" y="3812881"/>
            <a:ext cx="2646385" cy="12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5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4574CD-7893-4EC7-8CEE-048F45F65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CCF173-DFDC-4029-88EA-D928ABF58C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83E169-B5C0-48AA-807E-FE01FBC8B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9"/>
            <a:ext cx="8064502" cy="31686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evidence of treatment-related deaths nor newly emerging safety signals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correlation between presence of varices at pretreatment EGD and development of treatment-related bleeding events</a:t>
            </a: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systematic screening and timely introduction of prophylaxis are effective in preventing bleeding events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treatment with AtezoBev in patients with CP-B was well tolerated,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no relevant difference in comparison with CP-A patients</a:t>
            </a:r>
          </a:p>
          <a:p>
            <a:endParaRPr lang="de-CH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AA20DC5-4949-4647-B36C-3F5CB7A3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de-CH" dirty="0"/>
          </a:p>
        </p:txBody>
      </p:sp>
      <p:graphicFrame>
        <p:nvGraphicFramePr>
          <p:cNvPr id="20" name="Inhaltsplatzhalter 18">
            <a:extLst>
              <a:ext uri="{FF2B5EF4-FFF2-40B4-BE49-F238E27FC236}">
                <a16:creationId xmlns:a16="http://schemas.microsoft.com/office/drawing/2014/main" id="{C3AD847B-01B6-4991-B8E0-C08562FFD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805023"/>
              </p:ext>
            </p:extLst>
          </p:nvPr>
        </p:nvGraphicFramePr>
        <p:xfrm>
          <a:off x="539749" y="3198682"/>
          <a:ext cx="8064501" cy="155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455">
                <a:tc>
                  <a:txBody>
                    <a:bodyPr/>
                    <a:lstStyle/>
                    <a:p>
                      <a:endParaRPr lang="de-DE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marT="72000" marB="72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9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→ AtezoBev is </a:t>
                      </a:r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tolerable and effective </a:t>
                      </a: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 patients with unresectable HCC who are treated in routine clinical practice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→ preliminary findings on use in patients with CP-B should be interpreted with caution as they are not meant to change clinical practice</a:t>
                      </a:r>
                    </a:p>
                  </a:txBody>
                  <a:tcPr marL="144000" marR="144000" marT="144000" marB="144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CAC46DB8-DC86-BC4B-78D1-B34DD433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Ella Preugszat I Journal Club</a:t>
            </a:r>
          </a:p>
        </p:txBody>
      </p:sp>
    </p:spTree>
    <p:extLst>
      <p:ext uri="{BB962C8B-B14F-4D97-AF65-F5344CB8AC3E}">
        <p14:creationId xmlns:p14="http://schemas.microsoft.com/office/powerpoint/2010/main" val="195117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E47887C-6C33-4E0E-AD77-A0F37AF0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Insel Gruppe AG, Kommunikation und Marketing, Freiburgstrasse 18, CH-3010 Bern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1963D0-4C1B-4BBB-AED5-6FA181A6C15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CH" dirty="0"/>
              <a:t>Vielen Dank für die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378025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356992E-EF53-43CA-A789-C2C4B8EBCC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F304D3-B5BC-4124-9799-E16ED85B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Ella </a:t>
            </a:r>
            <a:r>
              <a:rPr lang="de-DE" dirty="0" err="1"/>
              <a:t>Preugszat</a:t>
            </a:r>
            <a:r>
              <a:rPr lang="de-DE" dirty="0"/>
              <a:t> I Journal Club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F9B8BB-0AA3-4669-93FF-92AC11C795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C30EF1F-24A4-4CBB-BD57-385CCEE4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  <a:endParaRPr lang="de-CH" dirty="0"/>
          </a:p>
        </p:txBody>
      </p:sp>
      <p:cxnSp>
        <p:nvCxnSpPr>
          <p:cNvPr id="7" name="Gerade Verbindung 8">
            <a:extLst>
              <a:ext uri="{FF2B5EF4-FFF2-40B4-BE49-F238E27FC236}">
                <a16:creationId xmlns:a16="http://schemas.microsoft.com/office/drawing/2014/main" id="{9F01B1EB-AD4A-4E12-9EE9-5B5C8CB67A4B}"/>
              </a:ext>
            </a:extLst>
          </p:cNvPr>
          <p:cNvCxnSpPr>
            <a:cxnSpLocks/>
          </p:cNvCxnSpPr>
          <p:nvPr/>
        </p:nvCxnSpPr>
        <p:spPr>
          <a:xfrm flipV="1">
            <a:off x="1170892" y="1606117"/>
            <a:ext cx="0" cy="383544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Inhaltsplatzhalter 14">
            <a:extLst>
              <a:ext uri="{FF2B5EF4-FFF2-40B4-BE49-F238E27FC236}">
                <a16:creationId xmlns:a16="http://schemas.microsoft.com/office/drawing/2014/main" id="{F9DA7A33-8BF3-4D01-88A1-EB067F969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568644"/>
              </p:ext>
            </p:extLst>
          </p:nvPr>
        </p:nvGraphicFramePr>
        <p:xfrm>
          <a:off x="539748" y="1123202"/>
          <a:ext cx="1318727" cy="562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1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sorafenib</a:t>
                      </a:r>
                      <a:endParaRPr kumimoji="0" lang="de-DE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Gerade Verbindung 81">
            <a:extLst>
              <a:ext uri="{FF2B5EF4-FFF2-40B4-BE49-F238E27FC236}">
                <a16:creationId xmlns:a16="http://schemas.microsoft.com/office/drawing/2014/main" id="{5E623BCA-2B66-4B35-B88C-D778486BB9F1}"/>
              </a:ext>
            </a:extLst>
          </p:cNvPr>
          <p:cNvCxnSpPr>
            <a:cxnSpLocks/>
          </p:cNvCxnSpPr>
          <p:nvPr/>
        </p:nvCxnSpPr>
        <p:spPr>
          <a:xfrm flipH="1" flipV="1">
            <a:off x="6501458" y="1425203"/>
            <a:ext cx="2" cy="614194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äne 17">
            <a:extLst>
              <a:ext uri="{FF2B5EF4-FFF2-40B4-BE49-F238E27FC236}">
                <a16:creationId xmlns:a16="http://schemas.microsoft.com/office/drawing/2014/main" id="{01D14A34-4405-46B9-9C25-9A208112DFC8}"/>
              </a:ext>
            </a:extLst>
          </p:cNvPr>
          <p:cNvSpPr/>
          <p:nvPr/>
        </p:nvSpPr>
        <p:spPr>
          <a:xfrm rot="8100000">
            <a:off x="6447457" y="1388125"/>
            <a:ext cx="108000" cy="108000"/>
          </a:xfrm>
          <a:prstGeom prst="teardrop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1" name="Gerade Verbindung 6">
            <a:extLst>
              <a:ext uri="{FF2B5EF4-FFF2-40B4-BE49-F238E27FC236}">
                <a16:creationId xmlns:a16="http://schemas.microsoft.com/office/drawing/2014/main" id="{94577870-BFCE-44F5-909B-9EA675EB748B}"/>
              </a:ext>
            </a:extLst>
          </p:cNvPr>
          <p:cNvCxnSpPr>
            <a:cxnSpLocks/>
          </p:cNvCxnSpPr>
          <p:nvPr/>
        </p:nvCxnSpPr>
        <p:spPr>
          <a:xfrm>
            <a:off x="678179" y="2009111"/>
            <a:ext cx="7787640" cy="0"/>
          </a:xfrm>
          <a:prstGeom prst="line">
            <a:avLst/>
          </a:prstGeom>
          <a:ln w="152400">
            <a:solidFill>
              <a:srgbClr val="66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äne 21">
            <a:extLst>
              <a:ext uri="{FF2B5EF4-FFF2-40B4-BE49-F238E27FC236}">
                <a16:creationId xmlns:a16="http://schemas.microsoft.com/office/drawing/2014/main" id="{03DBFE36-F8C8-48CB-9624-5A0F38813B62}"/>
              </a:ext>
            </a:extLst>
          </p:cNvPr>
          <p:cNvSpPr/>
          <p:nvPr/>
        </p:nvSpPr>
        <p:spPr>
          <a:xfrm rot="2700000">
            <a:off x="523621" y="1905037"/>
            <a:ext cx="216000" cy="216000"/>
          </a:xfrm>
          <a:prstGeom prst="teardrop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7" name="Inhaltsplatzhalter 14">
            <a:extLst>
              <a:ext uri="{FF2B5EF4-FFF2-40B4-BE49-F238E27FC236}">
                <a16:creationId xmlns:a16="http://schemas.microsoft.com/office/drawing/2014/main" id="{A813DEBD-1DF3-46C6-B9C9-432640D9C0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178503"/>
              </p:ext>
            </p:extLst>
          </p:nvPr>
        </p:nvGraphicFramePr>
        <p:xfrm>
          <a:off x="5880169" y="603051"/>
          <a:ext cx="1220332" cy="77581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20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3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lenvatinib</a:t>
                      </a:r>
                      <a:endParaRPr kumimoji="0" lang="de-DE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phase</a:t>
                      </a: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III REFLECT </a:t>
                      </a:r>
                      <a:r>
                        <a:rPr kumimoji="0" lang="de-DE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trial</a:t>
                      </a:r>
                      <a:endParaRPr kumimoji="0" lang="de-DE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3" name="Gerade Verbindung 121">
            <a:extLst>
              <a:ext uri="{FF2B5EF4-FFF2-40B4-BE49-F238E27FC236}">
                <a16:creationId xmlns:a16="http://schemas.microsoft.com/office/drawing/2014/main" id="{98EE667E-CF5E-4442-82BA-8358116DEE66}"/>
              </a:ext>
            </a:extLst>
          </p:cNvPr>
          <p:cNvCxnSpPr>
            <a:cxnSpLocks/>
          </p:cNvCxnSpPr>
          <p:nvPr/>
        </p:nvCxnSpPr>
        <p:spPr>
          <a:xfrm flipH="1" flipV="1">
            <a:off x="7859677" y="1337039"/>
            <a:ext cx="7882" cy="619022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räne 33">
            <a:extLst>
              <a:ext uri="{FF2B5EF4-FFF2-40B4-BE49-F238E27FC236}">
                <a16:creationId xmlns:a16="http://schemas.microsoft.com/office/drawing/2014/main" id="{F7232542-3C41-4C01-BC10-66404B4A59DF}"/>
              </a:ext>
            </a:extLst>
          </p:cNvPr>
          <p:cNvSpPr/>
          <p:nvPr/>
        </p:nvSpPr>
        <p:spPr>
          <a:xfrm rot="8100000">
            <a:off x="7805677" y="1202746"/>
            <a:ext cx="108000" cy="108000"/>
          </a:xfrm>
          <a:prstGeom prst="teardrop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5" name="Inhaltsplatzhalter 14">
            <a:extLst>
              <a:ext uri="{FF2B5EF4-FFF2-40B4-BE49-F238E27FC236}">
                <a16:creationId xmlns:a16="http://schemas.microsoft.com/office/drawing/2014/main" id="{9EEE64C3-6AA0-4592-B5C1-EC1A4CE95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958062"/>
              </p:ext>
            </p:extLst>
          </p:nvPr>
        </p:nvGraphicFramePr>
        <p:xfrm>
          <a:off x="7237666" y="503076"/>
          <a:ext cx="1249679" cy="8173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4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AtezoBev</a:t>
                      </a: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IMbrave150</a:t>
                      </a:r>
                      <a:endParaRPr kumimoji="0" lang="de-DE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itel 1">
            <a:extLst>
              <a:ext uri="{FF2B5EF4-FFF2-40B4-BE49-F238E27FC236}">
                <a16:creationId xmlns:a16="http://schemas.microsoft.com/office/drawing/2014/main" id="{E2E27215-7777-4C18-A543-223DC8A0DF6C}"/>
              </a:ext>
            </a:extLst>
          </p:cNvPr>
          <p:cNvSpPr txBox="1">
            <a:spLocks/>
          </p:cNvSpPr>
          <p:nvPr/>
        </p:nvSpPr>
        <p:spPr>
          <a:xfrm>
            <a:off x="703191" y="1872758"/>
            <a:ext cx="945821" cy="2727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2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de-DE" sz="800" dirty="0">
                <a:solidFill>
                  <a:schemeClr val="bg1"/>
                </a:solidFill>
              </a:rPr>
              <a:t>2008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7" name="Träne 36">
            <a:extLst>
              <a:ext uri="{FF2B5EF4-FFF2-40B4-BE49-F238E27FC236}">
                <a16:creationId xmlns:a16="http://schemas.microsoft.com/office/drawing/2014/main" id="{C8649EAB-05C6-4184-9EA7-DC96D6F64F53}"/>
              </a:ext>
            </a:extLst>
          </p:cNvPr>
          <p:cNvSpPr/>
          <p:nvPr/>
        </p:nvSpPr>
        <p:spPr>
          <a:xfrm rot="13500000">
            <a:off x="8439709" y="1901111"/>
            <a:ext cx="216000" cy="216000"/>
          </a:xfrm>
          <a:prstGeom prst="teardrop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id="{0CD893AD-CB3A-47D3-A41E-E7A01AFD1EE6}"/>
              </a:ext>
            </a:extLst>
          </p:cNvPr>
          <p:cNvSpPr txBox="1">
            <a:spLocks/>
          </p:cNvSpPr>
          <p:nvPr/>
        </p:nvSpPr>
        <p:spPr>
          <a:xfrm>
            <a:off x="2042020" y="2712279"/>
            <a:ext cx="945821" cy="2727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2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6DB7D80E-24EA-4B09-929E-02C3752BD88B}"/>
              </a:ext>
            </a:extLst>
          </p:cNvPr>
          <p:cNvSpPr txBox="1">
            <a:spLocks/>
          </p:cNvSpPr>
          <p:nvPr/>
        </p:nvSpPr>
        <p:spPr>
          <a:xfrm>
            <a:off x="3384593" y="2712279"/>
            <a:ext cx="945821" cy="2727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2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93DCFBF4-7F02-46E1-B158-62882F198DA7}"/>
              </a:ext>
            </a:extLst>
          </p:cNvPr>
          <p:cNvSpPr txBox="1">
            <a:spLocks/>
          </p:cNvSpPr>
          <p:nvPr/>
        </p:nvSpPr>
        <p:spPr>
          <a:xfrm>
            <a:off x="4786401" y="2708412"/>
            <a:ext cx="945821" cy="2727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2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A17F7614-C306-4174-BE59-61880E9CEE1C}"/>
              </a:ext>
            </a:extLst>
          </p:cNvPr>
          <p:cNvSpPr txBox="1">
            <a:spLocks/>
          </p:cNvSpPr>
          <p:nvPr/>
        </p:nvSpPr>
        <p:spPr>
          <a:xfrm>
            <a:off x="6023339" y="1870862"/>
            <a:ext cx="945821" cy="2727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2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de-DE" sz="800" dirty="0">
                <a:solidFill>
                  <a:schemeClr val="bg1"/>
                </a:solidFill>
              </a:rPr>
              <a:t>2019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3BFC8C49-87D3-4ED6-A174-10AFAB0DAEA1}"/>
              </a:ext>
            </a:extLst>
          </p:cNvPr>
          <p:cNvSpPr txBox="1">
            <a:spLocks/>
          </p:cNvSpPr>
          <p:nvPr/>
        </p:nvSpPr>
        <p:spPr>
          <a:xfrm>
            <a:off x="7354571" y="1872758"/>
            <a:ext cx="1040403" cy="2727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2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de-DE" sz="800" dirty="0">
                <a:solidFill>
                  <a:schemeClr val="bg1"/>
                </a:solidFill>
              </a:rPr>
              <a:t>2020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44" name="Träne 43">
            <a:extLst>
              <a:ext uri="{FF2B5EF4-FFF2-40B4-BE49-F238E27FC236}">
                <a16:creationId xmlns:a16="http://schemas.microsoft.com/office/drawing/2014/main" id="{03FB0277-4265-4247-8AAE-3B1CF8A43D78}"/>
              </a:ext>
            </a:extLst>
          </p:cNvPr>
          <p:cNvSpPr/>
          <p:nvPr/>
        </p:nvSpPr>
        <p:spPr>
          <a:xfrm rot="8100000">
            <a:off x="1116892" y="1509641"/>
            <a:ext cx="108000" cy="108000"/>
          </a:xfrm>
          <a:prstGeom prst="teardrop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39748" y="2305050"/>
            <a:ext cx="8064502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288000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</a:pPr>
            <a:r>
              <a:rPr lang="LID65535" sz="1400" b="1" dirty="0" err="1">
                <a:solidFill>
                  <a:srgbClr val="000000"/>
                </a:solidFill>
                <a:cs typeface="Arial" charset="0"/>
              </a:rPr>
              <a:t>atezolizumab</a:t>
            </a:r>
            <a:r>
              <a:rPr lang="LID65535" sz="1400" b="1" dirty="0">
                <a:solidFill>
                  <a:srgbClr val="000000"/>
                </a:solidFill>
                <a:cs typeface="Arial" charset="0"/>
              </a:rPr>
              <a:t> plus bevacizumab </a:t>
            </a:r>
            <a:r>
              <a:rPr lang="LID65535" sz="1400" dirty="0">
                <a:solidFill>
                  <a:srgbClr val="000000"/>
                </a:solidFill>
                <a:cs typeface="Arial" charset="0"/>
              </a:rPr>
              <a:t>is the standard first-line treatment of </a:t>
            </a:r>
            <a:r>
              <a:rPr lang="LID65535" sz="1400" dirty="0" err="1">
                <a:solidFill>
                  <a:srgbClr val="000000"/>
                </a:solidFill>
                <a:cs typeface="Arial" charset="0"/>
              </a:rPr>
              <a:t>unresectable</a:t>
            </a:r>
            <a:r>
              <a:rPr lang="LID65535" sz="1400" dirty="0">
                <a:solidFill>
                  <a:srgbClr val="000000"/>
                </a:solidFill>
                <a:cs typeface="Arial" charset="0"/>
              </a:rPr>
              <a:t> HCC </a:t>
            </a:r>
            <a:endParaRPr lang="de-CH" sz="1400" dirty="0">
              <a:solidFill>
                <a:srgbClr val="000000"/>
              </a:solidFill>
              <a:cs typeface="Arial" charset="0"/>
            </a:endParaRPr>
          </a:p>
          <a:p>
            <a:pPr marL="285750" lvl="0" indent="-285750" defTabSz="288000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</a:pPr>
            <a:r>
              <a:rPr lang="LID65535" sz="1400" dirty="0">
                <a:solidFill>
                  <a:srgbClr val="000000"/>
                </a:solidFill>
                <a:cs typeface="Arial" charset="0"/>
              </a:rPr>
              <a:t>lack of assessment of suitability for combination immunotherapy </a:t>
            </a:r>
            <a:r>
              <a:rPr lang="LID65535" sz="1400" b="1" dirty="0">
                <a:solidFill>
                  <a:srgbClr val="000000"/>
                </a:solidFill>
                <a:cs typeface="Arial" charset="0"/>
              </a:rPr>
              <a:t>outside clinical trials</a:t>
            </a:r>
          </a:p>
          <a:p>
            <a:pPr marL="285750" lvl="0" indent="-285750" defTabSz="288000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000" algn="l"/>
              </a:tabLst>
            </a:pPr>
            <a:r>
              <a:rPr lang="LID65535" sz="1400" dirty="0">
                <a:solidFill>
                  <a:srgbClr val="000000"/>
                </a:solidFill>
                <a:cs typeface="Arial" charset="0"/>
              </a:rPr>
              <a:t>no evidence of its use in routine clinical practice in patients </a:t>
            </a:r>
            <a:r>
              <a:rPr lang="LID65535" sz="1400" b="1" dirty="0">
                <a:solidFill>
                  <a:srgbClr val="000000"/>
                </a:solidFill>
                <a:cs typeface="Arial" charset="0"/>
              </a:rPr>
              <a:t>with impaired liver function</a:t>
            </a:r>
          </a:p>
        </p:txBody>
      </p:sp>
      <p:graphicFrame>
        <p:nvGraphicFramePr>
          <p:cNvPr id="45" name="Inhaltsplatzhalter 18">
            <a:extLst>
              <a:ext uri="{FF2B5EF4-FFF2-40B4-BE49-F238E27FC236}">
                <a16:creationId xmlns:a16="http://schemas.microsoft.com/office/drawing/2014/main" id="{C3AD847B-01B6-4991-B8E0-C08562FFD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731101"/>
              </p:ext>
            </p:extLst>
          </p:nvPr>
        </p:nvGraphicFramePr>
        <p:xfrm>
          <a:off x="539749" y="3415354"/>
          <a:ext cx="8064501" cy="1287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455">
                <a:tc>
                  <a:txBody>
                    <a:bodyPr/>
                    <a:lstStyle/>
                    <a:p>
                      <a:endParaRPr lang="de-DE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marT="72000" marB="72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→ </a:t>
                      </a:r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retrospective international analysis focused on safety and tolerability of atezolizumab and bevacizumab in patients with varying degree of liver dysfunction</a:t>
                      </a:r>
                    </a:p>
                  </a:txBody>
                  <a:tcPr marL="144000" marR="144000" marT="144000" marB="144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61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4574CD-7893-4EC7-8CEE-048F45F65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CCF173-DFDC-4029-88EA-D928ABF58C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83E169-B5C0-48AA-807E-FE01FBC8B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9"/>
            <a:ext cx="8064502" cy="31686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216 patients with HCC treated with AtezoBev in 11 tertiary centers</a:t>
            </a:r>
          </a:p>
          <a:p>
            <a:pPr lvl="1"/>
            <a:r>
              <a:rPr lang="en-US" dirty="0"/>
              <a:t>liver function was graded as </a:t>
            </a:r>
            <a:r>
              <a:rPr lang="en-US" b="1" dirty="0"/>
              <a:t>CP-A in 76% </a:t>
            </a:r>
            <a:r>
              <a:rPr lang="en-US" dirty="0"/>
              <a:t>and </a:t>
            </a:r>
            <a:r>
              <a:rPr lang="en-US" b="1" dirty="0"/>
              <a:t>CP-B in 24%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retrospective evaluation of </a:t>
            </a:r>
            <a:r>
              <a:rPr lang="en-US" b="1" dirty="0"/>
              <a:t>trAEs</a:t>
            </a:r>
            <a:r>
              <a:rPr lang="en-US" dirty="0"/>
              <a:t> according to </a:t>
            </a:r>
            <a:r>
              <a:rPr lang="en-US" b="1" dirty="0"/>
              <a:t>CTCAE v5.0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 of </a:t>
            </a:r>
            <a:r>
              <a:rPr lang="en-US" b="1" dirty="0"/>
              <a:t>OS, PFS, ORR, DCR </a:t>
            </a:r>
            <a:r>
              <a:rPr lang="en-US" dirty="0"/>
              <a:t>defined by </a:t>
            </a:r>
            <a:r>
              <a:rPr lang="en-US" b="1" dirty="0"/>
              <a:t>RECIST criteria v1.1</a:t>
            </a:r>
          </a:p>
          <a:p>
            <a:endParaRPr lang="de-CH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AA20DC5-4949-4647-B36C-3F5CB7A3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Study design</a:t>
            </a:r>
            <a:endParaRPr lang="de-CH" dirty="0"/>
          </a:p>
        </p:txBody>
      </p:sp>
      <p:graphicFrame>
        <p:nvGraphicFramePr>
          <p:cNvPr id="20" name="Inhaltsplatzhalter 18">
            <a:extLst>
              <a:ext uri="{FF2B5EF4-FFF2-40B4-BE49-F238E27FC236}">
                <a16:creationId xmlns:a16="http://schemas.microsoft.com/office/drawing/2014/main" id="{C3AD847B-01B6-4991-B8E0-C08562FFD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954815"/>
              </p:ext>
            </p:extLst>
          </p:nvPr>
        </p:nvGraphicFramePr>
        <p:xfrm>
          <a:off x="539749" y="3006354"/>
          <a:ext cx="8064501" cy="1696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930">
                <a:tc>
                  <a:txBody>
                    <a:bodyPr/>
                    <a:lstStyle/>
                    <a:p>
                      <a:endParaRPr lang="de-DE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marT="72000" marB="72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33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/>
                        <a:t>→ report of trAEs in 143 patients (71%), </a:t>
                      </a:r>
                      <a:r>
                        <a:rPr lang="en-US" sz="1400" b="1" dirty="0"/>
                        <a:t>with comparable rates in CP-B and CP-A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→ varices at pretreatment EGD did not correlate with bleeding events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→ after a MFU of 9.0 months, mOS was 14.9 months and mPFS 6.8 months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→ ORR 25% and DCR 73%, </a:t>
                      </a:r>
                      <a:r>
                        <a:rPr lang="en-US" sz="1400" b="1" dirty="0"/>
                        <a:t>with no difference across CP classes</a:t>
                      </a:r>
                    </a:p>
                  </a:txBody>
                  <a:tcPr marL="144000" marR="144000" marT="144000" marB="144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CAC46DB8-DC86-BC4B-78D1-B34DD433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Ella Preugszat I Journal Club</a:t>
            </a:r>
          </a:p>
        </p:txBody>
      </p:sp>
    </p:spTree>
    <p:extLst>
      <p:ext uri="{BB962C8B-B14F-4D97-AF65-F5344CB8AC3E}">
        <p14:creationId xmlns:p14="http://schemas.microsoft.com/office/powerpoint/2010/main" val="325570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5F4434-7BC6-4E24-8058-D29D46842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3374" y="4041324"/>
            <a:ext cx="4569339" cy="59300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 </a:t>
            </a:r>
            <a:r>
              <a:rPr lang="en-US" sz="1400" dirty="0"/>
              <a:t>median time from initial diagnosis to treatment start was </a:t>
            </a:r>
            <a:r>
              <a:rPr lang="en-US" sz="1400" b="1" dirty="0"/>
              <a:t>6.7 months </a:t>
            </a:r>
            <a:r>
              <a:rPr lang="en-US" sz="1400" dirty="0"/>
              <a:t>(interquartile range 2.8–10.8)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C848A07-46D4-4518-BFBC-F9C2C79E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Patient characteristics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57D337-31EE-4F0E-947F-3290E65708D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477128" y="4888800"/>
            <a:ext cx="824487" cy="103465"/>
          </a:xfrm>
        </p:spPr>
        <p:txBody>
          <a:bodyPr/>
          <a:lstStyle/>
          <a:p>
            <a:fld id="{75349C9D-2573-4E0E-BF7B-0460D0D7C732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71816-BFDD-48C6-9BB4-C617AB3D00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79913" y="4888800"/>
            <a:ext cx="5581721" cy="103466"/>
          </a:xfrm>
        </p:spPr>
        <p:txBody>
          <a:bodyPr/>
          <a:lstStyle/>
          <a:p>
            <a:r>
              <a:rPr lang="de-DE" dirty="0"/>
              <a:t>Ella Preugszat I Journal Club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741404-2EA1-4D9A-B31F-10ACDD34A8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899DE0-3790-45B2-06AD-9F638D2E9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3"/>
          <a:stretch/>
        </p:blipFill>
        <p:spPr>
          <a:xfrm>
            <a:off x="539750" y="1252727"/>
            <a:ext cx="2369221" cy="336717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71A36E9-8B81-3858-FD71-22458246C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5"/>
          <a:stretch/>
        </p:blipFill>
        <p:spPr>
          <a:xfrm>
            <a:off x="2883761" y="1252727"/>
            <a:ext cx="2370822" cy="25693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A7838E4-8CCC-4458-5013-44B98757A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39" b="1"/>
          <a:stretch/>
        </p:blipFill>
        <p:spPr>
          <a:xfrm>
            <a:off x="5252982" y="1252727"/>
            <a:ext cx="2279731" cy="13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5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5F4434-7BC6-4E24-8058-D29D46842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49" y="1347788"/>
            <a:ext cx="5148669" cy="3168650"/>
          </a:xfrm>
        </p:spPr>
        <p:txBody>
          <a:bodyPr/>
          <a:lstStyle/>
          <a:p>
            <a:r>
              <a:rPr lang="en-US" b="1" dirty="0"/>
              <a:t>MFU 9.0 months </a:t>
            </a:r>
            <a:r>
              <a:rPr lang="en-US" dirty="0"/>
              <a:t>(95% CI, 7.8–10.1) </a:t>
            </a:r>
          </a:p>
          <a:p>
            <a:r>
              <a:rPr lang="en-US" dirty="0"/>
              <a:t>3 grade 4 trAEs</a:t>
            </a:r>
          </a:p>
          <a:p>
            <a:pPr lvl="1"/>
            <a:r>
              <a:rPr lang="en-US" dirty="0"/>
              <a:t>atezolizumab-related diarrhea</a:t>
            </a:r>
          </a:p>
          <a:p>
            <a:pPr lvl="1"/>
            <a:r>
              <a:rPr lang="en-US" dirty="0"/>
              <a:t>bevacizumab-related mesenterial venous thrombosis</a:t>
            </a:r>
          </a:p>
          <a:p>
            <a:pPr lvl="1"/>
            <a:r>
              <a:rPr lang="en-US" dirty="0"/>
              <a:t>bevacizumab-related bleeding event from esophageal varices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C848A07-46D4-4518-BFBC-F9C2C79E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Treatment-related Adverse Events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57D337-31EE-4F0E-947F-3290E65708D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477128" y="4888800"/>
            <a:ext cx="824487" cy="103465"/>
          </a:xfrm>
        </p:spPr>
        <p:txBody>
          <a:bodyPr/>
          <a:lstStyle/>
          <a:p>
            <a:fld id="{75349C9D-2573-4E0E-BF7B-0460D0D7C732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71816-BFDD-48C6-9BB4-C617AB3D00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79913" y="4888800"/>
            <a:ext cx="5581721" cy="103466"/>
          </a:xfrm>
        </p:spPr>
        <p:txBody>
          <a:bodyPr/>
          <a:lstStyle/>
          <a:p>
            <a:r>
              <a:rPr lang="de-DE" dirty="0"/>
              <a:t>Ella Preugszat I Journal Club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741404-2EA1-4D9A-B31F-10ACDD34A8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F7863B09-711D-B462-1649-ACD44E0DB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6"/>
          <a:stretch/>
        </p:blipFill>
        <p:spPr>
          <a:xfrm>
            <a:off x="6049077" y="64432"/>
            <a:ext cx="2560573" cy="47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5F4434-7BC6-4E24-8058-D29D46842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49" y="1347788"/>
            <a:ext cx="3947191" cy="3168650"/>
          </a:xfrm>
        </p:spPr>
        <p:txBody>
          <a:bodyPr/>
          <a:lstStyle/>
          <a:p>
            <a:r>
              <a:rPr lang="en-US" sz="1400" dirty="0"/>
              <a:t>58% of patients who underwent pretreatment EGD had evidence of gastroesophageal varices</a:t>
            </a:r>
          </a:p>
          <a:p>
            <a:r>
              <a:rPr lang="en-US" sz="1400" dirty="0"/>
              <a:t>prophylactic treatment was administered in 65% of patients with a variceal finding</a:t>
            </a:r>
          </a:p>
          <a:p>
            <a:r>
              <a:rPr lang="en-US" sz="1400" b="1" dirty="0"/>
              <a:t>rate of bleeding events was 14% </a:t>
            </a:r>
            <a:r>
              <a:rPr lang="en-US" sz="1400" dirty="0"/>
              <a:t>(n = 28)</a:t>
            </a:r>
          </a:p>
          <a:p>
            <a:r>
              <a:rPr lang="en-US" sz="1400" b="1" dirty="0"/>
              <a:t>no association </a:t>
            </a:r>
            <a:r>
              <a:rPr lang="en-US" sz="1400" dirty="0"/>
              <a:t>with BCLC stage, CP class</a:t>
            </a:r>
            <a:r>
              <a:rPr lang="en-US" dirty="0"/>
              <a:t>, </a:t>
            </a:r>
            <a:r>
              <a:rPr lang="en-US" sz="1400" dirty="0"/>
              <a:t>baseline PVT, presence of varices at pretreatment EGD and administration of prophylactic treatment</a:t>
            </a:r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C848A07-46D4-4518-BFBC-F9C2C79E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Bleeding events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57D337-31EE-4F0E-947F-3290E65708D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477128" y="4888800"/>
            <a:ext cx="824487" cy="103465"/>
          </a:xfrm>
        </p:spPr>
        <p:txBody>
          <a:bodyPr/>
          <a:lstStyle/>
          <a:p>
            <a:fld id="{75349C9D-2573-4E0E-BF7B-0460D0D7C732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71816-BFDD-48C6-9BB4-C617AB3D00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79913" y="4888800"/>
            <a:ext cx="5581721" cy="103466"/>
          </a:xfrm>
        </p:spPr>
        <p:txBody>
          <a:bodyPr/>
          <a:lstStyle/>
          <a:p>
            <a:r>
              <a:rPr lang="de-DE"/>
              <a:t>Ella Preugszat I Journal Club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741404-2EA1-4D9A-B31F-10ACDD34A8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Inhaltsplatzhalter 8">
            <a:extLst>
              <a:ext uri="{FF2B5EF4-FFF2-40B4-BE49-F238E27FC236}">
                <a16:creationId xmlns:a16="http://schemas.microsoft.com/office/drawing/2014/main" id="{6A99A554-0480-54AB-5C24-D8702FBAC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9" r="12653" b="50602"/>
          <a:stretch/>
        </p:blipFill>
        <p:spPr>
          <a:xfrm>
            <a:off x="4572000" y="1405284"/>
            <a:ext cx="4157974" cy="23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0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5F4434-7BC6-4E24-8058-D29D46842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49" y="1347788"/>
            <a:ext cx="3947191" cy="3168650"/>
          </a:xfrm>
        </p:spPr>
        <p:txBody>
          <a:bodyPr/>
          <a:lstStyle/>
          <a:p>
            <a:r>
              <a:rPr lang="en-US" b="1" dirty="0"/>
              <a:t>no difference </a:t>
            </a:r>
            <a:r>
              <a:rPr lang="en-US" dirty="0"/>
              <a:t>was observed comparing patients with CP-A and CP-B in terms of toxicity</a:t>
            </a:r>
          </a:p>
          <a:p>
            <a:pPr lvl="1"/>
            <a:r>
              <a:rPr lang="en-US" dirty="0"/>
              <a:t>bevacizumab-related AEs (48% vs. 46%)</a:t>
            </a:r>
          </a:p>
          <a:p>
            <a:pPr lvl="1"/>
            <a:r>
              <a:rPr lang="en-US" dirty="0"/>
              <a:t>atezolizumab-related AEs (53% vs. 40%)</a:t>
            </a:r>
          </a:p>
          <a:p>
            <a:r>
              <a:rPr lang="en-US" b="1" dirty="0"/>
              <a:t>proportion of GI bleeding events was not dissimilar </a:t>
            </a:r>
            <a:r>
              <a:rPr lang="en-US" dirty="0"/>
              <a:t>in patients with CP-A versus CP-B </a:t>
            </a:r>
          </a:p>
          <a:p>
            <a:pPr lvl="1"/>
            <a:r>
              <a:rPr lang="en-US" dirty="0"/>
              <a:t>events of any grade (14% vs. 15%)</a:t>
            </a:r>
          </a:p>
          <a:p>
            <a:pPr lvl="1"/>
            <a:r>
              <a:rPr lang="en-US" dirty="0"/>
              <a:t>events of grade ≥3 (4% vs. 10%)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C848A07-46D4-4518-BFBC-F9C2C79E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Safety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57D337-31EE-4F0E-947F-3290E65708D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477128" y="4888800"/>
            <a:ext cx="824487" cy="103465"/>
          </a:xfrm>
        </p:spPr>
        <p:txBody>
          <a:bodyPr/>
          <a:lstStyle/>
          <a:p>
            <a:fld id="{75349C9D-2573-4E0E-BF7B-0460D0D7C732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71816-BFDD-48C6-9BB4-C617AB3D00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79913" y="4888800"/>
            <a:ext cx="5581721" cy="103466"/>
          </a:xfrm>
        </p:spPr>
        <p:txBody>
          <a:bodyPr/>
          <a:lstStyle/>
          <a:p>
            <a:r>
              <a:rPr lang="de-DE"/>
              <a:t>Ella Preugszat I Journal Club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741404-2EA1-4D9A-B31F-10ACDD34A8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4D2974A3-44F4-8188-328B-153787FD6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940" y="268592"/>
            <a:ext cx="4049104" cy="44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6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4574CD-7893-4EC7-8CEE-048F45F65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3A00-C0E5-F64E-B7F3-B20E065A2C7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CCF173-DFDC-4029-88EA-D928ABF58C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C1DBD-5E4A-4FA5-BDAB-EEF4A6DADCC0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83E169-B5C0-48AA-807E-FE01FBC8B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347789"/>
            <a:ext cx="3447458" cy="3168650"/>
          </a:xfrm>
        </p:spPr>
        <p:txBody>
          <a:bodyPr/>
          <a:lstStyle/>
          <a:p>
            <a:r>
              <a:rPr lang="en-US" dirty="0"/>
              <a:t>overall population: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mOS: 14.9 months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mPFS: 6.8 months </a:t>
            </a:r>
            <a:endParaRPr lang="de-CH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AA20DC5-4949-4647-B36C-3F5CB7A3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Efficacy</a:t>
            </a:r>
            <a:endParaRPr lang="de-CH" dirty="0"/>
          </a:p>
        </p:txBody>
      </p:sp>
      <p:graphicFrame>
        <p:nvGraphicFramePr>
          <p:cNvPr id="20" name="Inhaltsplatzhalter 18">
            <a:extLst>
              <a:ext uri="{FF2B5EF4-FFF2-40B4-BE49-F238E27FC236}">
                <a16:creationId xmlns:a16="http://schemas.microsoft.com/office/drawing/2014/main" id="{C3AD847B-01B6-4991-B8E0-C08562FFD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405556"/>
              </p:ext>
            </p:extLst>
          </p:nvPr>
        </p:nvGraphicFramePr>
        <p:xfrm>
          <a:off x="539749" y="3019462"/>
          <a:ext cx="8064500" cy="1683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1718">
                <a:tc>
                  <a:txBody>
                    <a:bodyPr/>
                    <a:lstStyle/>
                    <a:p>
                      <a:endParaRPr lang="de-DE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44000" marR="144000" marT="72000" marB="72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2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/>
                        <a:t>→ </a:t>
                      </a:r>
                      <a:r>
                        <a:rPr lang="en-US" sz="1400" b="1" dirty="0"/>
                        <a:t>ORR and DCR were comparable </a:t>
                      </a:r>
                      <a:r>
                        <a:rPr lang="en-US" sz="1400" dirty="0"/>
                        <a:t>across CP classes and not influenced by BCLC staging, ECOG-PS, etiology, PVT, or EHS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→ median treatment duration was 3.5 months (IQR 1.9–8.0) and it was </a:t>
                      </a:r>
                      <a:r>
                        <a:rPr lang="en-US" sz="1400" b="1" dirty="0"/>
                        <a:t>longer in patients with CP-A</a:t>
                      </a:r>
                      <a:r>
                        <a:rPr lang="en-US" sz="1400" dirty="0"/>
                        <a:t> compared with CP-B class (4.3 vs. 2.9)</a:t>
                      </a:r>
                    </a:p>
                  </a:txBody>
                  <a:tcPr marL="144000" marR="144000" marT="144000" marB="144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CAC46DB8-DC86-BC4B-78D1-B34DD433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Ella Preugszat I Journal Club</a:t>
            </a:r>
          </a:p>
        </p:txBody>
      </p:sp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3CF97607-08F1-CF12-50B0-D2B1B98BE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622" y="149335"/>
            <a:ext cx="2466754" cy="27180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BC504B0-850C-8828-D8A6-F73A2B17FB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2192"/>
          <a:stretch/>
        </p:blipFill>
        <p:spPr>
          <a:xfrm>
            <a:off x="5907782" y="751359"/>
            <a:ext cx="2690336" cy="15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6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5F4434-7BC6-4E24-8058-D29D46842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retrospective data set </a:t>
            </a:r>
          </a:p>
          <a:p>
            <a:r>
              <a:rPr lang="en-US" dirty="0"/>
              <a:t>mainly safety-oriented</a:t>
            </a:r>
          </a:p>
          <a:p>
            <a:r>
              <a:rPr lang="en-US" dirty="0"/>
              <a:t>only 53 patients within CP-B class, no evaluation across the individual CP scores 7–9 </a:t>
            </a:r>
          </a:p>
          <a:p>
            <a:r>
              <a:rPr lang="en-US" dirty="0"/>
              <a:t>lack of EGD data in part of the population</a:t>
            </a:r>
          </a:p>
          <a:p>
            <a:r>
              <a:rPr lang="en-US" dirty="0"/>
              <a:t>real-life setting implies a lack of standardization in clinical practice including eligibility assessment, frequency of follow-up, and management of AEs</a:t>
            </a:r>
          </a:p>
          <a:p>
            <a:r>
              <a:rPr lang="en-US" dirty="0"/>
              <a:t>relatively small sample size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C848A07-46D4-4518-BFBC-F9C2C79E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Limitations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57D337-31EE-4F0E-947F-3290E65708D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477128" y="4888800"/>
            <a:ext cx="824487" cy="103465"/>
          </a:xfrm>
        </p:spPr>
        <p:txBody>
          <a:bodyPr/>
          <a:lstStyle/>
          <a:p>
            <a:fld id="{75349C9D-2573-4E0E-BF7B-0460D0D7C732}" type="datetime1">
              <a:rPr lang="de-DE" smtClean="0"/>
              <a:t>08.03.23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71816-BFDD-48C6-9BB4-C617AB3D00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79913" y="4888800"/>
            <a:ext cx="5581721" cy="103466"/>
          </a:xfrm>
        </p:spPr>
        <p:txBody>
          <a:bodyPr/>
          <a:lstStyle/>
          <a:p>
            <a:r>
              <a:rPr lang="de-DE" dirty="0"/>
              <a:t>Ella Preugszat I Journal Club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741404-2EA1-4D9A-B31F-10ACDD34A8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01614" y="4888800"/>
            <a:ext cx="308036" cy="103465"/>
          </a:xfrm>
        </p:spPr>
        <p:txBody>
          <a:bodyPr/>
          <a:lstStyle/>
          <a:p>
            <a:fld id="{22C43A00-C0E5-F64E-B7F3-B20E065A2C7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330113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itel Insel Gruppe">
  <a:themeElements>
    <a:clrScheme name="Inselspita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6F151C17-1CB2-4B34-8B8B-1BB7A3A7C848}"/>
    </a:ext>
  </a:extLst>
</a:theme>
</file>

<file path=ppt/theme/theme2.xml><?xml version="1.0" encoding="utf-8"?>
<a:theme xmlns:a="http://schemas.openxmlformats.org/drawingml/2006/main" name="Master Inhalt Insel Gruppe 18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FA56EE4E-A905-465D-A7C7-E3ACD8E23ECB}"/>
    </a:ext>
  </a:extLst>
</a:theme>
</file>

<file path=ppt/theme/theme3.xml><?xml version="1.0" encoding="utf-8"?>
<a:theme xmlns:a="http://schemas.openxmlformats.org/drawingml/2006/main" name="Master Inhalt Insel Gruppe 14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E170FFD4-6D31-4622-891B-DC3674669101}"/>
    </a:ext>
  </a:extLst>
</a:theme>
</file>

<file path=ppt/theme/theme4.xml><?xml version="1.0" encoding="utf-8"?>
<a:theme xmlns:a="http://schemas.openxmlformats.org/drawingml/2006/main" name="Master Inhalt Insel Gruppe 12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C019777D-46B7-4574-AC67-18D9B9227195}"/>
    </a:ext>
  </a:extLst>
</a:theme>
</file>

<file path=ppt/theme/theme5.xml><?xml version="1.0" encoding="utf-8"?>
<a:theme xmlns:a="http://schemas.openxmlformats.org/drawingml/2006/main" name="Master Inhalt Insel Gruppe 10pt">
  <a:themeElements>
    <a:clrScheme name="Insel Gruppe">
      <a:dk1>
        <a:srgbClr val="000000"/>
      </a:dk1>
      <a:lt1>
        <a:srgbClr val="FFFFFF"/>
      </a:lt1>
      <a:dk2>
        <a:srgbClr val="677078"/>
      </a:dk2>
      <a:lt2>
        <a:srgbClr val="009670"/>
      </a:lt2>
      <a:accent1>
        <a:srgbClr val="677078"/>
      </a:accent1>
      <a:accent2>
        <a:srgbClr val="009670"/>
      </a:accent2>
      <a:accent3>
        <a:srgbClr val="6CA5DA"/>
      </a:accent3>
      <a:accent4>
        <a:srgbClr val="E5CBD6"/>
      </a:accent4>
      <a:accent5>
        <a:srgbClr val="EE8F7A"/>
      </a:accent5>
      <a:accent6>
        <a:srgbClr val="D1E2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el-Gruppe_Praesentation_16zu9_Template V1.potx" id="{E5816D2F-C793-411F-90BC-E7210B941246}" vid="{1FC80DBF-3C10-4D5F-BB1D-20966E8DBD72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2112</Words>
  <Application>Microsoft Macintosh PowerPoint</Application>
  <PresentationFormat>Bildschirmpräsentation (16:9)</PresentationFormat>
  <Paragraphs>200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ArialMT</vt:lpstr>
      <vt:lpstr>Calibri</vt:lpstr>
      <vt:lpstr>Master Titel Insel Gruppe</vt:lpstr>
      <vt:lpstr>Master Inhalt Insel Gruppe 18pt</vt:lpstr>
      <vt:lpstr>Master Inhalt Insel Gruppe 14pt</vt:lpstr>
      <vt:lpstr>Master Inhalt Insel Gruppe 12pt</vt:lpstr>
      <vt:lpstr>Master Inhalt Insel Gruppe 10pt</vt:lpstr>
      <vt:lpstr>Preliminary evidence of safety and tolerability of atezolizumab plus bevacizumab in patients with hepatocellular carcinoma and Child-Pugh A and B cirrhosis: A real-world study </vt:lpstr>
      <vt:lpstr>Background</vt:lpstr>
      <vt:lpstr>Study design</vt:lpstr>
      <vt:lpstr>Patient characteristics</vt:lpstr>
      <vt:lpstr>Treatment-related Adverse Events</vt:lpstr>
      <vt:lpstr>Bleeding events</vt:lpstr>
      <vt:lpstr>Safety</vt:lpstr>
      <vt:lpstr>Efficacy</vt:lpstr>
      <vt:lpstr>Limitations</vt:lpstr>
      <vt:lpstr>Conclusions</vt:lpstr>
      <vt:lpstr>Vielen Dank für die Aufmerksamkeit.</vt:lpstr>
    </vt:vector>
  </TitlesOfParts>
  <Company>Insel Gruppe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Präsentation 28 Punkt zweizeilig</dc:title>
  <dc:creator>Preugszat, Ella-Lisa</dc:creator>
  <cp:lastModifiedBy>Ella Preugszat</cp:lastModifiedBy>
  <cp:revision>17</cp:revision>
  <dcterms:created xsi:type="dcterms:W3CDTF">2023-03-07T14:56:35Z</dcterms:created>
  <dcterms:modified xsi:type="dcterms:W3CDTF">2023-03-08T20:49:34Z</dcterms:modified>
</cp:coreProperties>
</file>