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49" r:id="rId2"/>
    <p:sldMasterId id="2147483754" r:id="rId3"/>
    <p:sldMasterId id="2147483766" r:id="rId4"/>
    <p:sldMasterId id="2147483763" r:id="rId5"/>
  </p:sldMasterIdLst>
  <p:notesMasterIdLst>
    <p:notesMasterId r:id="rId29"/>
  </p:notesMasterIdLst>
  <p:sldIdLst>
    <p:sldId id="399" r:id="rId6"/>
    <p:sldId id="401" r:id="rId7"/>
    <p:sldId id="427" r:id="rId8"/>
    <p:sldId id="410" r:id="rId9"/>
    <p:sldId id="402" r:id="rId10"/>
    <p:sldId id="428" r:id="rId11"/>
    <p:sldId id="406" r:id="rId12"/>
    <p:sldId id="403" r:id="rId13"/>
    <p:sldId id="412" r:id="rId14"/>
    <p:sldId id="413" r:id="rId15"/>
    <p:sldId id="417" r:id="rId16"/>
    <p:sldId id="418" r:id="rId17"/>
    <p:sldId id="419" r:id="rId18"/>
    <p:sldId id="425" r:id="rId19"/>
    <p:sldId id="424" r:id="rId20"/>
    <p:sldId id="421" r:id="rId21"/>
    <p:sldId id="423" r:id="rId22"/>
    <p:sldId id="422" r:id="rId23"/>
    <p:sldId id="407" r:id="rId24"/>
    <p:sldId id="426" r:id="rId25"/>
    <p:sldId id="408" r:id="rId26"/>
    <p:sldId id="429" r:id="rId27"/>
    <p:sldId id="385" r:id="rId28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670"/>
    <a:srgbClr val="D1E1BB"/>
    <a:srgbClr val="4A7094"/>
    <a:srgbClr val="E4DBCF"/>
    <a:srgbClr val="8C7482"/>
    <a:srgbClr val="F5EBEF"/>
    <a:srgbClr val="9B6051"/>
    <a:srgbClr val="666F77"/>
    <a:srgbClr val="BFE0D4"/>
    <a:srgbClr val="D8E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77907" autoAdjust="0"/>
  </p:normalViewPr>
  <p:slideViewPr>
    <p:cSldViewPr snapToGrid="0" snapToObjects="1">
      <p:cViewPr varScale="1">
        <p:scale>
          <a:sx n="90" d="100"/>
          <a:sy n="90" d="100"/>
        </p:scale>
        <p:origin x="1171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28" d="100"/>
          <a:sy n="128" d="100"/>
        </p:scale>
        <p:origin x="3152" y="1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BB809-BBEE-7448-9233-6973D63859EA}" type="datetimeFigureOut">
              <a:rPr lang="de-DE" smtClean="0"/>
              <a:t>07.03.2022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95C04-E291-F549-9F12-4CD1EACFC0CB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819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95C04-E291-F549-9F12-4CD1EACFC0CB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0322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Diabetes </a:t>
            </a:r>
            <a:r>
              <a:rPr lang="de-CH" dirty="0" err="1" smtClean="0"/>
              <a:t>better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assessed</a:t>
            </a:r>
            <a:r>
              <a:rPr lang="de-CH" baseline="0" dirty="0" smtClean="0"/>
              <a:t> in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post-intervention </a:t>
            </a:r>
            <a:r>
              <a:rPr lang="de-CH" baseline="0" dirty="0" err="1" smtClean="0"/>
              <a:t>group</a:t>
            </a:r>
            <a:r>
              <a:rPr lang="de-CH" baseline="0" dirty="0" smtClean="0"/>
              <a:t> (HbA1c)</a:t>
            </a:r>
          </a:p>
          <a:p>
            <a:r>
              <a:rPr lang="de-CH" baseline="0" dirty="0" err="1" smtClean="0"/>
              <a:t>Tendency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better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95C04-E291-F549-9F12-4CD1EACFC0CB}" type="slidenum">
              <a:rPr lang="de-DE" smtClean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3178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Dyslipidemia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better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assessed</a:t>
            </a:r>
            <a:endParaRPr lang="de-CH" baseline="0" dirty="0" smtClean="0"/>
          </a:p>
          <a:p>
            <a:r>
              <a:rPr lang="de-CH" baseline="0" dirty="0" err="1" smtClean="0"/>
              <a:t>Cyclosporin</a:t>
            </a:r>
            <a:r>
              <a:rPr lang="de-CH" baseline="0" dirty="0" smtClean="0"/>
              <a:t> = </a:t>
            </a:r>
            <a:r>
              <a:rPr lang="de-CH" baseline="0" dirty="0" err="1" smtClean="0"/>
              <a:t>more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hypercholesterolemia</a:t>
            </a:r>
            <a:endParaRPr lang="de-CH" baseline="0" dirty="0" smtClean="0"/>
          </a:p>
          <a:p>
            <a:r>
              <a:rPr lang="de-CH" dirty="0" err="1" smtClean="0"/>
              <a:t>Despite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intervention</a:t>
            </a:r>
            <a:r>
              <a:rPr lang="de-CH" baseline="0" dirty="0" smtClean="0"/>
              <a:t>, </a:t>
            </a:r>
            <a:r>
              <a:rPr lang="de-CH" baseline="0" dirty="0" err="1" smtClean="0"/>
              <a:t>targets</a:t>
            </a:r>
            <a:r>
              <a:rPr lang="de-CH" baseline="0" dirty="0" smtClean="0"/>
              <a:t> not </a:t>
            </a:r>
            <a:r>
              <a:rPr lang="de-CH" baseline="0" dirty="0" err="1" smtClean="0"/>
              <a:t>reached</a:t>
            </a:r>
            <a:endParaRPr lang="de-CH" baseline="0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proportion of patients achieving non-HDL-cholesterol levels in target was 86% in the moderate/low risk, 44% in the high risk and 19% in the very-high risk groups respectively (p&lt;0.001).</a:t>
            </a:r>
          </a:p>
          <a:p>
            <a:endParaRPr lang="de-CH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(double)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patients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everolimus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post-intervention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cohort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hyper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TG</a:t>
            </a:r>
          </a:p>
          <a:p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why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less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HC`C?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switch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kidney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injury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?)</a:t>
            </a:r>
          </a:p>
          <a:p>
            <a:endParaRPr lang="de-CH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err="1" smtClean="0"/>
              <a:t>No</a:t>
            </a:r>
            <a:r>
              <a:rPr lang="de-DE" sz="1200" dirty="0" smtClean="0"/>
              <a:t> </a:t>
            </a:r>
            <a:r>
              <a:rPr lang="de-DE" sz="1200" dirty="0" err="1" smtClean="0"/>
              <a:t>change</a:t>
            </a:r>
            <a:r>
              <a:rPr lang="de-DE" sz="1200" dirty="0" smtClean="0"/>
              <a:t> in ASCVD </a:t>
            </a:r>
            <a:r>
              <a:rPr lang="de-DE" sz="1200" dirty="0" err="1" smtClean="0"/>
              <a:t>Risk</a:t>
            </a:r>
            <a:r>
              <a:rPr lang="de-DE" sz="1200" dirty="0" smtClean="0"/>
              <a:t> Score </a:t>
            </a:r>
            <a:r>
              <a:rPr lang="de-DE" sz="1200" dirty="0" err="1" smtClean="0"/>
              <a:t>between</a:t>
            </a:r>
            <a:r>
              <a:rPr lang="de-DE" sz="1200" dirty="0" smtClean="0"/>
              <a:t> 6 ans 12 </a:t>
            </a:r>
            <a:r>
              <a:rPr lang="de-DE" sz="1200" dirty="0" err="1" smtClean="0"/>
              <a:t>months</a:t>
            </a:r>
            <a:r>
              <a:rPr lang="de-DE" sz="1200" dirty="0" smtClean="0"/>
              <a:t> </a:t>
            </a:r>
            <a:r>
              <a:rPr lang="de-DE" sz="1200" dirty="0" err="1" smtClean="0"/>
              <a:t>post</a:t>
            </a:r>
            <a:r>
              <a:rPr lang="de-DE" sz="1200" dirty="0" smtClean="0"/>
              <a:t> LT in </a:t>
            </a:r>
            <a:r>
              <a:rPr lang="de-DE" sz="1200" dirty="0" err="1" smtClean="0"/>
              <a:t>the</a:t>
            </a:r>
            <a:r>
              <a:rPr lang="de-DE" sz="1200" dirty="0" smtClean="0"/>
              <a:t> </a:t>
            </a:r>
            <a:r>
              <a:rPr lang="de-DE" sz="1200" dirty="0" err="1" smtClean="0"/>
              <a:t>intervention</a:t>
            </a:r>
            <a:r>
              <a:rPr lang="de-DE" sz="1200" dirty="0" smtClean="0"/>
              <a:t> </a:t>
            </a:r>
            <a:r>
              <a:rPr lang="de-DE" sz="1200" dirty="0" err="1" smtClean="0"/>
              <a:t>group</a:t>
            </a:r>
            <a:endParaRPr lang="de-DE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95C04-E291-F549-9F12-4CD1EACFC0CB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8875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BMI </a:t>
            </a:r>
            <a:r>
              <a:rPr lang="de-CH" dirty="0" err="1" smtClean="0"/>
              <a:t>more</a:t>
            </a:r>
            <a:r>
              <a:rPr lang="de-CH" dirty="0" smtClean="0"/>
              <a:t> </a:t>
            </a:r>
            <a:r>
              <a:rPr lang="de-CH" dirty="0" err="1" smtClean="0"/>
              <a:t>assessed</a:t>
            </a:r>
            <a:endParaRPr lang="de-CH" dirty="0" smtClean="0"/>
          </a:p>
          <a:p>
            <a:r>
              <a:rPr lang="de-CH" dirty="0" err="1" smtClean="0"/>
              <a:t>No</a:t>
            </a:r>
            <a:r>
              <a:rPr lang="de-CH" dirty="0" smtClean="0"/>
              <a:t> </a:t>
            </a:r>
            <a:r>
              <a:rPr lang="de-CH" dirty="0" err="1" smtClean="0"/>
              <a:t>difference</a:t>
            </a:r>
            <a:r>
              <a:rPr lang="de-CH" dirty="0" smtClean="0"/>
              <a:t> </a:t>
            </a:r>
            <a:r>
              <a:rPr lang="de-CH" dirty="0" err="1" smtClean="0"/>
              <a:t>between</a:t>
            </a:r>
            <a:r>
              <a:rPr lang="de-CH" dirty="0" smtClean="0"/>
              <a:t> </a:t>
            </a:r>
            <a:r>
              <a:rPr lang="de-CH" dirty="0" err="1" smtClean="0"/>
              <a:t>groups</a:t>
            </a:r>
            <a:r>
              <a:rPr lang="de-CH" dirty="0" smtClean="0"/>
              <a:t> at 12</a:t>
            </a:r>
            <a:r>
              <a:rPr lang="de-CH" baseline="0" dirty="0" smtClean="0"/>
              <a:t> </a:t>
            </a:r>
            <a:r>
              <a:rPr lang="de-CH" baseline="0" dirty="0" err="1" smtClean="0"/>
              <a:t>months</a:t>
            </a:r>
            <a:r>
              <a:rPr lang="de-CH" baseline="0" dirty="0" smtClean="0"/>
              <a:t> (but </a:t>
            </a:r>
            <a:r>
              <a:rPr lang="de-CH" baseline="0" dirty="0" err="1" smtClean="0"/>
              <a:t>were</a:t>
            </a:r>
            <a:r>
              <a:rPr lang="de-CH" baseline="0" dirty="0" smtClean="0"/>
              <a:t> different </a:t>
            </a:r>
            <a:r>
              <a:rPr lang="de-CH" baseline="0" dirty="0" err="1" smtClean="0"/>
              <a:t>pre</a:t>
            </a:r>
            <a:r>
              <a:rPr lang="de-CH" baseline="0" dirty="0" smtClean="0"/>
              <a:t>-LT)</a:t>
            </a:r>
          </a:p>
          <a:p>
            <a:r>
              <a:rPr lang="de-CH" baseline="0" dirty="0" err="1" smtClean="0"/>
              <a:t>No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change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pre</a:t>
            </a:r>
            <a:r>
              <a:rPr lang="de-CH" baseline="0" dirty="0" smtClean="0"/>
              <a:t>-post LT (</a:t>
            </a:r>
            <a:r>
              <a:rPr lang="de-CH" baseline="0" dirty="0" err="1" smtClean="0"/>
              <a:t>paired</a:t>
            </a:r>
            <a:r>
              <a:rPr lang="de-CH" baseline="0" dirty="0" smtClean="0"/>
              <a:t>): </a:t>
            </a:r>
            <a:r>
              <a:rPr lang="de-CH" baseline="0" dirty="0" err="1" smtClean="0"/>
              <a:t>loss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fluid, </a:t>
            </a:r>
            <a:r>
              <a:rPr lang="de-CH" baseline="0" dirty="0" err="1" smtClean="0"/>
              <a:t>gain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muscle</a:t>
            </a:r>
            <a:r>
              <a:rPr lang="de-CH" baseline="0" dirty="0" smtClean="0"/>
              <a:t>/</a:t>
            </a:r>
            <a:r>
              <a:rPr lang="de-CH" baseline="0" dirty="0" err="1" smtClean="0"/>
              <a:t>fat</a:t>
            </a:r>
            <a:r>
              <a:rPr lang="de-CH" baseline="0" dirty="0" smtClean="0"/>
              <a:t>?</a:t>
            </a:r>
            <a:endParaRPr lang="de-CH" dirty="0" smtClean="0"/>
          </a:p>
          <a:p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taking</a:t>
            </a:r>
            <a:r>
              <a:rPr lang="de-CH" dirty="0" smtClean="0"/>
              <a:t> </a:t>
            </a:r>
            <a:r>
              <a:rPr lang="de-CH" dirty="0" err="1" smtClean="0"/>
              <a:t>compensated</a:t>
            </a:r>
            <a:r>
              <a:rPr lang="de-CH" dirty="0" smtClean="0"/>
              <a:t> </a:t>
            </a:r>
            <a:r>
              <a:rPr lang="de-CH" dirty="0" err="1" smtClean="0"/>
              <a:t>patients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LT </a:t>
            </a:r>
            <a:r>
              <a:rPr lang="de-CH" dirty="0" err="1" smtClean="0"/>
              <a:t>for</a:t>
            </a:r>
            <a:r>
              <a:rPr lang="de-CH" dirty="0" smtClean="0"/>
              <a:t> HCC: </a:t>
            </a:r>
            <a:r>
              <a:rPr lang="de-CH" dirty="0" err="1" smtClean="0"/>
              <a:t>difference</a:t>
            </a:r>
            <a:r>
              <a:rPr lang="de-CH" dirty="0" smtClean="0"/>
              <a:t> </a:t>
            </a:r>
            <a:r>
              <a:rPr lang="de-CH" dirty="0" err="1" smtClean="0"/>
              <a:t>remains</a:t>
            </a:r>
            <a:r>
              <a:rPr lang="de-CH" dirty="0" smtClean="0"/>
              <a:t> </a:t>
            </a:r>
            <a:r>
              <a:rPr lang="de-CH" dirty="0" err="1" smtClean="0"/>
              <a:t>significant</a:t>
            </a:r>
            <a:endParaRPr lang="de-CH" dirty="0" smtClean="0"/>
          </a:p>
          <a:p>
            <a:endParaRPr lang="de-CH" dirty="0" smtClean="0"/>
          </a:p>
          <a:p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BMI </a:t>
            </a:r>
            <a:r>
              <a:rPr lang="de-CH" dirty="0" err="1" smtClean="0"/>
              <a:t>simplistic</a:t>
            </a:r>
            <a:r>
              <a:rPr lang="de-CH" dirty="0" smtClean="0"/>
              <a:t>, </a:t>
            </a:r>
            <a:r>
              <a:rPr lang="de-CH" dirty="0" err="1" smtClean="0"/>
              <a:t>does</a:t>
            </a:r>
            <a:r>
              <a:rPr lang="de-CH" dirty="0" smtClean="0"/>
              <a:t> not </a:t>
            </a:r>
            <a:r>
              <a:rPr lang="de-CH" dirty="0" err="1" smtClean="0"/>
              <a:t>take</a:t>
            </a:r>
            <a:r>
              <a:rPr lang="de-CH" dirty="0" smtClean="0"/>
              <a:t> </a:t>
            </a:r>
            <a:r>
              <a:rPr lang="de-CH" dirty="0" err="1" smtClean="0"/>
              <a:t>into</a:t>
            </a:r>
            <a:r>
              <a:rPr lang="de-CH" dirty="0" smtClean="0"/>
              <a:t> </a:t>
            </a:r>
            <a:r>
              <a:rPr lang="de-CH" dirty="0" err="1" smtClean="0"/>
              <a:t>account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change</a:t>
            </a:r>
            <a:r>
              <a:rPr lang="de-CH" baseline="0" dirty="0" smtClean="0"/>
              <a:t> in fluid </a:t>
            </a:r>
            <a:r>
              <a:rPr lang="de-CH" baseline="0" dirty="0" err="1" smtClean="0"/>
              <a:t>retention</a:t>
            </a:r>
            <a:r>
              <a:rPr lang="de-CH" baseline="0" dirty="0" smtClean="0"/>
              <a:t>, </a:t>
            </a:r>
            <a:r>
              <a:rPr lang="de-CH" baseline="0" dirty="0" err="1" smtClean="0"/>
              <a:t>gain</a:t>
            </a:r>
            <a:r>
              <a:rPr lang="de-CH" baseline="0" dirty="0" smtClean="0"/>
              <a:t>/</a:t>
            </a:r>
            <a:r>
              <a:rPr lang="de-CH" baseline="0" dirty="0" err="1" smtClean="0"/>
              <a:t>loss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muscle</a:t>
            </a:r>
            <a:r>
              <a:rPr lang="de-CH" baseline="0" dirty="0" smtClean="0"/>
              <a:t> and </a:t>
            </a:r>
            <a:r>
              <a:rPr lang="de-CH" baseline="0" dirty="0" err="1" smtClean="0"/>
              <a:t>fat</a:t>
            </a:r>
            <a:r>
              <a:rPr lang="de-CH" baseline="0" dirty="0" smtClean="0"/>
              <a:t> mass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95C04-E291-F549-9F12-4CD1EACFC0CB}" type="slidenum">
              <a:rPr lang="de-DE" smtClean="0"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0153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Renal </a:t>
            </a:r>
            <a:r>
              <a:rPr lang="de-CH" dirty="0" err="1" smtClean="0"/>
              <a:t>function</a:t>
            </a:r>
            <a:r>
              <a:rPr lang="de-CH" dirty="0" smtClean="0"/>
              <a:t> </a:t>
            </a:r>
            <a:r>
              <a:rPr lang="de-CH" dirty="0" err="1" smtClean="0"/>
              <a:t>deteriorated</a:t>
            </a:r>
            <a:r>
              <a:rPr lang="de-CH" dirty="0" smtClean="0"/>
              <a:t> </a:t>
            </a:r>
            <a:r>
              <a:rPr lang="de-CH" dirty="0" err="1" smtClean="0"/>
              <a:t>overall</a:t>
            </a:r>
            <a:r>
              <a:rPr lang="de-CH" dirty="0" smtClean="0"/>
              <a:t> </a:t>
            </a:r>
            <a:r>
              <a:rPr lang="de-CH" dirty="0" err="1" smtClean="0"/>
              <a:t>post</a:t>
            </a:r>
            <a:r>
              <a:rPr lang="de-CH" dirty="0" smtClean="0"/>
              <a:t> LT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with</a:t>
            </a:r>
            <a:r>
              <a:rPr lang="de-CH" baseline="0" dirty="0" smtClean="0"/>
              <a:t> </a:t>
            </a:r>
            <a:r>
              <a:rPr lang="de-CH" baseline="0" dirty="0" err="1" smtClean="0"/>
              <a:t>more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patients</a:t>
            </a:r>
            <a:r>
              <a:rPr lang="de-CH" baseline="0" dirty="0" smtClean="0"/>
              <a:t> in </a:t>
            </a:r>
            <a:r>
              <a:rPr lang="de-CH" baseline="0" dirty="0" err="1" smtClean="0"/>
              <a:t>higher</a:t>
            </a:r>
            <a:r>
              <a:rPr lang="de-CH" baseline="0" dirty="0" smtClean="0"/>
              <a:t> KDIGO </a:t>
            </a:r>
            <a:r>
              <a:rPr lang="de-CH" baseline="0" dirty="0" err="1" smtClean="0"/>
              <a:t>classes</a:t>
            </a:r>
            <a:endParaRPr lang="de-CH" baseline="0" dirty="0" smtClean="0"/>
          </a:p>
          <a:p>
            <a:endParaRPr lang="de-CH" baseline="0" dirty="0" smtClean="0"/>
          </a:p>
          <a:p>
            <a:r>
              <a:rPr lang="de-CH" b="1" baseline="0" dirty="0" smtClean="0"/>
              <a:t>Smoking:</a:t>
            </a:r>
          </a:p>
          <a:p>
            <a:r>
              <a:rPr lang="de-CH" b="1" baseline="0" dirty="0" smtClean="0"/>
              <a:t>Control </a:t>
            </a:r>
            <a:r>
              <a:rPr lang="de-CH" b="1" baseline="0" dirty="0" err="1" smtClean="0"/>
              <a:t>group</a:t>
            </a:r>
            <a:r>
              <a:rPr lang="de-CH" b="1" baseline="0" dirty="0" smtClean="0"/>
              <a:t>: 19% -&gt; 17%</a:t>
            </a:r>
          </a:p>
          <a:p>
            <a:r>
              <a:rPr lang="de-CH" b="1" baseline="0" dirty="0" smtClean="0"/>
              <a:t>Intervention </a:t>
            </a:r>
            <a:r>
              <a:rPr lang="de-CH" b="1" baseline="0" dirty="0" err="1" smtClean="0"/>
              <a:t>group</a:t>
            </a:r>
            <a:r>
              <a:rPr lang="de-CH" b="1" baseline="0" dirty="0" smtClean="0"/>
              <a:t>: 17% -&gt; 9%</a:t>
            </a:r>
          </a:p>
          <a:p>
            <a:endParaRPr lang="de-CH" b="1" baseline="0" dirty="0" smtClean="0"/>
          </a:p>
          <a:p>
            <a:r>
              <a:rPr lang="de-CH" b="1" baseline="0" dirty="0" smtClean="0"/>
              <a:t>Also </a:t>
            </a:r>
            <a:r>
              <a:rPr lang="de-CH" b="1" baseline="0" dirty="0" err="1" smtClean="0"/>
              <a:t>more</a:t>
            </a:r>
            <a:r>
              <a:rPr lang="de-CH" b="1" baseline="0" dirty="0" smtClean="0"/>
              <a:t> </a:t>
            </a:r>
            <a:r>
              <a:rPr lang="de-CH" b="1" baseline="0" dirty="0" err="1" smtClean="0"/>
              <a:t>referrals</a:t>
            </a:r>
            <a:r>
              <a:rPr lang="de-CH" b="1" baseline="0" dirty="0" smtClean="0"/>
              <a:t> </a:t>
            </a:r>
            <a:r>
              <a:rPr lang="de-CH" b="1" baseline="0" dirty="0" err="1" smtClean="0"/>
              <a:t>to</a:t>
            </a:r>
            <a:r>
              <a:rPr lang="de-CH" b="1" baseline="0" dirty="0" smtClean="0"/>
              <a:t> non transplant </a:t>
            </a:r>
            <a:r>
              <a:rPr lang="de-CH" b="1" baseline="0" dirty="0" err="1" smtClean="0"/>
              <a:t>specialists</a:t>
            </a:r>
            <a:r>
              <a:rPr lang="de-CH" b="1" baseline="0" dirty="0" smtClean="0"/>
              <a:t> in </a:t>
            </a:r>
            <a:r>
              <a:rPr lang="de-CH" b="1" baseline="0" dirty="0" err="1" smtClean="0"/>
              <a:t>the</a:t>
            </a:r>
            <a:r>
              <a:rPr lang="de-CH" b="1" baseline="0" dirty="0" smtClean="0"/>
              <a:t> </a:t>
            </a:r>
            <a:r>
              <a:rPr lang="de-CH" b="1" baseline="0" dirty="0" err="1" smtClean="0"/>
              <a:t>intervention</a:t>
            </a:r>
            <a:r>
              <a:rPr lang="de-CH" b="1" baseline="0" dirty="0" smtClean="0"/>
              <a:t> </a:t>
            </a:r>
            <a:r>
              <a:rPr lang="de-CH" b="1" baseline="0" dirty="0" err="1" smtClean="0"/>
              <a:t>group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95C04-E291-F549-9F12-4CD1EACFC0CB}" type="slidenum">
              <a:rPr lang="de-DE" smtClean="0"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14031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ASCVD </a:t>
            </a:r>
            <a:r>
              <a:rPr lang="de-CH" dirty="0" err="1" smtClean="0"/>
              <a:t>risk</a:t>
            </a:r>
            <a:r>
              <a:rPr lang="de-CH" baseline="0" dirty="0" smtClean="0"/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Score could be calculated in 22 (26%) controls and 80 (65%) post-intervention patients (p&lt;0.001), being, respectively, 9.2% (4.2-19.5) and 10.3% (4.1-19.8) (p=0.85).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95C04-E291-F549-9F12-4CD1EACFC0CB}" type="slidenum">
              <a:rPr lang="de-DE" smtClean="0"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78491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AENOR Spain 1986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Northwestern Method©: mixed-methods approach that consists in adaptation of practice guidelines by a multidisciplinary panel of experts, identification of barriers for guidance adherence and implementation and dissemination of the guidance</a:t>
            </a:r>
          </a:p>
          <a:p>
            <a:endParaRPr lang="de-CH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Not </a:t>
            </a:r>
            <a:r>
              <a:rPr lang="de-CH" dirty="0" err="1" smtClean="0"/>
              <a:t>rely</a:t>
            </a:r>
            <a:r>
              <a:rPr lang="de-CH" dirty="0" smtClean="0"/>
              <a:t> on HA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The OLT SS </a:t>
            </a:r>
            <a:r>
              <a:rPr lang="de-CH" dirty="0" err="1" smtClean="0"/>
              <a:t>format</a:t>
            </a:r>
            <a:r>
              <a:rPr lang="de-CH" dirty="0" smtClean="0"/>
              <a:t> </a:t>
            </a:r>
            <a:r>
              <a:rPr lang="de-CH" dirty="0" err="1" smtClean="0"/>
              <a:t>may</a:t>
            </a:r>
            <a:r>
              <a:rPr lang="de-CH" dirty="0" smtClean="0"/>
              <a:t> </a:t>
            </a:r>
            <a:r>
              <a:rPr lang="de-CH" dirty="0" err="1" smtClean="0"/>
              <a:t>affect</a:t>
            </a:r>
            <a:r>
              <a:rPr lang="de-CH" dirty="0" smtClean="0"/>
              <a:t> </a:t>
            </a:r>
            <a:r>
              <a:rPr lang="de-CH" dirty="0" err="1" smtClean="0"/>
              <a:t>continuity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care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95C04-E291-F549-9F12-4CD1EACFC0CB}" type="slidenum">
              <a:rPr lang="de-DE" smtClean="0"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5600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95C04-E291-F549-9F12-4CD1EACFC0CB}" type="slidenum">
              <a:rPr lang="de-DE" smtClean="0"/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55540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C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95C04-E291-F549-9F12-4CD1EACFC0CB}" type="slidenum">
              <a:rPr lang="de-DE" smtClean="0"/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14135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AENOR Spain 1986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Northwestern Method©: mixed-methods approach that consists in adaptation of practice guidelines by a multidisciplinary panel of experts, identification of barriers for guidance adherence and implementation and dissemination of the guidance</a:t>
            </a:r>
          </a:p>
          <a:p>
            <a:endParaRPr lang="de-CH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Not </a:t>
            </a:r>
            <a:r>
              <a:rPr lang="de-CH" dirty="0" err="1" smtClean="0"/>
              <a:t>rely</a:t>
            </a:r>
            <a:r>
              <a:rPr lang="de-CH" dirty="0" smtClean="0"/>
              <a:t> on HA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The OLT SS </a:t>
            </a:r>
            <a:r>
              <a:rPr lang="de-CH" dirty="0" err="1" smtClean="0"/>
              <a:t>format</a:t>
            </a:r>
            <a:r>
              <a:rPr lang="de-CH" dirty="0" smtClean="0"/>
              <a:t> </a:t>
            </a:r>
            <a:r>
              <a:rPr lang="de-CH" dirty="0" err="1" smtClean="0"/>
              <a:t>may</a:t>
            </a:r>
            <a:r>
              <a:rPr lang="de-CH" dirty="0" smtClean="0"/>
              <a:t> </a:t>
            </a:r>
            <a:r>
              <a:rPr lang="de-CH" dirty="0" err="1" smtClean="0"/>
              <a:t>affect</a:t>
            </a:r>
            <a:r>
              <a:rPr lang="de-CH" dirty="0" smtClean="0"/>
              <a:t> </a:t>
            </a:r>
            <a:r>
              <a:rPr lang="de-CH" dirty="0" err="1" smtClean="0"/>
              <a:t>continuity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care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95C04-E291-F549-9F12-4CD1EACFC0CB}" type="slidenum">
              <a:rPr lang="de-DE" smtClean="0"/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5267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95C04-E291-F549-9F12-4CD1EACFC0CB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0495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 err="1" smtClean="0"/>
              <a:t>No</a:t>
            </a:r>
            <a:r>
              <a:rPr lang="de-CH" dirty="0" smtClean="0"/>
              <a:t> </a:t>
            </a:r>
            <a:r>
              <a:rPr lang="de-CH" dirty="0" err="1" smtClean="0"/>
              <a:t>protocol</a:t>
            </a:r>
            <a:r>
              <a:rPr lang="de-CH" dirty="0" smtClean="0"/>
              <a:t> </a:t>
            </a:r>
            <a:r>
              <a:rPr lang="de-CH" dirty="0" err="1" smtClean="0"/>
              <a:t>group</a:t>
            </a:r>
            <a:r>
              <a:rPr lang="de-CH" dirty="0" smtClean="0"/>
              <a:t>: </a:t>
            </a:r>
            <a:r>
              <a:rPr lang="de-CH" dirty="0" err="1" smtClean="0"/>
              <a:t>as</a:t>
            </a:r>
            <a:r>
              <a:rPr lang="de-CH" dirty="0" smtClean="0"/>
              <a:t> per </a:t>
            </a:r>
            <a:r>
              <a:rPr lang="de-CH" dirty="0" err="1" smtClean="0"/>
              <a:t>physician</a:t>
            </a:r>
            <a:r>
              <a:rPr lang="de-CH" dirty="0" smtClean="0"/>
              <a:t> </a:t>
            </a:r>
            <a:r>
              <a:rPr lang="de-CH" dirty="0" err="1" smtClean="0"/>
              <a:t>discretion</a:t>
            </a:r>
            <a:r>
              <a:rPr lang="de-CH" dirty="0" smtClean="0"/>
              <a:t> (+/- APN), not </a:t>
            </a:r>
            <a:r>
              <a:rPr lang="de-CH" dirty="0" err="1" smtClean="0"/>
              <a:t>standardized</a:t>
            </a:r>
            <a:endParaRPr lang="de-CH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95C04-E291-F549-9F12-4CD1EACFC0CB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64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en-US" sz="1200" dirty="0" smtClean="0"/>
              <a:t>Arterial hypertension (AHT): office BP≥140/90 mmHg in at least two measurements or use of BP lowering drugs.</a:t>
            </a:r>
          </a:p>
          <a:p>
            <a:pPr lvl="0">
              <a:lnSpc>
                <a:spcPct val="100000"/>
              </a:lnSpc>
            </a:pPr>
            <a:r>
              <a:rPr lang="en-US" sz="1200" dirty="0" smtClean="0"/>
              <a:t>Diabetes mellitus (DM): anytime </a:t>
            </a:r>
            <a:r>
              <a:rPr lang="en-US" sz="1200" dirty="0" err="1" smtClean="0"/>
              <a:t>glycemia</a:t>
            </a:r>
            <a:r>
              <a:rPr lang="en-US" sz="1200" dirty="0" smtClean="0"/>
              <a:t> ≥200 mg/dl or fasting </a:t>
            </a:r>
            <a:r>
              <a:rPr lang="en-US" sz="1200" dirty="0" err="1" smtClean="0"/>
              <a:t>glycemia</a:t>
            </a:r>
            <a:r>
              <a:rPr lang="en-US" sz="1200" dirty="0" smtClean="0"/>
              <a:t> ≥126 mg/dl or HbA1c ≥6.5%, or use of antidiabetic drugs.</a:t>
            </a:r>
          </a:p>
          <a:p>
            <a:pPr lvl="0">
              <a:lnSpc>
                <a:spcPct val="100000"/>
              </a:lnSpc>
            </a:pPr>
            <a:r>
              <a:rPr lang="en-US" sz="1200" dirty="0" smtClean="0"/>
              <a:t>Dyslipidemia (DL): total cholesterol levels ≥240 mg/dl, or triglycerides levels ≥150 mg/dl, or use of lipid-lowering drugs.</a:t>
            </a:r>
          </a:p>
          <a:p>
            <a:endParaRPr lang="de-CH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1200" dirty="0" err="1" smtClean="0"/>
              <a:t>Complete</a:t>
            </a:r>
            <a:r>
              <a:rPr lang="de-CH" sz="1200" dirty="0" smtClean="0"/>
              <a:t> </a:t>
            </a:r>
            <a:r>
              <a:rPr lang="de-CH" sz="1200" dirty="0" err="1" smtClean="0"/>
              <a:t>physical</a:t>
            </a:r>
            <a:r>
              <a:rPr lang="de-CH" sz="1200" dirty="0" smtClean="0"/>
              <a:t> </a:t>
            </a:r>
            <a:r>
              <a:rPr lang="de-CH" sz="1200" dirty="0" err="1" smtClean="0"/>
              <a:t>examination</a:t>
            </a:r>
            <a:r>
              <a:rPr lang="de-CH" sz="1200" dirty="0" smtClean="0"/>
              <a:t> </a:t>
            </a:r>
            <a:r>
              <a:rPr lang="en-US" sz="1200" dirty="0" smtClean="0"/>
              <a:t>including BP, height, weight and waist circumference, and an ECG and a blood test comprising a complete lipid panel, renal function, and carbohydrate metabolism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CH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Educational sessions directed by the post-LT APN and involving a nutritionist and a physiotherapist were offered to patients in groups of less than 10 patients and caregivers. These sessions were held every 3-4 months and focused on practical tips on exercising and Mediterranean diet for LT recipients.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CH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Standard: monthly for the first 3 months post-LT and every 2 months until month 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95C04-E291-F549-9F12-4CD1EACFC0CB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1295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presence of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preclinical atherosclerosis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 based in the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pre-LT coronary artery calcium score (CACS) in coronary computed tomography angiography (CCTA), which was performed in pre-LT evaluation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per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clinical protocol in LT candidates with DM/MAFLD and any other CVRF (age &gt;45 in men/50 in women, AHT, dyslipidemia, obesity, current or previous smoking habit, personal or family history of coronary artery disease [CAD]) and in patients without diabetes/MAFLD but 3 or more of the rest of the CVRF.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patients who had not undergone CCTA before LT, a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carotid and femoral arteries ultrasound was performed 6 months after LT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Severe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preclinical atherosclerosis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 defined as a CACS &gt;300 HU at CCTA, or as the presence of plaques (defined as intima media thickness ≥1.5 mm) in 2 or more territories (total number of territories n=4, right and left carotid and femoral), 3 or more plaques, or at least one plaque with &gt;40% stenosis in carotid-femoral ultrasound.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Moderate preclinical atherosclerosis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 defined as a CACS 10-300 in CTCA, or as the presence of plaques in a single territory and/or 2 or less plaques with &lt;40% stenosis in carotid-femoral ultrasound.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95C04-E291-F549-9F12-4CD1EACFC0CB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690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95C04-E291-F549-9F12-4CD1EACFC0CB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1906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After </a:t>
            </a:r>
            <a:r>
              <a:rPr lang="de-CH" dirty="0" err="1" smtClean="0"/>
              <a:t>excluding</a:t>
            </a:r>
            <a:r>
              <a:rPr lang="de-CH" dirty="0" smtClean="0"/>
              <a:t> double </a:t>
            </a:r>
            <a:r>
              <a:rPr lang="de-CH" dirty="0" err="1" smtClean="0"/>
              <a:t>Tx</a:t>
            </a:r>
            <a:r>
              <a:rPr lang="de-CH" dirty="0" smtClean="0"/>
              <a:t> and </a:t>
            </a:r>
            <a:r>
              <a:rPr lang="de-CH" dirty="0" err="1" smtClean="0"/>
              <a:t>died</a:t>
            </a:r>
            <a:r>
              <a:rPr lang="de-CH" dirty="0" smtClean="0"/>
              <a:t>/</a:t>
            </a:r>
            <a:r>
              <a:rPr lang="de-CH" dirty="0" err="1" smtClean="0"/>
              <a:t>retransplanted</a:t>
            </a:r>
            <a:endParaRPr lang="de-C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95C04-E291-F549-9F12-4CD1EACFC0CB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2850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presence of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preclinical atherosclerosis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 based in the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pre-LT coronary artery calcium score (CACS) in coronary computed tomography angiography (CCTA), which was performed in pre-LT evaluation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per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clinical protocol in LT candidates with DM/MAFLD and any other CVRF (age &gt;45 in men/50 in women, AHT, dyslipidemia, obesity, current or previous smoking habit, personal or family history of coronary artery disease [CAD]) and in patients without diabetes/MAFLD but 3 or more of the rest of the CVRF.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patients who had not undergone CCTA before LT, a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carotid and femoral arteries ultrasound was performed 6 months after LT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Severe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preclinical atherosclerosis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 defined as a CACS &gt;300 HU at CCTA, or as the presence of plaques (defined as intima media thickness ≥1.5 mm) in 2 or more territories (total number of territories n=4, right and left carotid and femoral), 3 or more plaques, or at least one plaque with &gt;40% stenosis in carotid-femoral ultrasound.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Moderate preclinical atherosclerosis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 defined as a CACS 10-300 in CTCA, or as the presence of plaques in a single territory and/or 2 or less plaques with &lt;40% stenosis in carotid-femoral ultrasound.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95C04-E291-F549-9F12-4CD1EACFC0CB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9797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BP was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measured in 48 (56%) controls and 111 (88%) post-intervention (p&lt;0.001) patients</a:t>
            </a:r>
          </a:p>
          <a:p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Almost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twice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patients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post-intervention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had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BP on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target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12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months</a:t>
            </a:r>
            <a:endParaRPr lang="de-CH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HTN was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better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95C04-E291-F549-9F12-4CD1EACFC0CB}" type="slidenum">
              <a:rPr lang="de-DE" smtClean="0"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8068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2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A8A34724-C738-4C6A-ABC2-8DD035E6BF78}"/>
              </a:ext>
            </a:extLst>
          </p:cNvPr>
          <p:cNvGrpSpPr/>
          <p:nvPr userDrawn="1"/>
        </p:nvGrpSpPr>
        <p:grpSpPr>
          <a:xfrm>
            <a:off x="0" y="2608263"/>
            <a:ext cx="9144001" cy="2535237"/>
            <a:chOff x="0" y="2608263"/>
            <a:chExt cx="9144001" cy="2535237"/>
          </a:xfrm>
        </p:grpSpPr>
        <p:sp>
          <p:nvSpPr>
            <p:cNvPr id="8" name="Rechteck 7"/>
            <p:cNvSpPr/>
            <p:nvPr userDrawn="1"/>
          </p:nvSpPr>
          <p:spPr>
            <a:xfrm>
              <a:off x="0" y="2608263"/>
              <a:ext cx="9144000" cy="253523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9" name="Parallelogramm 8"/>
            <p:cNvSpPr/>
            <p:nvPr userDrawn="1"/>
          </p:nvSpPr>
          <p:spPr>
            <a:xfrm>
              <a:off x="5727032" y="2608263"/>
              <a:ext cx="3416969" cy="2535237"/>
            </a:xfrm>
            <a:prstGeom prst="parallelogram">
              <a:avLst>
                <a:gd name="adj" fmla="val 5052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10" name="Parallelogramm 9"/>
            <p:cNvSpPr/>
            <p:nvPr userDrawn="1"/>
          </p:nvSpPr>
          <p:spPr>
            <a:xfrm flipH="1">
              <a:off x="2677026" y="2608263"/>
              <a:ext cx="5927224" cy="2535237"/>
            </a:xfrm>
            <a:prstGeom prst="parallelogram">
              <a:avLst>
                <a:gd name="adj" fmla="val 5052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11" name="Parallelogramm 10"/>
            <p:cNvSpPr/>
            <p:nvPr userDrawn="1"/>
          </p:nvSpPr>
          <p:spPr>
            <a:xfrm>
              <a:off x="420946" y="2608263"/>
              <a:ext cx="5047407" cy="2535237"/>
            </a:xfrm>
            <a:prstGeom prst="parallelogram">
              <a:avLst>
                <a:gd name="adj" fmla="val 5052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</p:grpSp>
      <p:sp>
        <p:nvSpPr>
          <p:cNvPr id="13" name="Textplatzhalter 6"/>
          <p:cNvSpPr>
            <a:spLocks noGrp="1"/>
          </p:cNvSpPr>
          <p:nvPr userDrawn="1">
            <p:ph type="body" sz="quarter" idx="10"/>
          </p:nvPr>
        </p:nvSpPr>
        <p:spPr>
          <a:xfrm>
            <a:off x="539750" y="2168673"/>
            <a:ext cx="8064500" cy="3369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id="{F43B2504-42AC-4E72-9113-E76B6A874D79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39750" y="1217533"/>
            <a:ext cx="8064500" cy="779709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ts val="31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910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nhaltsplatzhalter 11"/>
          <p:cNvSpPr>
            <a:spLocks noGrp="1"/>
          </p:cNvSpPr>
          <p:nvPr>
            <p:ph sz="quarter" idx="17"/>
          </p:nvPr>
        </p:nvSpPr>
        <p:spPr>
          <a:xfrm>
            <a:off x="4643438" y="1347788"/>
            <a:ext cx="3960813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11B4A430-EB2D-44A9-893B-275CFF0E38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396670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1" name="Inhaltsplatzhalter 11">
            <a:extLst>
              <a:ext uri="{FF2B5EF4-FFF2-40B4-BE49-F238E27FC236}">
                <a16:creationId xmlns:a16="http://schemas.microsoft.com/office/drawing/2014/main" id="{E3893E4A-D4AE-426D-9362-E402BE3ED33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48837" y="2986438"/>
            <a:ext cx="3960813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3F8FE128-61D1-4D07-9602-FC500448710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28951" y="1347788"/>
            <a:ext cx="3960813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3" name="Inhaltsplatzhalter 11">
            <a:extLst>
              <a:ext uri="{FF2B5EF4-FFF2-40B4-BE49-F238E27FC236}">
                <a16:creationId xmlns:a16="http://schemas.microsoft.com/office/drawing/2014/main" id="{3E35F8A6-8588-4AF8-8B51-A80A5446AC1E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34350" y="2986438"/>
            <a:ext cx="3960813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05014F1B-1853-4F43-AD74-FFA3A309A131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D4A0BFEC-6D4B-489E-A083-7F260B10C539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de-DE"/>
              <a:t>Titel </a:t>
            </a:r>
            <a:r>
              <a:rPr lang="de-DE">
                <a:solidFill>
                  <a:srgbClr val="FF0000"/>
                </a:solidFill>
              </a:rPr>
              <a:t>Präsentation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D03D1FC9-91FE-4402-ABDA-EF6687A5DF0E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33385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1">
          <p15:clr>
            <a:srgbClr val="A4A3A4"/>
          </p15:clr>
        </p15:guide>
        <p15:guide id="2" orient="horz" pos="1869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1"/>
          <p:cNvSpPr>
            <a:spLocks noGrp="1"/>
          </p:cNvSpPr>
          <p:nvPr>
            <p:ph sz="quarter" idx="17"/>
          </p:nvPr>
        </p:nvSpPr>
        <p:spPr>
          <a:xfrm>
            <a:off x="4648838" y="1635125"/>
            <a:ext cx="3960813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1778350-B4FD-473A-92D2-B097255BC7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4" name="Inhaltsplatzhalter 11">
            <a:extLst>
              <a:ext uri="{FF2B5EF4-FFF2-40B4-BE49-F238E27FC236}">
                <a16:creationId xmlns:a16="http://schemas.microsoft.com/office/drawing/2014/main" id="{A0854AF0-AC28-4DA3-A7DA-0BADE494152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48838" y="3129075"/>
            <a:ext cx="3960813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5" name="Inhaltsplatzhalter 11">
            <a:extLst>
              <a:ext uri="{FF2B5EF4-FFF2-40B4-BE49-F238E27FC236}">
                <a16:creationId xmlns:a16="http://schemas.microsoft.com/office/drawing/2014/main" id="{D2BA8517-1E35-4DD3-BDBC-C5A9F63B8FB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39750" y="1635125"/>
            <a:ext cx="3960813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7" name="Inhaltsplatzhalter 11">
            <a:extLst>
              <a:ext uri="{FF2B5EF4-FFF2-40B4-BE49-F238E27FC236}">
                <a16:creationId xmlns:a16="http://schemas.microsoft.com/office/drawing/2014/main" id="{E9F551E5-2121-4290-9B9F-E317FEDB567D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39750" y="3129075"/>
            <a:ext cx="3960813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A38568A2-2278-4B1C-8EE7-DFFE00410151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1EA305EC-0D7F-4EFD-9BD4-5CA0F5DFB77D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de-DE"/>
              <a:t>Titel </a:t>
            </a:r>
            <a:r>
              <a:rPr lang="de-DE">
                <a:solidFill>
                  <a:srgbClr val="FF0000"/>
                </a:solidFill>
              </a:rPr>
              <a:t>Präsentation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BD5FBB0D-8CE2-45D3-9D6F-4160773B362D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8655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83">
          <p15:clr>
            <a:srgbClr val="A4A3A4"/>
          </p15:clr>
        </p15:guide>
        <p15:guide id="2" orient="horz" pos="1915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6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:a16="http://schemas.microsoft.com/office/drawing/2014/main" id="{11B4A430-EB2D-44A9-893B-275CFF0E38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396670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3F8FE128-61D1-4D07-9602-FC500448710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28951" y="1347788"/>
            <a:ext cx="2592000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3" name="Inhaltsplatzhalter 11">
            <a:extLst>
              <a:ext uri="{FF2B5EF4-FFF2-40B4-BE49-F238E27FC236}">
                <a16:creationId xmlns:a16="http://schemas.microsoft.com/office/drawing/2014/main" id="{3E35F8A6-8588-4AF8-8B51-A80A5446AC1E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34350" y="2986438"/>
            <a:ext cx="2592000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4" name="Inhaltsplatzhalter 11">
            <a:extLst>
              <a:ext uri="{FF2B5EF4-FFF2-40B4-BE49-F238E27FC236}">
                <a16:creationId xmlns:a16="http://schemas.microsoft.com/office/drawing/2014/main" id="{AF0D8FBF-A07C-4866-9389-B4137901E10E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291266" y="1347788"/>
            <a:ext cx="2592000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5" name="Inhaltsplatzhalter 11">
            <a:extLst>
              <a:ext uri="{FF2B5EF4-FFF2-40B4-BE49-F238E27FC236}">
                <a16:creationId xmlns:a16="http://schemas.microsoft.com/office/drawing/2014/main" id="{79B65DD1-9D52-420C-AA23-0BCA4F6CBC9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296665" y="2986438"/>
            <a:ext cx="2592000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6" name="Inhaltsplatzhalter 11">
            <a:extLst>
              <a:ext uri="{FF2B5EF4-FFF2-40B4-BE49-F238E27FC236}">
                <a16:creationId xmlns:a16="http://schemas.microsoft.com/office/drawing/2014/main" id="{2001BB61-9874-48F8-A34A-6F400FC38416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011872" y="1347788"/>
            <a:ext cx="2592000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8" name="Inhaltsplatzhalter 11">
            <a:extLst>
              <a:ext uri="{FF2B5EF4-FFF2-40B4-BE49-F238E27FC236}">
                <a16:creationId xmlns:a16="http://schemas.microsoft.com/office/drawing/2014/main" id="{CD7D5465-DF3D-42F7-BAC6-FD3D33C123C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17650" y="2986438"/>
            <a:ext cx="2592000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6920D86C-AB87-43B2-AAB6-755D749D89E1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1BE67C12-382B-48B9-9915-31F5A140071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de-DE"/>
              <a:t>Titel </a:t>
            </a:r>
            <a:r>
              <a:rPr lang="de-DE">
                <a:solidFill>
                  <a:srgbClr val="FF0000"/>
                </a:solidFill>
              </a:rPr>
              <a:t>Präsentation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DDDDC88A-5901-4392-B9D6-0813157BB04B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32434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1">
          <p15:clr>
            <a:srgbClr val="A4A3A4"/>
          </p15:clr>
        </p15:guide>
        <p15:guide id="2" orient="horz" pos="1869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6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1"/>
          <p:cNvSpPr>
            <a:spLocks noGrp="1"/>
          </p:cNvSpPr>
          <p:nvPr>
            <p:ph sz="quarter" idx="17"/>
          </p:nvPr>
        </p:nvSpPr>
        <p:spPr>
          <a:xfrm>
            <a:off x="6026149" y="1635125"/>
            <a:ext cx="2592000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1778350-B4FD-473A-92D2-B097255BC7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4" name="Inhaltsplatzhalter 11">
            <a:extLst>
              <a:ext uri="{FF2B5EF4-FFF2-40B4-BE49-F238E27FC236}">
                <a16:creationId xmlns:a16="http://schemas.microsoft.com/office/drawing/2014/main" id="{A0854AF0-AC28-4DA3-A7DA-0BADE494152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026149" y="3129075"/>
            <a:ext cx="2592000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5" name="Inhaltsplatzhalter 11">
            <a:extLst>
              <a:ext uri="{FF2B5EF4-FFF2-40B4-BE49-F238E27FC236}">
                <a16:creationId xmlns:a16="http://schemas.microsoft.com/office/drawing/2014/main" id="{D2BA8517-1E35-4DD3-BDBC-C5A9F63B8FB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39751" y="1635125"/>
            <a:ext cx="2592388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7" name="Inhaltsplatzhalter 11">
            <a:extLst>
              <a:ext uri="{FF2B5EF4-FFF2-40B4-BE49-F238E27FC236}">
                <a16:creationId xmlns:a16="http://schemas.microsoft.com/office/drawing/2014/main" id="{E9F551E5-2121-4290-9B9F-E317FEDB567D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39750" y="3129075"/>
            <a:ext cx="2592389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6" name="Inhaltsplatzhalter 11">
            <a:extLst>
              <a:ext uri="{FF2B5EF4-FFF2-40B4-BE49-F238E27FC236}">
                <a16:creationId xmlns:a16="http://schemas.microsoft.com/office/drawing/2014/main" id="{B528CB7A-D7D9-468E-81A2-9CF75ED72274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290888" y="1635125"/>
            <a:ext cx="2592000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8" name="Inhaltsplatzhalter 11">
            <a:extLst>
              <a:ext uri="{FF2B5EF4-FFF2-40B4-BE49-F238E27FC236}">
                <a16:creationId xmlns:a16="http://schemas.microsoft.com/office/drawing/2014/main" id="{A034FE27-32BF-4AC2-ABB1-F6000E7953CF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290888" y="3129075"/>
            <a:ext cx="2592000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A292737D-90D8-46C5-88ED-DD1EE7C6FB39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A5AD81D9-F33E-45DF-AA40-85CD5FA3C9D1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/>
              <a:t>Titel </a:t>
            </a:r>
            <a:r>
              <a:rPr lang="de-DE">
                <a:solidFill>
                  <a:srgbClr val="FF0000"/>
                </a:solidFill>
              </a:rPr>
              <a:t>Präsentation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A9AA9D55-CB82-41E0-A0B6-35B34CA6C744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10387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83">
          <p15:clr>
            <a:srgbClr val="A4A3A4"/>
          </p15:clr>
        </p15:guide>
        <p15:guide id="2" orient="horz" pos="1915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Text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347788"/>
            <a:ext cx="3960813" cy="3168650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 sz="1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643438" y="1347788"/>
            <a:ext cx="3960812" cy="3168649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 sz="1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EC54753E-16AB-4476-8E1B-A6ED418D30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29250"/>
            <a:ext cx="8064502" cy="411369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3CAD949B-7077-4133-BD6F-A6A8D2751AD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2E165A7-E295-4D7D-B828-5F57ED75EB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Titel </a:t>
            </a:r>
            <a:r>
              <a:rPr lang="de-DE">
                <a:solidFill>
                  <a:srgbClr val="FF0000"/>
                </a:solidFill>
              </a:rPr>
              <a:t>Präsentation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FA72934D-0692-466C-AD1F-7B13B740515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451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Text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635125"/>
            <a:ext cx="3960813" cy="2881313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 sz="1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643438" y="1635125"/>
            <a:ext cx="3960812" cy="2881312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 sz="1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F9904890-3BB6-4347-95B0-396B622718F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141B62DD-12B9-461C-84B3-D484A3396F1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Titel </a:t>
            </a:r>
            <a:r>
              <a:rPr lang="de-DE">
                <a:solidFill>
                  <a:srgbClr val="FF0000"/>
                </a:solidFill>
              </a:rPr>
              <a:t>Präsentation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0F7E9D31-95F2-4BD9-8450-2366EF4A589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6143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Text 3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347788"/>
            <a:ext cx="2592387" cy="3168650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 sz="1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EC54753E-16AB-4476-8E1B-A6ED418D30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29250"/>
            <a:ext cx="8064502" cy="411369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2" name="Textplatzhalter 13">
            <a:extLst>
              <a:ext uri="{FF2B5EF4-FFF2-40B4-BE49-F238E27FC236}">
                <a16:creationId xmlns:a16="http://schemas.microsoft.com/office/drawing/2014/main" id="{E34E4F51-448C-4315-9D34-5713BF41ACB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78507" y="1347788"/>
            <a:ext cx="2592387" cy="3168650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 sz="1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3" name="Textplatzhalter 13">
            <a:extLst>
              <a:ext uri="{FF2B5EF4-FFF2-40B4-BE49-F238E27FC236}">
                <a16:creationId xmlns:a16="http://schemas.microsoft.com/office/drawing/2014/main" id="{4585D4AD-2687-4FE5-AA07-FE6B1ABB439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17263" y="1347788"/>
            <a:ext cx="2592387" cy="3168650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 sz="1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FB922365-44C3-4BBB-9FD1-9DDFED2F427C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E6DD119B-6E17-46BA-B314-D36A46AC5D9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Titel </a:t>
            </a:r>
            <a:r>
              <a:rPr lang="de-DE">
                <a:solidFill>
                  <a:srgbClr val="FF0000"/>
                </a:solidFill>
              </a:rPr>
              <a:t>Präsentation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41CF3838-7FEA-495A-A23A-5EF835CDA55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4936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Text 3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635125"/>
            <a:ext cx="2592387" cy="2881313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 sz="1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extplatzhalter 13">
            <a:extLst>
              <a:ext uri="{FF2B5EF4-FFF2-40B4-BE49-F238E27FC236}">
                <a16:creationId xmlns:a16="http://schemas.microsoft.com/office/drawing/2014/main" id="{F61A0D41-6B7F-4506-AD1B-65357D7090C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17263" y="1635125"/>
            <a:ext cx="2592387" cy="2881313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 sz="1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13">
            <a:extLst>
              <a:ext uri="{FF2B5EF4-FFF2-40B4-BE49-F238E27FC236}">
                <a16:creationId xmlns:a16="http://schemas.microsoft.com/office/drawing/2014/main" id="{FF784F38-3BDB-4633-AE58-414D4B3AF1F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82877" y="1635125"/>
            <a:ext cx="2592387" cy="2881313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 sz="1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199E9A4A-55C2-435C-B8EA-6B92ED503B5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73BF3925-CD63-4F84-8DDD-A31820406B7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Titel </a:t>
            </a:r>
            <a:r>
              <a:rPr lang="de-DE">
                <a:solidFill>
                  <a:srgbClr val="FF0000"/>
                </a:solidFill>
              </a:rPr>
              <a:t>Präsentation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E71BE618-D983-4234-8BA2-EDD56181E1A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4089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Aufzählung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347788"/>
            <a:ext cx="8064500" cy="31686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 marL="853200">
              <a:defRPr>
                <a:latin typeface="+mn-lt"/>
              </a:defRPr>
            </a:lvl3pPr>
            <a:lvl4pPr marL="1137600">
              <a:defRPr>
                <a:latin typeface="+mn-lt"/>
              </a:defRPr>
            </a:lvl4pPr>
            <a:lvl5pPr marL="1422000">
              <a:defRPr>
                <a:latin typeface="+mn-lt"/>
              </a:defRPr>
            </a:lvl5pPr>
            <a:lvl6pPr marL="1706400">
              <a:defRPr>
                <a:latin typeface="+mn-lt"/>
              </a:defRPr>
            </a:lvl6pPr>
            <a:lvl7pPr marL="1990800">
              <a:defRPr>
                <a:latin typeface="+mn-lt"/>
              </a:defRPr>
            </a:lvl7pPr>
            <a:lvl8pPr marL="2275200">
              <a:defRPr>
                <a:latin typeface="+mn-lt"/>
              </a:defRPr>
            </a:lvl8pPr>
            <a:lvl9pPr marL="2559600">
              <a:defRPr baseline="0">
                <a:latin typeface="+mn-lt"/>
              </a:defRPr>
            </a:lvl9pPr>
          </a:lstStyle>
          <a:p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8" name="Titelplatzhalter 9">
            <a:extLst>
              <a:ext uri="{FF2B5EF4-FFF2-40B4-BE49-F238E27FC236}">
                <a16:creationId xmlns:a16="http://schemas.microsoft.com/office/drawing/2014/main" id="{1078F63C-E67D-447C-9587-11C304B96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80" y="735013"/>
            <a:ext cx="8064502" cy="34677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09EA7692-9F9B-47F3-A7E8-57E13A3153C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2948CDEA-3011-44A4-844E-C80A249C8DF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C2A3AAB9-E1F4-4EF5-A92B-BA7B29B977C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9103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Aufzählung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5349C9D-2573-4E0E-BF7B-0460D0D7C732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635125"/>
            <a:ext cx="8064500" cy="2881313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 marL="853200">
              <a:defRPr>
                <a:latin typeface="+mn-lt"/>
              </a:defRPr>
            </a:lvl3pPr>
            <a:lvl4pPr marL="1137600">
              <a:defRPr>
                <a:latin typeface="+mn-lt"/>
              </a:defRPr>
            </a:lvl4pPr>
            <a:lvl5pPr marL="1422000">
              <a:defRPr>
                <a:latin typeface="+mn-lt"/>
              </a:defRPr>
            </a:lvl5pPr>
            <a:lvl6pPr marL="1706400">
              <a:defRPr>
                <a:latin typeface="+mn-lt"/>
              </a:defRPr>
            </a:lvl6pPr>
            <a:lvl7pPr marL="1990800">
              <a:defRPr>
                <a:latin typeface="+mn-lt"/>
              </a:defRPr>
            </a:lvl7pPr>
            <a:lvl8pPr marL="2275200">
              <a:defRPr>
                <a:latin typeface="+mn-lt"/>
              </a:defRPr>
            </a:lvl8pPr>
            <a:lvl9pPr marL="2559600">
              <a:defRPr baseline="0">
                <a:latin typeface="+mn-lt"/>
              </a:defRPr>
            </a:lvl9pPr>
          </a:lstStyle>
          <a:p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</p:txBody>
      </p:sp>
      <p:sp>
        <p:nvSpPr>
          <p:cNvPr id="8" name="Titelplatzhalter 9">
            <a:extLst>
              <a:ext uri="{FF2B5EF4-FFF2-40B4-BE49-F238E27FC236}">
                <a16:creationId xmlns:a16="http://schemas.microsoft.com/office/drawing/2014/main" id="{CA098561-4FE8-40A7-9C05-EBA73B8F5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80" y="735013"/>
            <a:ext cx="8064502" cy="6127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323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2zeilig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E14DDFA7-9163-4A8B-8120-DF32919F5B68}"/>
              </a:ext>
            </a:extLst>
          </p:cNvPr>
          <p:cNvSpPr/>
          <p:nvPr userDrawn="1"/>
        </p:nvSpPr>
        <p:spPr>
          <a:xfrm>
            <a:off x="0" y="2608263"/>
            <a:ext cx="9144000" cy="25352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2A1C568B-FA73-49E1-A515-1505C70ECEA9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539750" y="2168673"/>
            <a:ext cx="8064500" cy="3369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FCC36FAF-C76C-4C6E-9CB9-6120C2A3E4B2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39750" y="1217533"/>
            <a:ext cx="8064500" cy="779709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ts val="31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14" name="Parallelogramm 13">
            <a:extLst>
              <a:ext uri="{FF2B5EF4-FFF2-40B4-BE49-F238E27FC236}">
                <a16:creationId xmlns:a16="http://schemas.microsoft.com/office/drawing/2014/main" id="{1684FE9D-8B66-4482-ACF8-26CFB526CBB0}"/>
              </a:ext>
            </a:extLst>
          </p:cNvPr>
          <p:cNvSpPr/>
          <p:nvPr userDrawn="1"/>
        </p:nvSpPr>
        <p:spPr>
          <a:xfrm>
            <a:off x="5727032" y="2608263"/>
            <a:ext cx="3416969" cy="2535237"/>
          </a:xfrm>
          <a:prstGeom prst="parallelogram">
            <a:avLst>
              <a:gd name="adj" fmla="val 5052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6" name="Parallelogramm 15">
            <a:extLst>
              <a:ext uri="{FF2B5EF4-FFF2-40B4-BE49-F238E27FC236}">
                <a16:creationId xmlns:a16="http://schemas.microsoft.com/office/drawing/2014/main" id="{2278648C-7D82-4843-B241-68611F5FB7C5}"/>
              </a:ext>
            </a:extLst>
          </p:cNvPr>
          <p:cNvSpPr/>
          <p:nvPr userDrawn="1"/>
        </p:nvSpPr>
        <p:spPr>
          <a:xfrm flipH="1">
            <a:off x="2677026" y="2608263"/>
            <a:ext cx="5927224" cy="2535237"/>
          </a:xfrm>
          <a:prstGeom prst="parallelogram">
            <a:avLst>
              <a:gd name="adj" fmla="val 5052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5" name="Bildplatzhalter 2">
            <a:extLst>
              <a:ext uri="{FF2B5EF4-FFF2-40B4-BE49-F238E27FC236}">
                <a16:creationId xmlns:a16="http://schemas.microsoft.com/office/drawing/2014/main" id="{8C1736A2-7D21-473D-BD43-3BD952F9428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20099" y="2603367"/>
            <a:ext cx="5054964" cy="2544185"/>
          </a:xfrm>
          <a:custGeom>
            <a:avLst/>
            <a:gdLst>
              <a:gd name="connsiteX0" fmla="*/ 0 w 3510116"/>
              <a:gd name="connsiteY0" fmla="*/ 3797401 h 3797401"/>
              <a:gd name="connsiteX1" fmla="*/ 877529 w 3510116"/>
              <a:gd name="connsiteY1" fmla="*/ 0 h 3797401"/>
              <a:gd name="connsiteX2" fmla="*/ 3510116 w 3510116"/>
              <a:gd name="connsiteY2" fmla="*/ 0 h 3797401"/>
              <a:gd name="connsiteX3" fmla="*/ 2632587 w 3510116"/>
              <a:gd name="connsiteY3" fmla="*/ 3797401 h 3797401"/>
              <a:gd name="connsiteX4" fmla="*/ 0 w 3510116"/>
              <a:gd name="connsiteY4" fmla="*/ 3797401 h 3797401"/>
              <a:gd name="connsiteX0" fmla="*/ 0 w 4542503"/>
              <a:gd name="connsiteY0" fmla="*/ 3797401 h 3797401"/>
              <a:gd name="connsiteX1" fmla="*/ 877529 w 4542503"/>
              <a:gd name="connsiteY1" fmla="*/ 0 h 3797401"/>
              <a:gd name="connsiteX2" fmla="*/ 4542503 w 4542503"/>
              <a:gd name="connsiteY2" fmla="*/ 7375 h 3797401"/>
              <a:gd name="connsiteX3" fmla="*/ 2632587 w 4542503"/>
              <a:gd name="connsiteY3" fmla="*/ 3797401 h 3797401"/>
              <a:gd name="connsiteX4" fmla="*/ 0 w 4542503"/>
              <a:gd name="connsiteY4" fmla="*/ 3797401 h 3797401"/>
              <a:gd name="connsiteX0" fmla="*/ 0 w 5759245"/>
              <a:gd name="connsiteY0" fmla="*/ 3790027 h 3797401"/>
              <a:gd name="connsiteX1" fmla="*/ 2094271 w 5759245"/>
              <a:gd name="connsiteY1" fmla="*/ 0 h 3797401"/>
              <a:gd name="connsiteX2" fmla="*/ 5759245 w 5759245"/>
              <a:gd name="connsiteY2" fmla="*/ 7375 h 3797401"/>
              <a:gd name="connsiteX3" fmla="*/ 3849329 w 5759245"/>
              <a:gd name="connsiteY3" fmla="*/ 3797401 h 3797401"/>
              <a:gd name="connsiteX4" fmla="*/ 0 w 5759245"/>
              <a:gd name="connsiteY4" fmla="*/ 3790027 h 3797401"/>
              <a:gd name="connsiteX0" fmla="*/ 0 w 5759245"/>
              <a:gd name="connsiteY0" fmla="*/ 3794790 h 3802164"/>
              <a:gd name="connsiteX1" fmla="*/ 1929964 w 5759245"/>
              <a:gd name="connsiteY1" fmla="*/ 0 h 3802164"/>
              <a:gd name="connsiteX2" fmla="*/ 5759245 w 5759245"/>
              <a:gd name="connsiteY2" fmla="*/ 12138 h 3802164"/>
              <a:gd name="connsiteX3" fmla="*/ 3849329 w 5759245"/>
              <a:gd name="connsiteY3" fmla="*/ 3802164 h 3802164"/>
              <a:gd name="connsiteX4" fmla="*/ 0 w 5759245"/>
              <a:gd name="connsiteY4" fmla="*/ 3794790 h 3802164"/>
              <a:gd name="connsiteX0" fmla="*/ 0 w 5768770"/>
              <a:gd name="connsiteY0" fmla="*/ 3794790 h 3802164"/>
              <a:gd name="connsiteX1" fmla="*/ 1929964 w 5768770"/>
              <a:gd name="connsiteY1" fmla="*/ 0 h 3802164"/>
              <a:gd name="connsiteX2" fmla="*/ 5768770 w 5768770"/>
              <a:gd name="connsiteY2" fmla="*/ 231 h 3802164"/>
              <a:gd name="connsiteX3" fmla="*/ 3849329 w 5768770"/>
              <a:gd name="connsiteY3" fmla="*/ 3802164 h 3802164"/>
              <a:gd name="connsiteX4" fmla="*/ 0 w 5768770"/>
              <a:gd name="connsiteY4" fmla="*/ 3794790 h 3802164"/>
              <a:gd name="connsiteX0" fmla="*/ 0 w 5768770"/>
              <a:gd name="connsiteY0" fmla="*/ 3794790 h 3794790"/>
              <a:gd name="connsiteX1" fmla="*/ 1929964 w 5768770"/>
              <a:gd name="connsiteY1" fmla="*/ 0 h 3794790"/>
              <a:gd name="connsiteX2" fmla="*/ 5768770 w 5768770"/>
              <a:gd name="connsiteY2" fmla="*/ 231 h 3794790"/>
              <a:gd name="connsiteX3" fmla="*/ 3792179 w 5768770"/>
              <a:gd name="connsiteY3" fmla="*/ 3695008 h 3794790"/>
              <a:gd name="connsiteX4" fmla="*/ 0 w 5768770"/>
              <a:gd name="connsiteY4" fmla="*/ 3794790 h 3794790"/>
              <a:gd name="connsiteX0" fmla="*/ 0 w 5768770"/>
              <a:gd name="connsiteY0" fmla="*/ 3794790 h 3804546"/>
              <a:gd name="connsiteX1" fmla="*/ 1929964 w 5768770"/>
              <a:gd name="connsiteY1" fmla="*/ 0 h 3804546"/>
              <a:gd name="connsiteX2" fmla="*/ 5768770 w 5768770"/>
              <a:gd name="connsiteY2" fmla="*/ 231 h 3804546"/>
              <a:gd name="connsiteX3" fmla="*/ 3842185 w 5768770"/>
              <a:gd name="connsiteY3" fmla="*/ 3804546 h 3804546"/>
              <a:gd name="connsiteX4" fmla="*/ 0 w 5768770"/>
              <a:gd name="connsiteY4" fmla="*/ 3794790 h 3804546"/>
              <a:gd name="connsiteX0" fmla="*/ 0 w 5511595"/>
              <a:gd name="connsiteY0" fmla="*/ 3656678 h 3804546"/>
              <a:gd name="connsiteX1" fmla="*/ 1672789 w 5511595"/>
              <a:gd name="connsiteY1" fmla="*/ 0 h 3804546"/>
              <a:gd name="connsiteX2" fmla="*/ 5511595 w 5511595"/>
              <a:gd name="connsiteY2" fmla="*/ 231 h 3804546"/>
              <a:gd name="connsiteX3" fmla="*/ 3585010 w 5511595"/>
              <a:gd name="connsiteY3" fmla="*/ 3804546 h 3804546"/>
              <a:gd name="connsiteX4" fmla="*/ 0 w 5511595"/>
              <a:gd name="connsiteY4" fmla="*/ 3656678 h 3804546"/>
              <a:gd name="connsiteX0" fmla="*/ 0 w 5761626"/>
              <a:gd name="connsiteY0" fmla="*/ 3804315 h 3804546"/>
              <a:gd name="connsiteX1" fmla="*/ 1922820 w 5761626"/>
              <a:gd name="connsiteY1" fmla="*/ 0 h 3804546"/>
              <a:gd name="connsiteX2" fmla="*/ 5761626 w 5761626"/>
              <a:gd name="connsiteY2" fmla="*/ 231 h 3804546"/>
              <a:gd name="connsiteX3" fmla="*/ 3835041 w 5761626"/>
              <a:gd name="connsiteY3" fmla="*/ 3804546 h 3804546"/>
              <a:gd name="connsiteX4" fmla="*/ 0 w 5761626"/>
              <a:gd name="connsiteY4" fmla="*/ 3804315 h 3804546"/>
              <a:gd name="connsiteX0" fmla="*/ 0 w 5761626"/>
              <a:gd name="connsiteY0" fmla="*/ 3813811 h 3814042"/>
              <a:gd name="connsiteX1" fmla="*/ 1217596 w 5761626"/>
              <a:gd name="connsiteY1" fmla="*/ 0 h 3814042"/>
              <a:gd name="connsiteX2" fmla="*/ 5761626 w 5761626"/>
              <a:gd name="connsiteY2" fmla="*/ 9727 h 3814042"/>
              <a:gd name="connsiteX3" fmla="*/ 3835041 w 5761626"/>
              <a:gd name="connsiteY3" fmla="*/ 3814042 h 3814042"/>
              <a:gd name="connsiteX4" fmla="*/ 0 w 5761626"/>
              <a:gd name="connsiteY4" fmla="*/ 3813811 h 3814042"/>
              <a:gd name="connsiteX0" fmla="*/ 0 w 4153955"/>
              <a:gd name="connsiteY0" fmla="*/ 3813811 h 3814042"/>
              <a:gd name="connsiteX1" fmla="*/ 1217596 w 4153955"/>
              <a:gd name="connsiteY1" fmla="*/ 0 h 3814042"/>
              <a:gd name="connsiteX2" fmla="*/ 4153955 w 4153955"/>
              <a:gd name="connsiteY2" fmla="*/ 28721 h 3814042"/>
              <a:gd name="connsiteX3" fmla="*/ 3835041 w 4153955"/>
              <a:gd name="connsiteY3" fmla="*/ 3814042 h 3814042"/>
              <a:gd name="connsiteX4" fmla="*/ 0 w 4153955"/>
              <a:gd name="connsiteY4" fmla="*/ 3813811 h 3814042"/>
              <a:gd name="connsiteX0" fmla="*/ 0 w 5056403"/>
              <a:gd name="connsiteY0" fmla="*/ 3813811 h 3814042"/>
              <a:gd name="connsiteX1" fmla="*/ 1217596 w 5056403"/>
              <a:gd name="connsiteY1" fmla="*/ 0 h 3814042"/>
              <a:gd name="connsiteX2" fmla="*/ 5056403 w 5056403"/>
              <a:gd name="connsiteY2" fmla="*/ 230 h 3814042"/>
              <a:gd name="connsiteX3" fmla="*/ 3835041 w 5056403"/>
              <a:gd name="connsiteY3" fmla="*/ 3814042 h 3814042"/>
              <a:gd name="connsiteX4" fmla="*/ 0 w 5056403"/>
              <a:gd name="connsiteY4" fmla="*/ 3813811 h 3814042"/>
              <a:gd name="connsiteX0" fmla="*/ 0 w 5058901"/>
              <a:gd name="connsiteY0" fmla="*/ 3813811 h 3814042"/>
              <a:gd name="connsiteX1" fmla="*/ 1217596 w 5058901"/>
              <a:gd name="connsiteY1" fmla="*/ 0 h 3814042"/>
              <a:gd name="connsiteX2" fmla="*/ 5058901 w 5058901"/>
              <a:gd name="connsiteY2" fmla="*/ 12141 h 3814042"/>
              <a:gd name="connsiteX3" fmla="*/ 3835041 w 5058901"/>
              <a:gd name="connsiteY3" fmla="*/ 3814042 h 3814042"/>
              <a:gd name="connsiteX4" fmla="*/ 0 w 5058901"/>
              <a:gd name="connsiteY4" fmla="*/ 3813811 h 3814042"/>
              <a:gd name="connsiteX0" fmla="*/ 0 w 5058901"/>
              <a:gd name="connsiteY0" fmla="*/ 3809840 h 3810071"/>
              <a:gd name="connsiteX1" fmla="*/ 1215098 w 5058901"/>
              <a:gd name="connsiteY1" fmla="*/ 0 h 3810071"/>
              <a:gd name="connsiteX2" fmla="*/ 5058901 w 5058901"/>
              <a:gd name="connsiteY2" fmla="*/ 8170 h 3810071"/>
              <a:gd name="connsiteX3" fmla="*/ 3835041 w 5058901"/>
              <a:gd name="connsiteY3" fmla="*/ 3810071 h 3810071"/>
              <a:gd name="connsiteX4" fmla="*/ 0 w 5058901"/>
              <a:gd name="connsiteY4" fmla="*/ 3809840 h 3810071"/>
              <a:gd name="connsiteX0" fmla="*/ 0 w 5058901"/>
              <a:gd name="connsiteY0" fmla="*/ 3801899 h 3802130"/>
              <a:gd name="connsiteX1" fmla="*/ 1215098 w 5058901"/>
              <a:gd name="connsiteY1" fmla="*/ 0 h 3802130"/>
              <a:gd name="connsiteX2" fmla="*/ 5058901 w 5058901"/>
              <a:gd name="connsiteY2" fmla="*/ 229 h 3802130"/>
              <a:gd name="connsiteX3" fmla="*/ 3835041 w 5058901"/>
              <a:gd name="connsiteY3" fmla="*/ 3802130 h 3802130"/>
              <a:gd name="connsiteX4" fmla="*/ 0 w 5058901"/>
              <a:gd name="connsiteY4" fmla="*/ 3801899 h 3802130"/>
              <a:gd name="connsiteX0" fmla="*/ 0 w 5051406"/>
              <a:gd name="connsiteY0" fmla="*/ 3801899 h 3802130"/>
              <a:gd name="connsiteX1" fmla="*/ 1215098 w 5051406"/>
              <a:gd name="connsiteY1" fmla="*/ 0 h 3802130"/>
              <a:gd name="connsiteX2" fmla="*/ 5051406 w 5051406"/>
              <a:gd name="connsiteY2" fmla="*/ 229 h 3802130"/>
              <a:gd name="connsiteX3" fmla="*/ 3835041 w 5051406"/>
              <a:gd name="connsiteY3" fmla="*/ 3802130 h 3802130"/>
              <a:gd name="connsiteX4" fmla="*/ 0 w 5051406"/>
              <a:gd name="connsiteY4" fmla="*/ 3801899 h 3802130"/>
              <a:gd name="connsiteX0" fmla="*/ 0 w 5051406"/>
              <a:gd name="connsiteY0" fmla="*/ 4028058 h 4028289"/>
              <a:gd name="connsiteX1" fmla="*/ 1279142 w 5051406"/>
              <a:gd name="connsiteY1" fmla="*/ 0 h 4028289"/>
              <a:gd name="connsiteX2" fmla="*/ 5051406 w 5051406"/>
              <a:gd name="connsiteY2" fmla="*/ 226388 h 4028289"/>
              <a:gd name="connsiteX3" fmla="*/ 3835041 w 5051406"/>
              <a:gd name="connsiteY3" fmla="*/ 4028289 h 4028289"/>
              <a:gd name="connsiteX4" fmla="*/ 0 w 5051406"/>
              <a:gd name="connsiteY4" fmla="*/ 4028058 h 4028289"/>
              <a:gd name="connsiteX0" fmla="*/ 0 w 5051406"/>
              <a:gd name="connsiteY0" fmla="*/ 4028058 h 4028059"/>
              <a:gd name="connsiteX1" fmla="*/ 1279142 w 5051406"/>
              <a:gd name="connsiteY1" fmla="*/ 0 h 4028059"/>
              <a:gd name="connsiteX2" fmla="*/ 5051406 w 5051406"/>
              <a:gd name="connsiteY2" fmla="*/ 226388 h 4028059"/>
              <a:gd name="connsiteX3" fmla="*/ 3539729 w 5051406"/>
              <a:gd name="connsiteY3" fmla="*/ 3632510 h 4028059"/>
              <a:gd name="connsiteX4" fmla="*/ 0 w 5051406"/>
              <a:gd name="connsiteY4" fmla="*/ 4028058 h 4028059"/>
              <a:gd name="connsiteX0" fmla="*/ 0 w 5051406"/>
              <a:gd name="connsiteY0" fmla="*/ 4028058 h 4028057"/>
              <a:gd name="connsiteX1" fmla="*/ 1279142 w 5051406"/>
              <a:gd name="connsiteY1" fmla="*/ 0 h 4028057"/>
              <a:gd name="connsiteX2" fmla="*/ 5051406 w 5051406"/>
              <a:gd name="connsiteY2" fmla="*/ 226388 h 4028057"/>
              <a:gd name="connsiteX3" fmla="*/ 3763882 w 5051406"/>
              <a:gd name="connsiteY3" fmla="*/ 4022635 h 4028057"/>
              <a:gd name="connsiteX4" fmla="*/ 0 w 5051406"/>
              <a:gd name="connsiteY4" fmla="*/ 4028058 h 4028057"/>
              <a:gd name="connsiteX0" fmla="*/ 0 w 5054964"/>
              <a:gd name="connsiteY0" fmla="*/ 4039137 h 4039138"/>
              <a:gd name="connsiteX1" fmla="*/ 1279142 w 5054964"/>
              <a:gd name="connsiteY1" fmla="*/ 11079 h 4039138"/>
              <a:gd name="connsiteX2" fmla="*/ 5054964 w 5054964"/>
              <a:gd name="connsiteY2" fmla="*/ 0 h 4039138"/>
              <a:gd name="connsiteX3" fmla="*/ 3763882 w 5054964"/>
              <a:gd name="connsiteY3" fmla="*/ 4033714 h 4039138"/>
              <a:gd name="connsiteX4" fmla="*/ 0 w 5054964"/>
              <a:gd name="connsiteY4" fmla="*/ 4039137 h 4039138"/>
              <a:gd name="connsiteX0" fmla="*/ 0 w 5054964"/>
              <a:gd name="connsiteY0" fmla="*/ 4039366 h 4039365"/>
              <a:gd name="connsiteX1" fmla="*/ 1453483 w 5054964"/>
              <a:gd name="connsiteY1" fmla="*/ 0 h 4039365"/>
              <a:gd name="connsiteX2" fmla="*/ 5054964 w 5054964"/>
              <a:gd name="connsiteY2" fmla="*/ 229 h 4039365"/>
              <a:gd name="connsiteX3" fmla="*/ 3763882 w 5054964"/>
              <a:gd name="connsiteY3" fmla="*/ 4033943 h 4039365"/>
              <a:gd name="connsiteX4" fmla="*/ 0 w 5054964"/>
              <a:gd name="connsiteY4" fmla="*/ 4039366 h 4039365"/>
              <a:gd name="connsiteX0" fmla="*/ 0 w 5054964"/>
              <a:gd name="connsiteY0" fmla="*/ 4039137 h 4039138"/>
              <a:gd name="connsiteX1" fmla="*/ 1282700 w 5054964"/>
              <a:gd name="connsiteY1" fmla="*/ 5425 h 4039138"/>
              <a:gd name="connsiteX2" fmla="*/ 5054964 w 5054964"/>
              <a:gd name="connsiteY2" fmla="*/ 0 h 4039138"/>
              <a:gd name="connsiteX3" fmla="*/ 3763882 w 5054964"/>
              <a:gd name="connsiteY3" fmla="*/ 4033714 h 4039138"/>
              <a:gd name="connsiteX4" fmla="*/ 0 w 5054964"/>
              <a:gd name="connsiteY4" fmla="*/ 4039137 h 4039138"/>
              <a:gd name="connsiteX0" fmla="*/ 0 w 5054964"/>
              <a:gd name="connsiteY0" fmla="*/ 4039137 h 4042969"/>
              <a:gd name="connsiteX1" fmla="*/ 1282700 w 5054964"/>
              <a:gd name="connsiteY1" fmla="*/ 5425 h 4042969"/>
              <a:gd name="connsiteX2" fmla="*/ 5054964 w 5054964"/>
              <a:gd name="connsiteY2" fmla="*/ 0 h 4042969"/>
              <a:gd name="connsiteX3" fmla="*/ 3758057 w 5054964"/>
              <a:gd name="connsiteY3" fmla="*/ 4042969 h 4042969"/>
              <a:gd name="connsiteX4" fmla="*/ 0 w 5054964"/>
              <a:gd name="connsiteY4" fmla="*/ 4039137 h 404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4964" h="4042969">
                <a:moveTo>
                  <a:pt x="0" y="4039137"/>
                </a:moveTo>
                <a:lnTo>
                  <a:pt x="1282700" y="5425"/>
                </a:lnTo>
                <a:lnTo>
                  <a:pt x="5054964" y="0"/>
                </a:lnTo>
                <a:lnTo>
                  <a:pt x="3758057" y="4042969"/>
                </a:lnTo>
                <a:lnTo>
                  <a:pt x="0" y="4039137"/>
                </a:lnTo>
                <a:close/>
              </a:path>
            </a:pathLst>
          </a:cu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576000" bIns="0" anchor="ctr" anchorCtr="0"/>
          <a:lstStyle>
            <a:lvl1pPr algn="ctr">
              <a:defRPr lang="en-GB" sz="1200" dirty="0"/>
            </a:lvl1pPr>
          </a:lstStyle>
          <a:p>
            <a:pPr lvl="0" algn="ctr"/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771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Grafik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6" name="Diagrammplatzhalter 5"/>
          <p:cNvSpPr>
            <a:spLocks noGrp="1"/>
          </p:cNvSpPr>
          <p:nvPr>
            <p:ph type="chart" sz="quarter" idx="14"/>
          </p:nvPr>
        </p:nvSpPr>
        <p:spPr>
          <a:xfrm>
            <a:off x="539748" y="1347786"/>
            <a:ext cx="3960813" cy="3168652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4643438" y="1347786"/>
            <a:ext cx="3960812" cy="3168652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B40DE734-A050-4998-B982-5BCCCE692D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396670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2175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Grafik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6" name="Diagrammplatzhalter 5"/>
          <p:cNvSpPr>
            <a:spLocks noGrp="1"/>
          </p:cNvSpPr>
          <p:nvPr>
            <p:ph type="chart" sz="quarter" idx="14"/>
          </p:nvPr>
        </p:nvSpPr>
        <p:spPr>
          <a:xfrm>
            <a:off x="539748" y="1635125"/>
            <a:ext cx="3960813" cy="2881313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4643438" y="1635125"/>
            <a:ext cx="3960812" cy="2881313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A9667F28-8F0E-45E9-9049-157BF7919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6285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Tex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347789"/>
            <a:ext cx="3960813" cy="3168650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4"/>
          </p:nvPr>
        </p:nvSpPr>
        <p:spPr>
          <a:xfrm>
            <a:off x="4650382" y="1347788"/>
            <a:ext cx="3960000" cy="1530000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9" name="Titelplatzhalter 9">
            <a:extLst>
              <a:ext uri="{FF2B5EF4-FFF2-40B4-BE49-F238E27FC236}">
                <a16:creationId xmlns:a16="http://schemas.microsoft.com/office/drawing/2014/main" id="{EAD4A3A8-78FD-40B0-89EE-0F158B944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80" y="735013"/>
            <a:ext cx="8064502" cy="37077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C9983ED2-2F2C-46E9-A857-B72B4B91E8A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43438" y="2986438"/>
            <a:ext cx="3960000" cy="1530000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29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1" userDrawn="1">
          <p15:clr>
            <a:srgbClr val="A4A3A4"/>
          </p15:clr>
        </p15:guide>
        <p15:guide id="2" orient="horz" pos="1869" userDrawn="1">
          <p15:clr>
            <a:srgbClr val="A4A3A4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Tex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635125"/>
            <a:ext cx="3960813" cy="2881311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Bildplatzhalter 2"/>
          <p:cNvSpPr>
            <a:spLocks noGrp="1"/>
          </p:cNvSpPr>
          <p:nvPr>
            <p:ph type="pic" sz="quarter" idx="14"/>
          </p:nvPr>
        </p:nvSpPr>
        <p:spPr>
          <a:xfrm>
            <a:off x="4650382" y="1635124"/>
            <a:ext cx="3960000" cy="1386000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Titelplatzhalter 9">
            <a:extLst>
              <a:ext uri="{FF2B5EF4-FFF2-40B4-BE49-F238E27FC236}">
                <a16:creationId xmlns:a16="http://schemas.microsoft.com/office/drawing/2014/main" id="{CF0495AF-EDBE-4B30-8AFA-7F32F0EC6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80" y="735013"/>
            <a:ext cx="8064502" cy="6127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91EBDE8B-B031-4CD1-A527-52009124C08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50382" y="3130436"/>
            <a:ext cx="3960000" cy="1386000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48697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15" userDrawn="1">
          <p15:clr>
            <a:srgbClr val="A4A3A4"/>
          </p15:clr>
        </p15:guide>
        <p15:guide id="2" orient="horz" pos="1983" userDrawn="1">
          <p15:clr>
            <a:srgbClr val="A4A3A4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Text 4spaltig Bild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347789"/>
            <a:ext cx="5327649" cy="3168650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4"/>
          </p:nvPr>
        </p:nvSpPr>
        <p:spPr>
          <a:xfrm>
            <a:off x="6011862" y="1347788"/>
            <a:ext cx="2598519" cy="1530000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9" name="Titelplatzhalter 9">
            <a:extLst>
              <a:ext uri="{FF2B5EF4-FFF2-40B4-BE49-F238E27FC236}">
                <a16:creationId xmlns:a16="http://schemas.microsoft.com/office/drawing/2014/main" id="{EAD4A3A8-78FD-40B0-89EE-0F158B944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80" y="735013"/>
            <a:ext cx="8064502" cy="37077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C9983ED2-2F2C-46E9-A857-B72B4B91E8A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11862" y="2986438"/>
            <a:ext cx="2591576" cy="1530000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63834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1">
          <p15:clr>
            <a:srgbClr val="A4A3A4"/>
          </p15:clr>
        </p15:guide>
        <p15:guide id="2" orient="horz" pos="1869">
          <p15:clr>
            <a:srgbClr val="A4A3A4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Text 4spaltig Bild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635125"/>
            <a:ext cx="5327649" cy="2881311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Bildplatzhalter 2"/>
          <p:cNvSpPr>
            <a:spLocks noGrp="1"/>
          </p:cNvSpPr>
          <p:nvPr>
            <p:ph type="pic" sz="quarter" idx="14"/>
          </p:nvPr>
        </p:nvSpPr>
        <p:spPr>
          <a:xfrm>
            <a:off x="6011862" y="1635124"/>
            <a:ext cx="2598519" cy="1386000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Titelplatzhalter 9">
            <a:extLst>
              <a:ext uri="{FF2B5EF4-FFF2-40B4-BE49-F238E27FC236}">
                <a16:creationId xmlns:a16="http://schemas.microsoft.com/office/drawing/2014/main" id="{CF0495AF-EDBE-4B30-8AFA-7F32F0EC6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80" y="735013"/>
            <a:ext cx="8064502" cy="6127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91EBDE8B-B031-4CD1-A527-52009124C08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11862" y="3130436"/>
            <a:ext cx="2598519" cy="1386000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58481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15">
          <p15:clr>
            <a:srgbClr val="A4A3A4"/>
          </p15:clr>
        </p15:guide>
        <p15:guide id="2" orient="horz" pos="1983">
          <p15:clr>
            <a:srgbClr val="A4A3A4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2 Grafiken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6" name="Diagrammplatzhalter 5"/>
          <p:cNvSpPr>
            <a:spLocks noGrp="1"/>
          </p:cNvSpPr>
          <p:nvPr>
            <p:ph type="chart" sz="quarter" idx="14"/>
          </p:nvPr>
        </p:nvSpPr>
        <p:spPr>
          <a:xfrm>
            <a:off x="545880" y="1347788"/>
            <a:ext cx="3960813" cy="2438777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4054010"/>
            <a:ext cx="8064500" cy="462428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Diagrammplatzhalter 5"/>
          <p:cNvSpPr>
            <a:spLocks noGrp="1"/>
          </p:cNvSpPr>
          <p:nvPr>
            <p:ph type="chart" sz="quarter" idx="16"/>
          </p:nvPr>
        </p:nvSpPr>
        <p:spPr>
          <a:xfrm>
            <a:off x="4643438" y="1347788"/>
            <a:ext cx="3960813" cy="2438778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10" name="Titelplatzhalter 9">
            <a:extLst>
              <a:ext uri="{FF2B5EF4-FFF2-40B4-BE49-F238E27FC236}">
                <a16:creationId xmlns:a16="http://schemas.microsoft.com/office/drawing/2014/main" id="{90292E58-B444-4B41-92F6-1EF6C24C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80" y="735014"/>
            <a:ext cx="8064502" cy="34533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88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2 Grafiken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6" name="Diagrammplatzhalter 5"/>
          <p:cNvSpPr>
            <a:spLocks noGrp="1"/>
          </p:cNvSpPr>
          <p:nvPr>
            <p:ph type="chart" sz="quarter" idx="14"/>
          </p:nvPr>
        </p:nvSpPr>
        <p:spPr>
          <a:xfrm>
            <a:off x="539751" y="1635126"/>
            <a:ext cx="3960813" cy="2151442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4054010"/>
            <a:ext cx="8064500" cy="462428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Diagrammplatzhalter 5"/>
          <p:cNvSpPr>
            <a:spLocks noGrp="1"/>
          </p:cNvSpPr>
          <p:nvPr>
            <p:ph type="chart" sz="quarter" idx="16"/>
          </p:nvPr>
        </p:nvSpPr>
        <p:spPr>
          <a:xfrm>
            <a:off x="4643438" y="1635126"/>
            <a:ext cx="3960813" cy="2151440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9" name="Titelplatzhalter 9">
            <a:extLst>
              <a:ext uri="{FF2B5EF4-FFF2-40B4-BE49-F238E27FC236}">
                <a16:creationId xmlns:a16="http://schemas.microsoft.com/office/drawing/2014/main" id="{2356E8E2-A22E-4344-A615-BE1C7D098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80" y="735013"/>
            <a:ext cx="8064502" cy="6127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90970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17" name="Inhaltsplatzhalter 11"/>
          <p:cNvSpPr>
            <a:spLocks noGrp="1"/>
          </p:cNvSpPr>
          <p:nvPr>
            <p:ph sz="quarter" idx="17"/>
          </p:nvPr>
        </p:nvSpPr>
        <p:spPr>
          <a:xfrm>
            <a:off x="4643438" y="1347788"/>
            <a:ext cx="3960813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11B4A430-EB2D-44A9-893B-275CFF0E38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396670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1" name="Inhaltsplatzhalter 11">
            <a:extLst>
              <a:ext uri="{FF2B5EF4-FFF2-40B4-BE49-F238E27FC236}">
                <a16:creationId xmlns:a16="http://schemas.microsoft.com/office/drawing/2014/main" id="{E3893E4A-D4AE-426D-9362-E402BE3ED33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48837" y="2986438"/>
            <a:ext cx="3960813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3F8FE128-61D1-4D07-9602-FC500448710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28951" y="1347788"/>
            <a:ext cx="3960813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3" name="Inhaltsplatzhalter 11">
            <a:extLst>
              <a:ext uri="{FF2B5EF4-FFF2-40B4-BE49-F238E27FC236}">
                <a16:creationId xmlns:a16="http://schemas.microsoft.com/office/drawing/2014/main" id="{3E35F8A6-8588-4AF8-8B51-A80A5446AC1E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34350" y="2986438"/>
            <a:ext cx="3960813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0055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1" userDrawn="1">
          <p15:clr>
            <a:srgbClr val="A4A3A4"/>
          </p15:clr>
        </p15:guide>
        <p15:guide id="2" orient="horz" pos="1869" userDrawn="1">
          <p15:clr>
            <a:srgbClr val="A4A3A4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7"/>
          </p:nvPr>
        </p:nvSpPr>
        <p:spPr>
          <a:xfrm>
            <a:off x="4648838" y="1635125"/>
            <a:ext cx="3960813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1778350-B4FD-473A-92D2-B097255BC7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4" name="Inhaltsplatzhalter 11">
            <a:extLst>
              <a:ext uri="{FF2B5EF4-FFF2-40B4-BE49-F238E27FC236}">
                <a16:creationId xmlns:a16="http://schemas.microsoft.com/office/drawing/2014/main" id="{A0854AF0-AC28-4DA3-A7DA-0BADE494152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48838" y="3129075"/>
            <a:ext cx="3960813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5" name="Inhaltsplatzhalter 11">
            <a:extLst>
              <a:ext uri="{FF2B5EF4-FFF2-40B4-BE49-F238E27FC236}">
                <a16:creationId xmlns:a16="http://schemas.microsoft.com/office/drawing/2014/main" id="{D2BA8517-1E35-4DD3-BDBC-C5A9F63B8FB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39750" y="1635125"/>
            <a:ext cx="3960813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7" name="Inhaltsplatzhalter 11">
            <a:extLst>
              <a:ext uri="{FF2B5EF4-FFF2-40B4-BE49-F238E27FC236}">
                <a16:creationId xmlns:a16="http://schemas.microsoft.com/office/drawing/2014/main" id="{E9F551E5-2121-4290-9B9F-E317FEDB567D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39750" y="3129075"/>
            <a:ext cx="3960813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50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83" userDrawn="1">
          <p15:clr>
            <a:srgbClr val="A4A3A4"/>
          </p15:clr>
        </p15:guide>
        <p15:guide id="2" orient="horz" pos="1915" userDrawn="1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itelfolie 2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6"/>
          <p:cNvSpPr>
            <a:spLocks noGrp="1"/>
          </p:cNvSpPr>
          <p:nvPr userDrawn="1">
            <p:ph type="body" sz="quarter" idx="10"/>
          </p:nvPr>
        </p:nvSpPr>
        <p:spPr>
          <a:xfrm>
            <a:off x="539750" y="2168673"/>
            <a:ext cx="5695950" cy="3369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id="{F43B2504-42AC-4E72-9113-E76B6A874D79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39750" y="1217533"/>
            <a:ext cx="5695950" cy="779709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ts val="31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3E40D94C-32E4-4D7B-BE7F-D4C6AFF0DF64}"/>
              </a:ext>
            </a:extLst>
          </p:cNvPr>
          <p:cNvGrpSpPr/>
          <p:nvPr userDrawn="1"/>
        </p:nvGrpSpPr>
        <p:grpSpPr>
          <a:xfrm>
            <a:off x="6235700" y="-6351"/>
            <a:ext cx="2917825" cy="5152656"/>
            <a:chOff x="6235700" y="-6351"/>
            <a:chExt cx="2917825" cy="5152656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123CB119-6799-4FE9-86AC-79535B0652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42100" y="2207842"/>
              <a:ext cx="2511425" cy="2938463"/>
            </a:xfrm>
            <a:custGeom>
              <a:avLst/>
              <a:gdLst>
                <a:gd name="T0" fmla="*/ 0 w 3866"/>
                <a:gd name="T1" fmla="*/ 4527 h 4527"/>
                <a:gd name="T2" fmla="*/ 0 w 3866"/>
                <a:gd name="T3" fmla="*/ 4527 h 4527"/>
                <a:gd name="T4" fmla="*/ 2264 w 3866"/>
                <a:gd name="T5" fmla="*/ 0 h 4527"/>
                <a:gd name="T6" fmla="*/ 3866 w 3866"/>
                <a:gd name="T7" fmla="*/ 0 h 4527"/>
                <a:gd name="T8" fmla="*/ 3866 w 3866"/>
                <a:gd name="T9" fmla="*/ 4527 h 4527"/>
                <a:gd name="T10" fmla="*/ 0 w 3866"/>
                <a:gd name="T11" fmla="*/ 4527 h 4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66" h="4527">
                  <a:moveTo>
                    <a:pt x="0" y="4527"/>
                  </a:moveTo>
                  <a:lnTo>
                    <a:pt x="0" y="4527"/>
                  </a:lnTo>
                  <a:lnTo>
                    <a:pt x="2264" y="0"/>
                  </a:lnTo>
                  <a:lnTo>
                    <a:pt x="3866" y="0"/>
                  </a:lnTo>
                  <a:lnTo>
                    <a:pt x="3866" y="4527"/>
                  </a:lnTo>
                  <a:lnTo>
                    <a:pt x="0" y="4527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dirty="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10050172-E7EF-4058-946B-E4C7B78F2A3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35700" y="-6351"/>
              <a:ext cx="2917825" cy="5152656"/>
            </a:xfrm>
            <a:custGeom>
              <a:avLst/>
              <a:gdLst>
                <a:gd name="T0" fmla="*/ 4491 w 4491"/>
                <a:gd name="T1" fmla="*/ 7936 h 7936"/>
                <a:gd name="T2" fmla="*/ 4491 w 4491"/>
                <a:gd name="T3" fmla="*/ 7936 h 7936"/>
                <a:gd name="T4" fmla="*/ 4491 w 4491"/>
                <a:gd name="T5" fmla="*/ 0 h 7936"/>
                <a:gd name="T6" fmla="*/ 0 w 4491"/>
                <a:gd name="T7" fmla="*/ 0 h 7936"/>
                <a:gd name="T8" fmla="*/ 3966 w 4491"/>
                <a:gd name="T9" fmla="*/ 7936 h 7936"/>
                <a:gd name="T10" fmla="*/ 4491 w 4491"/>
                <a:gd name="T11" fmla="*/ 7936 h 7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91" h="7936">
                  <a:moveTo>
                    <a:pt x="4491" y="7936"/>
                  </a:moveTo>
                  <a:lnTo>
                    <a:pt x="4491" y="7936"/>
                  </a:lnTo>
                  <a:lnTo>
                    <a:pt x="4491" y="0"/>
                  </a:lnTo>
                  <a:lnTo>
                    <a:pt x="0" y="0"/>
                  </a:lnTo>
                  <a:lnTo>
                    <a:pt x="3966" y="7936"/>
                  </a:lnTo>
                  <a:lnTo>
                    <a:pt x="4491" y="793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FE33F3AA-D2F4-4BA4-8BDB-9E00E6304F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35700" y="-6351"/>
              <a:ext cx="2447925" cy="2449513"/>
            </a:xfrm>
            <a:custGeom>
              <a:avLst/>
              <a:gdLst>
                <a:gd name="T0" fmla="*/ 0 w 3767"/>
                <a:gd name="T1" fmla="*/ 0 h 3774"/>
                <a:gd name="T2" fmla="*/ 0 w 3767"/>
                <a:gd name="T3" fmla="*/ 0 h 3774"/>
                <a:gd name="T4" fmla="*/ 3767 w 3767"/>
                <a:gd name="T5" fmla="*/ 0 h 3774"/>
                <a:gd name="T6" fmla="*/ 1886 w 3767"/>
                <a:gd name="T7" fmla="*/ 3774 h 3774"/>
                <a:gd name="T8" fmla="*/ 0 w 3767"/>
                <a:gd name="T9" fmla="*/ 0 h 3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67" h="3774">
                  <a:moveTo>
                    <a:pt x="0" y="0"/>
                  </a:moveTo>
                  <a:lnTo>
                    <a:pt x="0" y="0"/>
                  </a:lnTo>
                  <a:lnTo>
                    <a:pt x="3767" y="0"/>
                  </a:lnTo>
                  <a:lnTo>
                    <a:pt x="1886" y="37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</p:grpSp>
    </p:spTree>
    <p:extLst>
      <p:ext uri="{BB962C8B-B14F-4D97-AF65-F5344CB8AC3E}">
        <p14:creationId xmlns:p14="http://schemas.microsoft.com/office/powerpoint/2010/main" val="8341003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1spalt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39748" y="1347788"/>
            <a:ext cx="8064500" cy="3168650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Titelplatzhalter 9">
            <a:extLst>
              <a:ext uri="{FF2B5EF4-FFF2-40B4-BE49-F238E27FC236}">
                <a16:creationId xmlns:a16="http://schemas.microsoft.com/office/drawing/2014/main" id="{EC5359AF-FB62-482D-9B05-953F313D1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80" y="735013"/>
            <a:ext cx="8064502" cy="34677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77232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1spalt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39748" y="1635125"/>
            <a:ext cx="8064500" cy="2881313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7" name="Titelplatzhalter 9">
            <a:extLst>
              <a:ext uri="{FF2B5EF4-FFF2-40B4-BE49-F238E27FC236}">
                <a16:creationId xmlns:a16="http://schemas.microsoft.com/office/drawing/2014/main" id="{7FEE2481-B64C-48DE-96E9-60DFF5D24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80" y="735013"/>
            <a:ext cx="8064502" cy="6127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51375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Text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92AC47-5499-469A-9D26-EC19271973E1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539751" y="1347788"/>
            <a:ext cx="3960813" cy="3168650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4"/>
          </p:nvPr>
        </p:nvSpPr>
        <p:spPr>
          <a:xfrm>
            <a:off x="4643438" y="1347788"/>
            <a:ext cx="3960812" cy="3168649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EC54753E-16AB-4476-8E1B-A6ED418D30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29250"/>
            <a:ext cx="8064502" cy="411369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765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Text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92AC47-5499-469A-9D26-EC19271973E1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539751" y="1635125"/>
            <a:ext cx="3960813" cy="2881313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4"/>
          </p:nvPr>
        </p:nvSpPr>
        <p:spPr>
          <a:xfrm>
            <a:off x="4643438" y="1635125"/>
            <a:ext cx="3960812" cy="2881312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166592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Text 3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92AC47-5499-469A-9D26-EC19271973E1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539751" y="1347788"/>
            <a:ext cx="2592387" cy="3168650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EC54753E-16AB-4476-8E1B-A6ED418D30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29250"/>
            <a:ext cx="8064502" cy="411369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2" name="Textplatzhalter 13">
            <a:extLst>
              <a:ext uri="{FF2B5EF4-FFF2-40B4-BE49-F238E27FC236}">
                <a16:creationId xmlns:a16="http://schemas.microsoft.com/office/drawing/2014/main" id="{E34E4F51-448C-4315-9D34-5713BF41AC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78507" y="1347788"/>
            <a:ext cx="2592387" cy="3168650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3" name="Textplatzhalter 13">
            <a:extLst>
              <a:ext uri="{FF2B5EF4-FFF2-40B4-BE49-F238E27FC236}">
                <a16:creationId xmlns:a16="http://schemas.microsoft.com/office/drawing/2014/main" id="{4585D4AD-2687-4FE5-AA07-FE6B1ABB43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17263" y="1347788"/>
            <a:ext cx="2592387" cy="3168650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877192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Text 3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92AC47-5499-469A-9D26-EC19271973E1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539751" y="1635125"/>
            <a:ext cx="2592387" cy="2881313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spcBef>
                <a:spcPts val="1000"/>
              </a:spcBef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extplatzhalter 13">
            <a:extLst>
              <a:ext uri="{FF2B5EF4-FFF2-40B4-BE49-F238E27FC236}">
                <a16:creationId xmlns:a16="http://schemas.microsoft.com/office/drawing/2014/main" id="{F61A0D41-6B7F-4506-AD1B-65357D7090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17263" y="1635125"/>
            <a:ext cx="2592387" cy="2881313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spcBef>
                <a:spcPts val="1000"/>
              </a:spcBef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13">
            <a:extLst>
              <a:ext uri="{FF2B5EF4-FFF2-40B4-BE49-F238E27FC236}">
                <a16:creationId xmlns:a16="http://schemas.microsoft.com/office/drawing/2014/main" id="{FF784F38-3BDB-4633-AE58-414D4B3AF1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82877" y="1635125"/>
            <a:ext cx="2592387" cy="2881313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spcBef>
                <a:spcPts val="1000"/>
              </a:spcBef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207012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Aufzählung 12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347788"/>
            <a:ext cx="8069899" cy="31686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2800" indent="-172800">
              <a:lnSpc>
                <a:spcPct val="90000"/>
              </a:lnSpc>
              <a:spcBef>
                <a:spcPts val="800"/>
              </a:spcBef>
              <a:defRPr sz="1200" baseline="0">
                <a:latin typeface="+mn-lt"/>
              </a:defRPr>
            </a:lvl1pPr>
            <a:lvl2pPr>
              <a:lnSpc>
                <a:spcPct val="90000"/>
              </a:lnSpc>
              <a:spcBef>
                <a:spcPts val="800"/>
              </a:spcBef>
              <a:defRPr sz="1200"/>
            </a:lvl2pPr>
            <a:lvl3pPr marL="518400" indent="-172800">
              <a:lnSpc>
                <a:spcPct val="90000"/>
              </a:lnSpc>
              <a:spcBef>
                <a:spcPts val="800"/>
              </a:spcBef>
              <a:defRPr sz="1200" baseline="0">
                <a:latin typeface="+mn-lt"/>
              </a:defRPr>
            </a:lvl3pPr>
            <a:lvl4pPr marL="691200" indent="-172800">
              <a:lnSpc>
                <a:spcPct val="90000"/>
              </a:lnSpc>
              <a:spcBef>
                <a:spcPts val="800"/>
              </a:spcBef>
              <a:defRPr sz="1200" baseline="0">
                <a:latin typeface="+mn-lt"/>
              </a:defRPr>
            </a:lvl4pPr>
            <a:lvl5pPr marL="864000" indent="-172800">
              <a:lnSpc>
                <a:spcPct val="90000"/>
              </a:lnSpc>
              <a:spcBef>
                <a:spcPts val="800"/>
              </a:spcBef>
              <a:defRPr sz="1200" baseline="0">
                <a:latin typeface="+mn-lt"/>
              </a:defRPr>
            </a:lvl5pPr>
            <a:lvl6pPr marL="1036800" indent="-172800">
              <a:lnSpc>
                <a:spcPct val="90000"/>
              </a:lnSpc>
              <a:spcBef>
                <a:spcPts val="800"/>
              </a:spcBef>
              <a:defRPr sz="1200" baseline="0">
                <a:latin typeface="+mn-lt"/>
              </a:defRPr>
            </a:lvl6pPr>
            <a:lvl7pPr marL="1209600" indent="-172800">
              <a:lnSpc>
                <a:spcPct val="90000"/>
              </a:lnSpc>
              <a:spcBef>
                <a:spcPts val="800"/>
              </a:spcBef>
              <a:defRPr sz="1200" baseline="0">
                <a:latin typeface="+mn-lt"/>
              </a:defRPr>
            </a:lvl7pPr>
            <a:lvl8pPr marL="1382400" indent="-172800">
              <a:lnSpc>
                <a:spcPts val="1400"/>
              </a:lnSpc>
              <a:spcBef>
                <a:spcPts val="800"/>
              </a:spcBef>
              <a:defRPr sz="1200" baseline="0">
                <a:latin typeface="+mn-lt"/>
              </a:defRPr>
            </a:lvl8pPr>
            <a:lvl9pPr marL="1555200" indent="-172800">
              <a:lnSpc>
                <a:spcPct val="90000"/>
              </a:lnSpc>
              <a:spcBef>
                <a:spcPts val="800"/>
              </a:spcBef>
              <a:defRPr sz="1200" baseline="0">
                <a:latin typeface="+mn-lt"/>
              </a:defRPr>
            </a:lvl9pPr>
          </a:lstStyle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545148" y="738303"/>
            <a:ext cx="8064502" cy="353306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EEB32B6C-6466-4542-AD5B-593DC16F3A6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CF9F11C2-2464-4771-A0F3-2E67C2FDF3A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C98EA123-2FCF-4F22-8649-63A9AA927B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51044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Aufzählung 12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5349C9D-2573-4E0E-BF7B-0460D0D7C732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F413FDDD-EA13-4443-B32C-E1883B2D2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5148" y="738303"/>
            <a:ext cx="8064502" cy="609485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C28912E3-7BB7-4686-92EE-D17A34165B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635125"/>
            <a:ext cx="8069263" cy="288131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lnSpc>
                <a:spcPts val="1400"/>
              </a:lnSpc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32764785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Text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92AC47-5499-469A-9D26-EC19271973E1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539751" y="1347788"/>
            <a:ext cx="3960813" cy="31686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spcBef>
                <a:spcPts val="800"/>
              </a:spcBef>
              <a:buFontTx/>
              <a:buNone/>
              <a:defRPr sz="12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4"/>
          </p:nvPr>
        </p:nvSpPr>
        <p:spPr>
          <a:xfrm>
            <a:off x="4643438" y="1347788"/>
            <a:ext cx="3960812" cy="316864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spcBef>
                <a:spcPts val="800"/>
              </a:spcBef>
              <a:buFontTx/>
              <a:buNone/>
              <a:defRPr sz="12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EC54753E-16AB-4476-8E1B-A6ED418D30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29250"/>
            <a:ext cx="8064502" cy="411369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4682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Text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92AC47-5499-469A-9D26-EC19271973E1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539751" y="1635125"/>
            <a:ext cx="3960813" cy="28813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spcBef>
                <a:spcPts val="800"/>
              </a:spcBef>
              <a:buFontTx/>
              <a:buNone/>
              <a:defRPr sz="12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4"/>
          </p:nvPr>
        </p:nvSpPr>
        <p:spPr>
          <a:xfrm>
            <a:off x="4643438" y="1635125"/>
            <a:ext cx="3960812" cy="28813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spcBef>
                <a:spcPts val="800"/>
              </a:spcBef>
              <a:buFontTx/>
              <a:buNone/>
              <a:defRPr sz="12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924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itelfolie 2zeilig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A50EBD4F-1A3A-412B-8ECD-64D59C25A614}"/>
              </a:ext>
            </a:extLst>
          </p:cNvPr>
          <p:cNvGrpSpPr/>
          <p:nvPr userDrawn="1"/>
        </p:nvGrpSpPr>
        <p:grpSpPr>
          <a:xfrm>
            <a:off x="6235700" y="-6351"/>
            <a:ext cx="2917825" cy="5152656"/>
            <a:chOff x="6235700" y="-6351"/>
            <a:chExt cx="2917825" cy="5152656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01DD6E88-07DE-474F-A9AC-A775C4B9A87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42100" y="2207842"/>
              <a:ext cx="2511425" cy="2938463"/>
            </a:xfrm>
            <a:custGeom>
              <a:avLst/>
              <a:gdLst>
                <a:gd name="T0" fmla="*/ 0 w 3866"/>
                <a:gd name="T1" fmla="*/ 4527 h 4527"/>
                <a:gd name="T2" fmla="*/ 0 w 3866"/>
                <a:gd name="T3" fmla="*/ 4527 h 4527"/>
                <a:gd name="T4" fmla="*/ 2264 w 3866"/>
                <a:gd name="T5" fmla="*/ 0 h 4527"/>
                <a:gd name="T6" fmla="*/ 3866 w 3866"/>
                <a:gd name="T7" fmla="*/ 0 h 4527"/>
                <a:gd name="T8" fmla="*/ 3866 w 3866"/>
                <a:gd name="T9" fmla="*/ 4527 h 4527"/>
                <a:gd name="T10" fmla="*/ 0 w 3866"/>
                <a:gd name="T11" fmla="*/ 4527 h 4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66" h="4527">
                  <a:moveTo>
                    <a:pt x="0" y="4527"/>
                  </a:moveTo>
                  <a:lnTo>
                    <a:pt x="0" y="4527"/>
                  </a:lnTo>
                  <a:lnTo>
                    <a:pt x="2264" y="0"/>
                  </a:lnTo>
                  <a:lnTo>
                    <a:pt x="3866" y="0"/>
                  </a:lnTo>
                  <a:lnTo>
                    <a:pt x="3866" y="4527"/>
                  </a:lnTo>
                  <a:lnTo>
                    <a:pt x="0" y="4527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47254A3-B70C-4704-AAA2-60C7080376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35700" y="-6351"/>
              <a:ext cx="2917825" cy="5152656"/>
            </a:xfrm>
            <a:custGeom>
              <a:avLst/>
              <a:gdLst>
                <a:gd name="T0" fmla="*/ 4491 w 4491"/>
                <a:gd name="T1" fmla="*/ 7936 h 7936"/>
                <a:gd name="T2" fmla="*/ 4491 w 4491"/>
                <a:gd name="T3" fmla="*/ 7936 h 7936"/>
                <a:gd name="T4" fmla="*/ 4491 w 4491"/>
                <a:gd name="T5" fmla="*/ 0 h 7936"/>
                <a:gd name="T6" fmla="*/ 0 w 4491"/>
                <a:gd name="T7" fmla="*/ 0 h 7936"/>
                <a:gd name="T8" fmla="*/ 3966 w 4491"/>
                <a:gd name="T9" fmla="*/ 7936 h 7936"/>
                <a:gd name="T10" fmla="*/ 4491 w 4491"/>
                <a:gd name="T11" fmla="*/ 7936 h 7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91" h="7936">
                  <a:moveTo>
                    <a:pt x="4491" y="7936"/>
                  </a:moveTo>
                  <a:lnTo>
                    <a:pt x="4491" y="7936"/>
                  </a:lnTo>
                  <a:lnTo>
                    <a:pt x="4491" y="0"/>
                  </a:lnTo>
                  <a:lnTo>
                    <a:pt x="0" y="0"/>
                  </a:lnTo>
                  <a:lnTo>
                    <a:pt x="3966" y="7936"/>
                  </a:lnTo>
                  <a:lnTo>
                    <a:pt x="4491" y="793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7F20E9E-2CA2-4B23-A6E5-0F4B526EC24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35700" y="-6351"/>
              <a:ext cx="2447925" cy="2449513"/>
            </a:xfrm>
            <a:custGeom>
              <a:avLst/>
              <a:gdLst>
                <a:gd name="T0" fmla="*/ 0 w 3767"/>
                <a:gd name="T1" fmla="*/ 0 h 3774"/>
                <a:gd name="T2" fmla="*/ 0 w 3767"/>
                <a:gd name="T3" fmla="*/ 0 h 3774"/>
                <a:gd name="T4" fmla="*/ 3767 w 3767"/>
                <a:gd name="T5" fmla="*/ 0 h 3774"/>
                <a:gd name="T6" fmla="*/ 1886 w 3767"/>
                <a:gd name="T7" fmla="*/ 3774 h 3774"/>
                <a:gd name="T8" fmla="*/ 0 w 3767"/>
                <a:gd name="T9" fmla="*/ 0 h 3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67" h="3774">
                  <a:moveTo>
                    <a:pt x="0" y="0"/>
                  </a:moveTo>
                  <a:lnTo>
                    <a:pt x="0" y="0"/>
                  </a:lnTo>
                  <a:lnTo>
                    <a:pt x="3767" y="0"/>
                  </a:lnTo>
                  <a:lnTo>
                    <a:pt x="1886" y="37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</p:grp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2A1C568B-FA73-49E1-A515-1505C70ECEA9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539750" y="2168673"/>
            <a:ext cx="3246037" cy="97758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FCC36FAF-C76C-4C6E-9CB9-6120C2A3E4B2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39750" y="1217533"/>
            <a:ext cx="3509736" cy="779709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ts val="31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B579A24F-E684-4596-BF20-FD2753BCEB2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13247" y="-2858"/>
            <a:ext cx="5015527" cy="5150675"/>
          </a:xfrm>
          <a:custGeom>
            <a:avLst/>
            <a:gdLst>
              <a:gd name="connsiteX0" fmla="*/ 0 w 3510116"/>
              <a:gd name="connsiteY0" fmla="*/ 3797401 h 3797401"/>
              <a:gd name="connsiteX1" fmla="*/ 877529 w 3510116"/>
              <a:gd name="connsiteY1" fmla="*/ 0 h 3797401"/>
              <a:gd name="connsiteX2" fmla="*/ 3510116 w 3510116"/>
              <a:gd name="connsiteY2" fmla="*/ 0 h 3797401"/>
              <a:gd name="connsiteX3" fmla="*/ 2632587 w 3510116"/>
              <a:gd name="connsiteY3" fmla="*/ 3797401 h 3797401"/>
              <a:gd name="connsiteX4" fmla="*/ 0 w 3510116"/>
              <a:gd name="connsiteY4" fmla="*/ 3797401 h 3797401"/>
              <a:gd name="connsiteX0" fmla="*/ 0 w 4542503"/>
              <a:gd name="connsiteY0" fmla="*/ 3797401 h 3797401"/>
              <a:gd name="connsiteX1" fmla="*/ 877529 w 4542503"/>
              <a:gd name="connsiteY1" fmla="*/ 0 h 3797401"/>
              <a:gd name="connsiteX2" fmla="*/ 4542503 w 4542503"/>
              <a:gd name="connsiteY2" fmla="*/ 7375 h 3797401"/>
              <a:gd name="connsiteX3" fmla="*/ 2632587 w 4542503"/>
              <a:gd name="connsiteY3" fmla="*/ 3797401 h 3797401"/>
              <a:gd name="connsiteX4" fmla="*/ 0 w 4542503"/>
              <a:gd name="connsiteY4" fmla="*/ 3797401 h 3797401"/>
              <a:gd name="connsiteX0" fmla="*/ 0 w 5759245"/>
              <a:gd name="connsiteY0" fmla="*/ 3790027 h 3797401"/>
              <a:gd name="connsiteX1" fmla="*/ 2094271 w 5759245"/>
              <a:gd name="connsiteY1" fmla="*/ 0 h 3797401"/>
              <a:gd name="connsiteX2" fmla="*/ 5759245 w 5759245"/>
              <a:gd name="connsiteY2" fmla="*/ 7375 h 3797401"/>
              <a:gd name="connsiteX3" fmla="*/ 3849329 w 5759245"/>
              <a:gd name="connsiteY3" fmla="*/ 3797401 h 3797401"/>
              <a:gd name="connsiteX4" fmla="*/ 0 w 5759245"/>
              <a:gd name="connsiteY4" fmla="*/ 3790027 h 3797401"/>
              <a:gd name="connsiteX0" fmla="*/ 0 w 5759245"/>
              <a:gd name="connsiteY0" fmla="*/ 3794790 h 3802164"/>
              <a:gd name="connsiteX1" fmla="*/ 1929964 w 5759245"/>
              <a:gd name="connsiteY1" fmla="*/ 0 h 3802164"/>
              <a:gd name="connsiteX2" fmla="*/ 5759245 w 5759245"/>
              <a:gd name="connsiteY2" fmla="*/ 12138 h 3802164"/>
              <a:gd name="connsiteX3" fmla="*/ 3849329 w 5759245"/>
              <a:gd name="connsiteY3" fmla="*/ 3802164 h 3802164"/>
              <a:gd name="connsiteX4" fmla="*/ 0 w 5759245"/>
              <a:gd name="connsiteY4" fmla="*/ 3794790 h 3802164"/>
              <a:gd name="connsiteX0" fmla="*/ 0 w 5768770"/>
              <a:gd name="connsiteY0" fmla="*/ 3794790 h 3802164"/>
              <a:gd name="connsiteX1" fmla="*/ 1929964 w 5768770"/>
              <a:gd name="connsiteY1" fmla="*/ 0 h 3802164"/>
              <a:gd name="connsiteX2" fmla="*/ 5768770 w 5768770"/>
              <a:gd name="connsiteY2" fmla="*/ 231 h 3802164"/>
              <a:gd name="connsiteX3" fmla="*/ 3849329 w 5768770"/>
              <a:gd name="connsiteY3" fmla="*/ 3802164 h 3802164"/>
              <a:gd name="connsiteX4" fmla="*/ 0 w 5768770"/>
              <a:gd name="connsiteY4" fmla="*/ 3794790 h 3802164"/>
              <a:gd name="connsiteX0" fmla="*/ 0 w 5768770"/>
              <a:gd name="connsiteY0" fmla="*/ 3794790 h 3794790"/>
              <a:gd name="connsiteX1" fmla="*/ 1929964 w 5768770"/>
              <a:gd name="connsiteY1" fmla="*/ 0 h 3794790"/>
              <a:gd name="connsiteX2" fmla="*/ 5768770 w 5768770"/>
              <a:gd name="connsiteY2" fmla="*/ 231 h 3794790"/>
              <a:gd name="connsiteX3" fmla="*/ 3792179 w 5768770"/>
              <a:gd name="connsiteY3" fmla="*/ 3695008 h 3794790"/>
              <a:gd name="connsiteX4" fmla="*/ 0 w 5768770"/>
              <a:gd name="connsiteY4" fmla="*/ 3794790 h 3794790"/>
              <a:gd name="connsiteX0" fmla="*/ 0 w 5768770"/>
              <a:gd name="connsiteY0" fmla="*/ 3794790 h 3804546"/>
              <a:gd name="connsiteX1" fmla="*/ 1929964 w 5768770"/>
              <a:gd name="connsiteY1" fmla="*/ 0 h 3804546"/>
              <a:gd name="connsiteX2" fmla="*/ 5768770 w 5768770"/>
              <a:gd name="connsiteY2" fmla="*/ 231 h 3804546"/>
              <a:gd name="connsiteX3" fmla="*/ 3842185 w 5768770"/>
              <a:gd name="connsiteY3" fmla="*/ 3804546 h 3804546"/>
              <a:gd name="connsiteX4" fmla="*/ 0 w 5768770"/>
              <a:gd name="connsiteY4" fmla="*/ 3794790 h 3804546"/>
              <a:gd name="connsiteX0" fmla="*/ 0 w 5511595"/>
              <a:gd name="connsiteY0" fmla="*/ 3656678 h 3804546"/>
              <a:gd name="connsiteX1" fmla="*/ 1672789 w 5511595"/>
              <a:gd name="connsiteY1" fmla="*/ 0 h 3804546"/>
              <a:gd name="connsiteX2" fmla="*/ 5511595 w 5511595"/>
              <a:gd name="connsiteY2" fmla="*/ 231 h 3804546"/>
              <a:gd name="connsiteX3" fmla="*/ 3585010 w 5511595"/>
              <a:gd name="connsiteY3" fmla="*/ 3804546 h 3804546"/>
              <a:gd name="connsiteX4" fmla="*/ 0 w 5511595"/>
              <a:gd name="connsiteY4" fmla="*/ 3656678 h 3804546"/>
              <a:gd name="connsiteX0" fmla="*/ 0 w 5761626"/>
              <a:gd name="connsiteY0" fmla="*/ 3804315 h 3804546"/>
              <a:gd name="connsiteX1" fmla="*/ 1922820 w 5761626"/>
              <a:gd name="connsiteY1" fmla="*/ 0 h 3804546"/>
              <a:gd name="connsiteX2" fmla="*/ 5761626 w 5761626"/>
              <a:gd name="connsiteY2" fmla="*/ 231 h 3804546"/>
              <a:gd name="connsiteX3" fmla="*/ 3835041 w 5761626"/>
              <a:gd name="connsiteY3" fmla="*/ 3804546 h 3804546"/>
              <a:gd name="connsiteX4" fmla="*/ 0 w 5761626"/>
              <a:gd name="connsiteY4" fmla="*/ 3804315 h 3804546"/>
              <a:gd name="connsiteX0" fmla="*/ 0 w 5761626"/>
              <a:gd name="connsiteY0" fmla="*/ 3813811 h 3814042"/>
              <a:gd name="connsiteX1" fmla="*/ 1217596 w 5761626"/>
              <a:gd name="connsiteY1" fmla="*/ 0 h 3814042"/>
              <a:gd name="connsiteX2" fmla="*/ 5761626 w 5761626"/>
              <a:gd name="connsiteY2" fmla="*/ 9727 h 3814042"/>
              <a:gd name="connsiteX3" fmla="*/ 3835041 w 5761626"/>
              <a:gd name="connsiteY3" fmla="*/ 3814042 h 3814042"/>
              <a:gd name="connsiteX4" fmla="*/ 0 w 5761626"/>
              <a:gd name="connsiteY4" fmla="*/ 3813811 h 3814042"/>
              <a:gd name="connsiteX0" fmla="*/ 0 w 4153955"/>
              <a:gd name="connsiteY0" fmla="*/ 3813811 h 3814042"/>
              <a:gd name="connsiteX1" fmla="*/ 1217596 w 4153955"/>
              <a:gd name="connsiteY1" fmla="*/ 0 h 3814042"/>
              <a:gd name="connsiteX2" fmla="*/ 4153955 w 4153955"/>
              <a:gd name="connsiteY2" fmla="*/ 28721 h 3814042"/>
              <a:gd name="connsiteX3" fmla="*/ 3835041 w 4153955"/>
              <a:gd name="connsiteY3" fmla="*/ 3814042 h 3814042"/>
              <a:gd name="connsiteX4" fmla="*/ 0 w 4153955"/>
              <a:gd name="connsiteY4" fmla="*/ 3813811 h 3814042"/>
              <a:gd name="connsiteX0" fmla="*/ 0 w 5056403"/>
              <a:gd name="connsiteY0" fmla="*/ 3813811 h 3814042"/>
              <a:gd name="connsiteX1" fmla="*/ 1217596 w 5056403"/>
              <a:gd name="connsiteY1" fmla="*/ 0 h 3814042"/>
              <a:gd name="connsiteX2" fmla="*/ 5056403 w 5056403"/>
              <a:gd name="connsiteY2" fmla="*/ 230 h 3814042"/>
              <a:gd name="connsiteX3" fmla="*/ 3835041 w 5056403"/>
              <a:gd name="connsiteY3" fmla="*/ 3814042 h 3814042"/>
              <a:gd name="connsiteX4" fmla="*/ 0 w 5056403"/>
              <a:gd name="connsiteY4" fmla="*/ 3813811 h 3814042"/>
              <a:gd name="connsiteX0" fmla="*/ 0 w 5058901"/>
              <a:gd name="connsiteY0" fmla="*/ 3813811 h 3814042"/>
              <a:gd name="connsiteX1" fmla="*/ 1217596 w 5058901"/>
              <a:gd name="connsiteY1" fmla="*/ 0 h 3814042"/>
              <a:gd name="connsiteX2" fmla="*/ 5058901 w 5058901"/>
              <a:gd name="connsiteY2" fmla="*/ 12141 h 3814042"/>
              <a:gd name="connsiteX3" fmla="*/ 3835041 w 5058901"/>
              <a:gd name="connsiteY3" fmla="*/ 3814042 h 3814042"/>
              <a:gd name="connsiteX4" fmla="*/ 0 w 5058901"/>
              <a:gd name="connsiteY4" fmla="*/ 3813811 h 3814042"/>
              <a:gd name="connsiteX0" fmla="*/ 0 w 5058901"/>
              <a:gd name="connsiteY0" fmla="*/ 3809840 h 3810071"/>
              <a:gd name="connsiteX1" fmla="*/ 1215098 w 5058901"/>
              <a:gd name="connsiteY1" fmla="*/ 0 h 3810071"/>
              <a:gd name="connsiteX2" fmla="*/ 5058901 w 5058901"/>
              <a:gd name="connsiteY2" fmla="*/ 8170 h 3810071"/>
              <a:gd name="connsiteX3" fmla="*/ 3835041 w 5058901"/>
              <a:gd name="connsiteY3" fmla="*/ 3810071 h 3810071"/>
              <a:gd name="connsiteX4" fmla="*/ 0 w 5058901"/>
              <a:gd name="connsiteY4" fmla="*/ 3809840 h 3810071"/>
              <a:gd name="connsiteX0" fmla="*/ 0 w 5058901"/>
              <a:gd name="connsiteY0" fmla="*/ 3801899 h 3802130"/>
              <a:gd name="connsiteX1" fmla="*/ 1215098 w 5058901"/>
              <a:gd name="connsiteY1" fmla="*/ 0 h 3802130"/>
              <a:gd name="connsiteX2" fmla="*/ 5058901 w 5058901"/>
              <a:gd name="connsiteY2" fmla="*/ 229 h 3802130"/>
              <a:gd name="connsiteX3" fmla="*/ 3835041 w 5058901"/>
              <a:gd name="connsiteY3" fmla="*/ 3802130 h 3802130"/>
              <a:gd name="connsiteX4" fmla="*/ 0 w 5058901"/>
              <a:gd name="connsiteY4" fmla="*/ 3801899 h 3802130"/>
              <a:gd name="connsiteX0" fmla="*/ 0 w 5051406"/>
              <a:gd name="connsiteY0" fmla="*/ 3801899 h 3802130"/>
              <a:gd name="connsiteX1" fmla="*/ 1215098 w 5051406"/>
              <a:gd name="connsiteY1" fmla="*/ 0 h 3802130"/>
              <a:gd name="connsiteX2" fmla="*/ 5051406 w 5051406"/>
              <a:gd name="connsiteY2" fmla="*/ 229 h 3802130"/>
              <a:gd name="connsiteX3" fmla="*/ 3835041 w 5051406"/>
              <a:gd name="connsiteY3" fmla="*/ 3802130 h 3802130"/>
              <a:gd name="connsiteX4" fmla="*/ 0 w 5051406"/>
              <a:gd name="connsiteY4" fmla="*/ 3801899 h 3802130"/>
              <a:gd name="connsiteX0" fmla="*/ 0 w 5051406"/>
              <a:gd name="connsiteY0" fmla="*/ 4028058 h 4028289"/>
              <a:gd name="connsiteX1" fmla="*/ 1279142 w 5051406"/>
              <a:gd name="connsiteY1" fmla="*/ 0 h 4028289"/>
              <a:gd name="connsiteX2" fmla="*/ 5051406 w 5051406"/>
              <a:gd name="connsiteY2" fmla="*/ 226388 h 4028289"/>
              <a:gd name="connsiteX3" fmla="*/ 3835041 w 5051406"/>
              <a:gd name="connsiteY3" fmla="*/ 4028289 h 4028289"/>
              <a:gd name="connsiteX4" fmla="*/ 0 w 5051406"/>
              <a:gd name="connsiteY4" fmla="*/ 4028058 h 4028289"/>
              <a:gd name="connsiteX0" fmla="*/ 0 w 5051406"/>
              <a:gd name="connsiteY0" fmla="*/ 4028058 h 4028059"/>
              <a:gd name="connsiteX1" fmla="*/ 1279142 w 5051406"/>
              <a:gd name="connsiteY1" fmla="*/ 0 h 4028059"/>
              <a:gd name="connsiteX2" fmla="*/ 5051406 w 5051406"/>
              <a:gd name="connsiteY2" fmla="*/ 226388 h 4028059"/>
              <a:gd name="connsiteX3" fmla="*/ 3539729 w 5051406"/>
              <a:gd name="connsiteY3" fmla="*/ 3632510 h 4028059"/>
              <a:gd name="connsiteX4" fmla="*/ 0 w 5051406"/>
              <a:gd name="connsiteY4" fmla="*/ 4028058 h 4028059"/>
              <a:gd name="connsiteX0" fmla="*/ 0 w 5051406"/>
              <a:gd name="connsiteY0" fmla="*/ 4028058 h 4028057"/>
              <a:gd name="connsiteX1" fmla="*/ 1279142 w 5051406"/>
              <a:gd name="connsiteY1" fmla="*/ 0 h 4028057"/>
              <a:gd name="connsiteX2" fmla="*/ 5051406 w 5051406"/>
              <a:gd name="connsiteY2" fmla="*/ 226388 h 4028057"/>
              <a:gd name="connsiteX3" fmla="*/ 3763882 w 5051406"/>
              <a:gd name="connsiteY3" fmla="*/ 4022635 h 4028057"/>
              <a:gd name="connsiteX4" fmla="*/ 0 w 5051406"/>
              <a:gd name="connsiteY4" fmla="*/ 4028058 h 4028057"/>
              <a:gd name="connsiteX0" fmla="*/ 0 w 5054964"/>
              <a:gd name="connsiteY0" fmla="*/ 4039137 h 4039138"/>
              <a:gd name="connsiteX1" fmla="*/ 1279142 w 5054964"/>
              <a:gd name="connsiteY1" fmla="*/ 11079 h 4039138"/>
              <a:gd name="connsiteX2" fmla="*/ 5054964 w 5054964"/>
              <a:gd name="connsiteY2" fmla="*/ 0 h 4039138"/>
              <a:gd name="connsiteX3" fmla="*/ 3763882 w 5054964"/>
              <a:gd name="connsiteY3" fmla="*/ 4033714 h 4039138"/>
              <a:gd name="connsiteX4" fmla="*/ 0 w 5054964"/>
              <a:gd name="connsiteY4" fmla="*/ 4039137 h 4039138"/>
              <a:gd name="connsiteX0" fmla="*/ 0 w 5054964"/>
              <a:gd name="connsiteY0" fmla="*/ 4039366 h 4039365"/>
              <a:gd name="connsiteX1" fmla="*/ 1453483 w 5054964"/>
              <a:gd name="connsiteY1" fmla="*/ 0 h 4039365"/>
              <a:gd name="connsiteX2" fmla="*/ 5054964 w 5054964"/>
              <a:gd name="connsiteY2" fmla="*/ 229 h 4039365"/>
              <a:gd name="connsiteX3" fmla="*/ 3763882 w 5054964"/>
              <a:gd name="connsiteY3" fmla="*/ 4033943 h 4039365"/>
              <a:gd name="connsiteX4" fmla="*/ 0 w 5054964"/>
              <a:gd name="connsiteY4" fmla="*/ 4039366 h 4039365"/>
              <a:gd name="connsiteX0" fmla="*/ 0 w 5054964"/>
              <a:gd name="connsiteY0" fmla="*/ 4039137 h 4039138"/>
              <a:gd name="connsiteX1" fmla="*/ 1282700 w 5054964"/>
              <a:gd name="connsiteY1" fmla="*/ 5425 h 4039138"/>
              <a:gd name="connsiteX2" fmla="*/ 5054964 w 5054964"/>
              <a:gd name="connsiteY2" fmla="*/ 0 h 4039138"/>
              <a:gd name="connsiteX3" fmla="*/ 3763882 w 5054964"/>
              <a:gd name="connsiteY3" fmla="*/ 4033714 h 4039138"/>
              <a:gd name="connsiteX4" fmla="*/ 0 w 5054964"/>
              <a:gd name="connsiteY4" fmla="*/ 4039137 h 4039138"/>
              <a:gd name="connsiteX0" fmla="*/ 0 w 5054964"/>
              <a:gd name="connsiteY0" fmla="*/ 4039137 h 4040572"/>
              <a:gd name="connsiteX1" fmla="*/ 1282700 w 5054964"/>
              <a:gd name="connsiteY1" fmla="*/ 5425 h 4040572"/>
              <a:gd name="connsiteX2" fmla="*/ 5054964 w 5054964"/>
              <a:gd name="connsiteY2" fmla="*/ 0 h 4040572"/>
              <a:gd name="connsiteX3" fmla="*/ 3926959 w 5054964"/>
              <a:gd name="connsiteY3" fmla="*/ 4040572 h 4040572"/>
              <a:gd name="connsiteX4" fmla="*/ 0 w 5054964"/>
              <a:gd name="connsiteY4" fmla="*/ 4039137 h 4040572"/>
              <a:gd name="connsiteX0" fmla="*/ 0 w 5054964"/>
              <a:gd name="connsiteY0" fmla="*/ 4039137 h 4039137"/>
              <a:gd name="connsiteX1" fmla="*/ 1282700 w 5054964"/>
              <a:gd name="connsiteY1" fmla="*/ 5425 h 4039137"/>
              <a:gd name="connsiteX2" fmla="*/ 5054964 w 5054964"/>
              <a:gd name="connsiteY2" fmla="*/ 0 h 4039137"/>
              <a:gd name="connsiteX3" fmla="*/ 3929871 w 5054964"/>
              <a:gd name="connsiteY3" fmla="*/ 4038286 h 4039137"/>
              <a:gd name="connsiteX4" fmla="*/ 0 w 5054964"/>
              <a:gd name="connsiteY4" fmla="*/ 4039137 h 4039137"/>
              <a:gd name="connsiteX0" fmla="*/ 0 w 5054964"/>
              <a:gd name="connsiteY0" fmla="*/ 4039137 h 4039137"/>
              <a:gd name="connsiteX1" fmla="*/ 1282700 w 5054964"/>
              <a:gd name="connsiteY1" fmla="*/ 5425 h 4039137"/>
              <a:gd name="connsiteX2" fmla="*/ 5054964 w 5054964"/>
              <a:gd name="connsiteY2" fmla="*/ 0 h 4039137"/>
              <a:gd name="connsiteX3" fmla="*/ 3947344 w 5054964"/>
              <a:gd name="connsiteY3" fmla="*/ 4038286 h 4039137"/>
              <a:gd name="connsiteX4" fmla="*/ 0 w 5054964"/>
              <a:gd name="connsiteY4" fmla="*/ 4039137 h 4039137"/>
              <a:gd name="connsiteX0" fmla="*/ 0 w 5060788"/>
              <a:gd name="connsiteY0" fmla="*/ 4041423 h 4041423"/>
              <a:gd name="connsiteX1" fmla="*/ 1288524 w 5060788"/>
              <a:gd name="connsiteY1" fmla="*/ 5425 h 4041423"/>
              <a:gd name="connsiteX2" fmla="*/ 5060788 w 5060788"/>
              <a:gd name="connsiteY2" fmla="*/ 0 h 4041423"/>
              <a:gd name="connsiteX3" fmla="*/ 3953168 w 5060788"/>
              <a:gd name="connsiteY3" fmla="*/ 4038286 h 4041423"/>
              <a:gd name="connsiteX4" fmla="*/ 0 w 5060788"/>
              <a:gd name="connsiteY4" fmla="*/ 4041423 h 4041423"/>
              <a:gd name="connsiteX0" fmla="*/ 0 w 5060788"/>
              <a:gd name="connsiteY0" fmla="*/ 4041423 h 4041423"/>
              <a:gd name="connsiteX1" fmla="*/ 2642651 w 5060788"/>
              <a:gd name="connsiteY1" fmla="*/ 853 h 4041423"/>
              <a:gd name="connsiteX2" fmla="*/ 5060788 w 5060788"/>
              <a:gd name="connsiteY2" fmla="*/ 0 h 4041423"/>
              <a:gd name="connsiteX3" fmla="*/ 3953168 w 5060788"/>
              <a:gd name="connsiteY3" fmla="*/ 4038286 h 4041423"/>
              <a:gd name="connsiteX4" fmla="*/ 0 w 5060788"/>
              <a:gd name="connsiteY4" fmla="*/ 4041423 h 4041423"/>
              <a:gd name="connsiteX0" fmla="*/ 0 w 4347323"/>
              <a:gd name="connsiteY0" fmla="*/ 4045995 h 4045995"/>
              <a:gd name="connsiteX1" fmla="*/ 2642651 w 4347323"/>
              <a:gd name="connsiteY1" fmla="*/ 5425 h 4045995"/>
              <a:gd name="connsiteX2" fmla="*/ 4347323 w 4347323"/>
              <a:gd name="connsiteY2" fmla="*/ 0 h 4045995"/>
              <a:gd name="connsiteX3" fmla="*/ 3953168 w 4347323"/>
              <a:gd name="connsiteY3" fmla="*/ 4042858 h 4045995"/>
              <a:gd name="connsiteX4" fmla="*/ 0 w 4347323"/>
              <a:gd name="connsiteY4" fmla="*/ 4045995 h 4045995"/>
              <a:gd name="connsiteX0" fmla="*/ 0 w 3953168"/>
              <a:gd name="connsiteY0" fmla="*/ 4043709 h 4043709"/>
              <a:gd name="connsiteX1" fmla="*/ 2642651 w 3953168"/>
              <a:gd name="connsiteY1" fmla="*/ 3139 h 4043709"/>
              <a:gd name="connsiteX2" fmla="*/ 3537758 w 3953168"/>
              <a:gd name="connsiteY2" fmla="*/ 0 h 4043709"/>
              <a:gd name="connsiteX3" fmla="*/ 3953168 w 3953168"/>
              <a:gd name="connsiteY3" fmla="*/ 4040572 h 4043709"/>
              <a:gd name="connsiteX4" fmla="*/ 0 w 3953168"/>
              <a:gd name="connsiteY4" fmla="*/ 4043709 h 4043709"/>
              <a:gd name="connsiteX0" fmla="*/ 0 w 3953168"/>
              <a:gd name="connsiteY0" fmla="*/ 4043709 h 4043709"/>
              <a:gd name="connsiteX1" fmla="*/ 2642651 w 3953168"/>
              <a:gd name="connsiteY1" fmla="*/ 3139 h 4043709"/>
              <a:gd name="connsiteX2" fmla="*/ 3537758 w 3953168"/>
              <a:gd name="connsiteY2" fmla="*/ 0 h 4043709"/>
              <a:gd name="connsiteX3" fmla="*/ 3611785 w 3953168"/>
              <a:gd name="connsiteY3" fmla="*/ 694979 h 4043709"/>
              <a:gd name="connsiteX4" fmla="*/ 3953168 w 3953168"/>
              <a:gd name="connsiteY4" fmla="*/ 4040572 h 4043709"/>
              <a:gd name="connsiteX5" fmla="*/ 0 w 3953168"/>
              <a:gd name="connsiteY5" fmla="*/ 4043709 h 4043709"/>
              <a:gd name="connsiteX0" fmla="*/ 0 w 4750417"/>
              <a:gd name="connsiteY0" fmla="*/ 4043709 h 4043709"/>
              <a:gd name="connsiteX1" fmla="*/ 2642651 w 4750417"/>
              <a:gd name="connsiteY1" fmla="*/ 3139 h 4043709"/>
              <a:gd name="connsiteX2" fmla="*/ 3537758 w 4750417"/>
              <a:gd name="connsiteY2" fmla="*/ 0 h 4043709"/>
              <a:gd name="connsiteX3" fmla="*/ 4750417 w 4750417"/>
              <a:gd name="connsiteY3" fmla="*/ 1924908 h 4043709"/>
              <a:gd name="connsiteX4" fmla="*/ 3953168 w 4750417"/>
              <a:gd name="connsiteY4" fmla="*/ 4040572 h 4043709"/>
              <a:gd name="connsiteX5" fmla="*/ 0 w 4750417"/>
              <a:gd name="connsiteY5" fmla="*/ 4043709 h 4043709"/>
              <a:gd name="connsiteX0" fmla="*/ 0 w 5015418"/>
              <a:gd name="connsiteY0" fmla="*/ 4043709 h 4043709"/>
              <a:gd name="connsiteX1" fmla="*/ 2642651 w 5015418"/>
              <a:gd name="connsiteY1" fmla="*/ 3139 h 4043709"/>
              <a:gd name="connsiteX2" fmla="*/ 3537758 w 5015418"/>
              <a:gd name="connsiteY2" fmla="*/ 0 h 4043709"/>
              <a:gd name="connsiteX3" fmla="*/ 5015418 w 5015418"/>
              <a:gd name="connsiteY3" fmla="*/ 2340981 h 4043709"/>
              <a:gd name="connsiteX4" fmla="*/ 3953168 w 5015418"/>
              <a:gd name="connsiteY4" fmla="*/ 4040572 h 4043709"/>
              <a:gd name="connsiteX5" fmla="*/ 0 w 5015418"/>
              <a:gd name="connsiteY5" fmla="*/ 4043709 h 4043709"/>
              <a:gd name="connsiteX0" fmla="*/ 0 w 5015418"/>
              <a:gd name="connsiteY0" fmla="*/ 4041423 h 4041423"/>
              <a:gd name="connsiteX1" fmla="*/ 2642651 w 5015418"/>
              <a:gd name="connsiteY1" fmla="*/ 853 h 4041423"/>
              <a:gd name="connsiteX2" fmla="*/ 3523197 w 5015418"/>
              <a:gd name="connsiteY2" fmla="*/ 0 h 4041423"/>
              <a:gd name="connsiteX3" fmla="*/ 5015418 w 5015418"/>
              <a:gd name="connsiteY3" fmla="*/ 2338695 h 4041423"/>
              <a:gd name="connsiteX4" fmla="*/ 3953168 w 5015418"/>
              <a:gd name="connsiteY4" fmla="*/ 4038286 h 4041423"/>
              <a:gd name="connsiteX5" fmla="*/ 0 w 5015418"/>
              <a:gd name="connsiteY5" fmla="*/ 4041423 h 4041423"/>
              <a:gd name="connsiteX0" fmla="*/ 0 w 4817395"/>
              <a:gd name="connsiteY0" fmla="*/ 4041423 h 4041423"/>
              <a:gd name="connsiteX1" fmla="*/ 2642651 w 4817395"/>
              <a:gd name="connsiteY1" fmla="*/ 853 h 4041423"/>
              <a:gd name="connsiteX2" fmla="*/ 3523197 w 4817395"/>
              <a:gd name="connsiteY2" fmla="*/ 0 h 4041423"/>
              <a:gd name="connsiteX3" fmla="*/ 4817395 w 4817395"/>
              <a:gd name="connsiteY3" fmla="*/ 2338695 h 4041423"/>
              <a:gd name="connsiteX4" fmla="*/ 3953168 w 4817395"/>
              <a:gd name="connsiteY4" fmla="*/ 4038286 h 4041423"/>
              <a:gd name="connsiteX5" fmla="*/ 0 w 4817395"/>
              <a:gd name="connsiteY5" fmla="*/ 4041423 h 4041423"/>
              <a:gd name="connsiteX0" fmla="*/ 0 w 5018330"/>
              <a:gd name="connsiteY0" fmla="*/ 4041423 h 4041423"/>
              <a:gd name="connsiteX1" fmla="*/ 2642651 w 5018330"/>
              <a:gd name="connsiteY1" fmla="*/ 853 h 4041423"/>
              <a:gd name="connsiteX2" fmla="*/ 3523197 w 5018330"/>
              <a:gd name="connsiteY2" fmla="*/ 0 h 4041423"/>
              <a:gd name="connsiteX3" fmla="*/ 5018330 w 5018330"/>
              <a:gd name="connsiteY3" fmla="*/ 2334123 h 4041423"/>
              <a:gd name="connsiteX4" fmla="*/ 3953168 w 5018330"/>
              <a:gd name="connsiteY4" fmla="*/ 4038286 h 4041423"/>
              <a:gd name="connsiteX5" fmla="*/ 0 w 5018330"/>
              <a:gd name="connsiteY5" fmla="*/ 4041423 h 4041423"/>
              <a:gd name="connsiteX0" fmla="*/ 0 w 5021242"/>
              <a:gd name="connsiteY0" fmla="*/ 4041423 h 4041423"/>
              <a:gd name="connsiteX1" fmla="*/ 2642651 w 5021242"/>
              <a:gd name="connsiteY1" fmla="*/ 853 h 4041423"/>
              <a:gd name="connsiteX2" fmla="*/ 3523197 w 5021242"/>
              <a:gd name="connsiteY2" fmla="*/ 0 h 4041423"/>
              <a:gd name="connsiteX3" fmla="*/ 5021242 w 5021242"/>
              <a:gd name="connsiteY3" fmla="*/ 2334123 h 4041423"/>
              <a:gd name="connsiteX4" fmla="*/ 3953168 w 5021242"/>
              <a:gd name="connsiteY4" fmla="*/ 4038286 h 4041423"/>
              <a:gd name="connsiteX5" fmla="*/ 0 w 5021242"/>
              <a:gd name="connsiteY5" fmla="*/ 4041423 h 4041423"/>
              <a:gd name="connsiteX0" fmla="*/ 0 w 5021242"/>
              <a:gd name="connsiteY0" fmla="*/ 4041423 h 4041423"/>
              <a:gd name="connsiteX1" fmla="*/ 2642651 w 5021242"/>
              <a:gd name="connsiteY1" fmla="*/ 853 h 4041423"/>
              <a:gd name="connsiteX2" fmla="*/ 3529021 w 5021242"/>
              <a:gd name="connsiteY2" fmla="*/ 0 h 4041423"/>
              <a:gd name="connsiteX3" fmla="*/ 5021242 w 5021242"/>
              <a:gd name="connsiteY3" fmla="*/ 2334123 h 4041423"/>
              <a:gd name="connsiteX4" fmla="*/ 3953168 w 5021242"/>
              <a:gd name="connsiteY4" fmla="*/ 4038286 h 4041423"/>
              <a:gd name="connsiteX5" fmla="*/ 0 w 5021242"/>
              <a:gd name="connsiteY5" fmla="*/ 4041423 h 4041423"/>
              <a:gd name="connsiteX0" fmla="*/ 0 w 5021242"/>
              <a:gd name="connsiteY0" fmla="*/ 4041423 h 4041423"/>
              <a:gd name="connsiteX1" fmla="*/ 2642651 w 5021242"/>
              <a:gd name="connsiteY1" fmla="*/ 853 h 4041423"/>
              <a:gd name="connsiteX2" fmla="*/ 3529021 w 5021242"/>
              <a:gd name="connsiteY2" fmla="*/ 0 h 4041423"/>
              <a:gd name="connsiteX3" fmla="*/ 5021242 w 5021242"/>
              <a:gd name="connsiteY3" fmla="*/ 2334123 h 4041423"/>
              <a:gd name="connsiteX4" fmla="*/ 3935695 w 5021242"/>
              <a:gd name="connsiteY4" fmla="*/ 4036000 h 4041423"/>
              <a:gd name="connsiteX5" fmla="*/ 0 w 5021242"/>
              <a:gd name="connsiteY5" fmla="*/ 4041423 h 4041423"/>
              <a:gd name="connsiteX0" fmla="*/ 0 w 5021242"/>
              <a:gd name="connsiteY0" fmla="*/ 4041423 h 4041423"/>
              <a:gd name="connsiteX1" fmla="*/ 2642651 w 5021242"/>
              <a:gd name="connsiteY1" fmla="*/ 853 h 4041423"/>
              <a:gd name="connsiteX2" fmla="*/ 3529021 w 5021242"/>
              <a:gd name="connsiteY2" fmla="*/ 0 h 4041423"/>
              <a:gd name="connsiteX3" fmla="*/ 5021242 w 5021242"/>
              <a:gd name="connsiteY3" fmla="*/ 2342669 h 4041423"/>
              <a:gd name="connsiteX4" fmla="*/ 3935695 w 5021242"/>
              <a:gd name="connsiteY4" fmla="*/ 4036000 h 4041423"/>
              <a:gd name="connsiteX5" fmla="*/ 0 w 5021242"/>
              <a:gd name="connsiteY5" fmla="*/ 4041423 h 4041423"/>
              <a:gd name="connsiteX0" fmla="*/ 0 w 5021242"/>
              <a:gd name="connsiteY0" fmla="*/ 4041423 h 4041423"/>
              <a:gd name="connsiteX1" fmla="*/ 2642651 w 5021242"/>
              <a:gd name="connsiteY1" fmla="*/ 853 h 4041423"/>
              <a:gd name="connsiteX2" fmla="*/ 3529021 w 5021242"/>
              <a:gd name="connsiteY2" fmla="*/ 0 h 4041423"/>
              <a:gd name="connsiteX3" fmla="*/ 5021242 w 5021242"/>
              <a:gd name="connsiteY3" fmla="*/ 2342669 h 4041423"/>
              <a:gd name="connsiteX4" fmla="*/ 3815680 w 5021242"/>
              <a:gd name="connsiteY4" fmla="*/ 3899162 h 4041423"/>
              <a:gd name="connsiteX5" fmla="*/ 0 w 5021242"/>
              <a:gd name="connsiteY5" fmla="*/ 4041423 h 4041423"/>
              <a:gd name="connsiteX0" fmla="*/ 0 w 5021242"/>
              <a:gd name="connsiteY0" fmla="*/ 4041423 h 4041423"/>
              <a:gd name="connsiteX1" fmla="*/ 2642651 w 5021242"/>
              <a:gd name="connsiteY1" fmla="*/ 853 h 4041423"/>
              <a:gd name="connsiteX2" fmla="*/ 3529021 w 5021242"/>
              <a:gd name="connsiteY2" fmla="*/ 0 h 4041423"/>
              <a:gd name="connsiteX3" fmla="*/ 5021242 w 5021242"/>
              <a:gd name="connsiteY3" fmla="*/ 2342669 h 4041423"/>
              <a:gd name="connsiteX4" fmla="*/ 3929980 w 5021242"/>
              <a:gd name="connsiteY4" fmla="*/ 4040486 h 4041423"/>
              <a:gd name="connsiteX5" fmla="*/ 0 w 5021242"/>
              <a:gd name="connsiteY5" fmla="*/ 4041423 h 4041423"/>
              <a:gd name="connsiteX0" fmla="*/ 0 w 5021242"/>
              <a:gd name="connsiteY0" fmla="*/ 4040570 h 4040570"/>
              <a:gd name="connsiteX1" fmla="*/ 2642651 w 5021242"/>
              <a:gd name="connsiteY1" fmla="*/ 0 h 4040570"/>
              <a:gd name="connsiteX2" fmla="*/ 3426151 w 5021242"/>
              <a:gd name="connsiteY2" fmla="*/ 79877 h 4040570"/>
              <a:gd name="connsiteX3" fmla="*/ 5021242 w 5021242"/>
              <a:gd name="connsiteY3" fmla="*/ 2341816 h 4040570"/>
              <a:gd name="connsiteX4" fmla="*/ 3929980 w 5021242"/>
              <a:gd name="connsiteY4" fmla="*/ 4039633 h 4040570"/>
              <a:gd name="connsiteX5" fmla="*/ 0 w 5021242"/>
              <a:gd name="connsiteY5" fmla="*/ 4040570 h 4040570"/>
              <a:gd name="connsiteX0" fmla="*/ 0 w 5021242"/>
              <a:gd name="connsiteY0" fmla="*/ 4041421 h 4041421"/>
              <a:gd name="connsiteX1" fmla="*/ 2642651 w 5021242"/>
              <a:gd name="connsiteY1" fmla="*/ 851 h 4041421"/>
              <a:gd name="connsiteX2" fmla="*/ 3520448 w 5021242"/>
              <a:gd name="connsiteY2" fmla="*/ 0 h 4041421"/>
              <a:gd name="connsiteX3" fmla="*/ 5021242 w 5021242"/>
              <a:gd name="connsiteY3" fmla="*/ 2342667 h 4041421"/>
              <a:gd name="connsiteX4" fmla="*/ 3929980 w 5021242"/>
              <a:gd name="connsiteY4" fmla="*/ 4040484 h 4041421"/>
              <a:gd name="connsiteX5" fmla="*/ 0 w 5021242"/>
              <a:gd name="connsiteY5" fmla="*/ 4041421 h 4041421"/>
              <a:gd name="connsiteX0" fmla="*/ 0 w 5021242"/>
              <a:gd name="connsiteY0" fmla="*/ 4040570 h 4040570"/>
              <a:gd name="connsiteX1" fmla="*/ 2642651 w 5021242"/>
              <a:gd name="connsiteY1" fmla="*/ 0 h 4040570"/>
              <a:gd name="connsiteX2" fmla="*/ 3440438 w 5021242"/>
              <a:gd name="connsiteY2" fmla="*/ 1395 h 4040570"/>
              <a:gd name="connsiteX3" fmla="*/ 5021242 w 5021242"/>
              <a:gd name="connsiteY3" fmla="*/ 2341816 h 4040570"/>
              <a:gd name="connsiteX4" fmla="*/ 3929980 w 5021242"/>
              <a:gd name="connsiteY4" fmla="*/ 4039633 h 4040570"/>
              <a:gd name="connsiteX5" fmla="*/ 0 w 5021242"/>
              <a:gd name="connsiteY5" fmla="*/ 4040570 h 4040570"/>
              <a:gd name="connsiteX0" fmla="*/ 0 w 5021242"/>
              <a:gd name="connsiteY0" fmla="*/ 4043666 h 4043666"/>
              <a:gd name="connsiteX1" fmla="*/ 2642651 w 5021242"/>
              <a:gd name="connsiteY1" fmla="*/ 3096 h 4043666"/>
              <a:gd name="connsiteX2" fmla="*/ 3529020 w 5021242"/>
              <a:gd name="connsiteY2" fmla="*/ 0 h 4043666"/>
              <a:gd name="connsiteX3" fmla="*/ 5021242 w 5021242"/>
              <a:gd name="connsiteY3" fmla="*/ 2344912 h 4043666"/>
              <a:gd name="connsiteX4" fmla="*/ 3929980 w 5021242"/>
              <a:gd name="connsiteY4" fmla="*/ 4042729 h 4043666"/>
              <a:gd name="connsiteX5" fmla="*/ 0 w 5021242"/>
              <a:gd name="connsiteY5" fmla="*/ 4043666 h 4043666"/>
              <a:gd name="connsiteX0" fmla="*/ 0 w 5021242"/>
              <a:gd name="connsiteY0" fmla="*/ 4045061 h 4045061"/>
              <a:gd name="connsiteX1" fmla="*/ 2654081 w 5021242"/>
              <a:gd name="connsiteY1" fmla="*/ 0 h 4045061"/>
              <a:gd name="connsiteX2" fmla="*/ 3529020 w 5021242"/>
              <a:gd name="connsiteY2" fmla="*/ 1395 h 4045061"/>
              <a:gd name="connsiteX3" fmla="*/ 5021242 w 5021242"/>
              <a:gd name="connsiteY3" fmla="*/ 2346307 h 4045061"/>
              <a:gd name="connsiteX4" fmla="*/ 3929980 w 5021242"/>
              <a:gd name="connsiteY4" fmla="*/ 4044124 h 4045061"/>
              <a:gd name="connsiteX5" fmla="*/ 0 w 5021242"/>
              <a:gd name="connsiteY5" fmla="*/ 4045061 h 4045061"/>
              <a:gd name="connsiteX0" fmla="*/ 0 w 5021242"/>
              <a:gd name="connsiteY0" fmla="*/ 4043666 h 4043666"/>
              <a:gd name="connsiteX1" fmla="*/ 2654081 w 5021242"/>
              <a:gd name="connsiteY1" fmla="*/ 851 h 4043666"/>
              <a:gd name="connsiteX2" fmla="*/ 3529020 w 5021242"/>
              <a:gd name="connsiteY2" fmla="*/ 0 h 4043666"/>
              <a:gd name="connsiteX3" fmla="*/ 5021242 w 5021242"/>
              <a:gd name="connsiteY3" fmla="*/ 2344912 h 4043666"/>
              <a:gd name="connsiteX4" fmla="*/ 3929980 w 5021242"/>
              <a:gd name="connsiteY4" fmla="*/ 4042729 h 4043666"/>
              <a:gd name="connsiteX5" fmla="*/ 0 w 5021242"/>
              <a:gd name="connsiteY5" fmla="*/ 4043666 h 4043666"/>
              <a:gd name="connsiteX0" fmla="*/ 0 w 4884082"/>
              <a:gd name="connsiteY0" fmla="*/ 4043666 h 4043666"/>
              <a:gd name="connsiteX1" fmla="*/ 2654081 w 4884082"/>
              <a:gd name="connsiteY1" fmla="*/ 851 h 4043666"/>
              <a:gd name="connsiteX2" fmla="*/ 3529020 w 4884082"/>
              <a:gd name="connsiteY2" fmla="*/ 0 h 4043666"/>
              <a:gd name="connsiteX3" fmla="*/ 4884082 w 4884082"/>
              <a:gd name="connsiteY3" fmla="*/ 2342667 h 4043666"/>
              <a:gd name="connsiteX4" fmla="*/ 3929980 w 4884082"/>
              <a:gd name="connsiteY4" fmla="*/ 4042729 h 4043666"/>
              <a:gd name="connsiteX5" fmla="*/ 0 w 4884082"/>
              <a:gd name="connsiteY5" fmla="*/ 4043666 h 4043666"/>
              <a:gd name="connsiteX0" fmla="*/ 0 w 5018385"/>
              <a:gd name="connsiteY0" fmla="*/ 4043666 h 4043666"/>
              <a:gd name="connsiteX1" fmla="*/ 2654081 w 5018385"/>
              <a:gd name="connsiteY1" fmla="*/ 851 h 4043666"/>
              <a:gd name="connsiteX2" fmla="*/ 3529020 w 5018385"/>
              <a:gd name="connsiteY2" fmla="*/ 0 h 4043666"/>
              <a:gd name="connsiteX3" fmla="*/ 5018385 w 5018385"/>
              <a:gd name="connsiteY3" fmla="*/ 2344912 h 4043666"/>
              <a:gd name="connsiteX4" fmla="*/ 3929980 w 5018385"/>
              <a:gd name="connsiteY4" fmla="*/ 4042729 h 4043666"/>
              <a:gd name="connsiteX5" fmla="*/ 0 w 5018385"/>
              <a:gd name="connsiteY5" fmla="*/ 4043666 h 4043666"/>
              <a:gd name="connsiteX0" fmla="*/ 0 w 5018385"/>
              <a:gd name="connsiteY0" fmla="*/ 4043666 h 4043666"/>
              <a:gd name="connsiteX1" fmla="*/ 2654081 w 5018385"/>
              <a:gd name="connsiteY1" fmla="*/ 851 h 4043666"/>
              <a:gd name="connsiteX2" fmla="*/ 3529020 w 5018385"/>
              <a:gd name="connsiteY2" fmla="*/ 0 h 4043666"/>
              <a:gd name="connsiteX3" fmla="*/ 5018385 w 5018385"/>
              <a:gd name="connsiteY3" fmla="*/ 2344912 h 4043666"/>
              <a:gd name="connsiteX4" fmla="*/ 3787105 w 5018385"/>
              <a:gd name="connsiteY4" fmla="*/ 3959656 h 4043666"/>
              <a:gd name="connsiteX5" fmla="*/ 0 w 5018385"/>
              <a:gd name="connsiteY5" fmla="*/ 4043666 h 4043666"/>
              <a:gd name="connsiteX0" fmla="*/ 0 w 5018385"/>
              <a:gd name="connsiteY0" fmla="*/ 4043666 h 4043666"/>
              <a:gd name="connsiteX1" fmla="*/ 2654081 w 5018385"/>
              <a:gd name="connsiteY1" fmla="*/ 851 h 4043666"/>
              <a:gd name="connsiteX2" fmla="*/ 3529020 w 5018385"/>
              <a:gd name="connsiteY2" fmla="*/ 0 h 4043666"/>
              <a:gd name="connsiteX3" fmla="*/ 5018385 w 5018385"/>
              <a:gd name="connsiteY3" fmla="*/ 2344912 h 4043666"/>
              <a:gd name="connsiteX4" fmla="*/ 3935695 w 5018385"/>
              <a:gd name="connsiteY4" fmla="*/ 4042729 h 4043666"/>
              <a:gd name="connsiteX5" fmla="*/ 0 w 5018385"/>
              <a:gd name="connsiteY5" fmla="*/ 4043666 h 4043666"/>
              <a:gd name="connsiteX0" fmla="*/ 0 w 4992667"/>
              <a:gd name="connsiteY0" fmla="*/ 4005497 h 4042729"/>
              <a:gd name="connsiteX1" fmla="*/ 2628363 w 4992667"/>
              <a:gd name="connsiteY1" fmla="*/ 851 h 4042729"/>
              <a:gd name="connsiteX2" fmla="*/ 3503302 w 4992667"/>
              <a:gd name="connsiteY2" fmla="*/ 0 h 4042729"/>
              <a:gd name="connsiteX3" fmla="*/ 4992667 w 4992667"/>
              <a:gd name="connsiteY3" fmla="*/ 2344912 h 4042729"/>
              <a:gd name="connsiteX4" fmla="*/ 3909977 w 4992667"/>
              <a:gd name="connsiteY4" fmla="*/ 4042729 h 4042729"/>
              <a:gd name="connsiteX5" fmla="*/ 0 w 4992667"/>
              <a:gd name="connsiteY5" fmla="*/ 4005497 h 4042729"/>
              <a:gd name="connsiteX0" fmla="*/ 0 w 5015527"/>
              <a:gd name="connsiteY0" fmla="*/ 4045911 h 4045911"/>
              <a:gd name="connsiteX1" fmla="*/ 2651223 w 5015527"/>
              <a:gd name="connsiteY1" fmla="*/ 851 h 4045911"/>
              <a:gd name="connsiteX2" fmla="*/ 3526162 w 5015527"/>
              <a:gd name="connsiteY2" fmla="*/ 0 h 4045911"/>
              <a:gd name="connsiteX3" fmla="*/ 5015527 w 5015527"/>
              <a:gd name="connsiteY3" fmla="*/ 2344912 h 4045911"/>
              <a:gd name="connsiteX4" fmla="*/ 3932837 w 5015527"/>
              <a:gd name="connsiteY4" fmla="*/ 4042729 h 4045911"/>
              <a:gd name="connsiteX5" fmla="*/ 0 w 5015527"/>
              <a:gd name="connsiteY5" fmla="*/ 4045911 h 4045911"/>
              <a:gd name="connsiteX0" fmla="*/ 0 w 5015527"/>
              <a:gd name="connsiteY0" fmla="*/ 4045911 h 4047058"/>
              <a:gd name="connsiteX1" fmla="*/ 2651223 w 5015527"/>
              <a:gd name="connsiteY1" fmla="*/ 851 h 4047058"/>
              <a:gd name="connsiteX2" fmla="*/ 3526162 w 5015527"/>
              <a:gd name="connsiteY2" fmla="*/ 0 h 4047058"/>
              <a:gd name="connsiteX3" fmla="*/ 5015527 w 5015527"/>
              <a:gd name="connsiteY3" fmla="*/ 2344912 h 4047058"/>
              <a:gd name="connsiteX4" fmla="*/ 3930083 w 5015527"/>
              <a:gd name="connsiteY4" fmla="*/ 4047058 h 4047058"/>
              <a:gd name="connsiteX5" fmla="*/ 0 w 5015527"/>
              <a:gd name="connsiteY5" fmla="*/ 4045911 h 4047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5527" h="4047058">
                <a:moveTo>
                  <a:pt x="0" y="4045911"/>
                </a:moveTo>
                <a:lnTo>
                  <a:pt x="2651223" y="851"/>
                </a:lnTo>
                <a:lnTo>
                  <a:pt x="3526162" y="0"/>
                </a:lnTo>
                <a:lnTo>
                  <a:pt x="5015527" y="2344912"/>
                </a:lnTo>
                <a:lnTo>
                  <a:pt x="3930083" y="4047058"/>
                </a:lnTo>
                <a:lnTo>
                  <a:pt x="0" y="4045911"/>
                </a:lnTo>
                <a:close/>
              </a:path>
            </a:pathLst>
          </a:cu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576000" bIns="0" anchor="ctr" anchorCtr="0"/>
          <a:lstStyle>
            <a:lvl1pPr algn="ctr">
              <a:defRPr lang="en-GB" sz="1200" dirty="0"/>
            </a:lvl1pPr>
          </a:lstStyle>
          <a:p>
            <a:pPr lvl="0" algn="ctr"/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1710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Text 3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92AC47-5499-469A-9D26-EC19271973E1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539751" y="1347788"/>
            <a:ext cx="2592387" cy="31686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spcBef>
                <a:spcPts val="800"/>
              </a:spcBef>
              <a:buFontTx/>
              <a:buNone/>
              <a:defRPr sz="12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EC54753E-16AB-4476-8E1B-A6ED418D30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29250"/>
            <a:ext cx="8064502" cy="411369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2" name="Textplatzhalter 13">
            <a:extLst>
              <a:ext uri="{FF2B5EF4-FFF2-40B4-BE49-F238E27FC236}">
                <a16:creationId xmlns:a16="http://schemas.microsoft.com/office/drawing/2014/main" id="{E34E4F51-448C-4315-9D34-5713BF41AC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78507" y="1347788"/>
            <a:ext cx="2592387" cy="31686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spcBef>
                <a:spcPts val="800"/>
              </a:spcBef>
              <a:buFontTx/>
              <a:buNone/>
              <a:defRPr sz="12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3" name="Textplatzhalter 13">
            <a:extLst>
              <a:ext uri="{FF2B5EF4-FFF2-40B4-BE49-F238E27FC236}">
                <a16:creationId xmlns:a16="http://schemas.microsoft.com/office/drawing/2014/main" id="{4585D4AD-2687-4FE5-AA07-FE6B1ABB43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17263" y="1347788"/>
            <a:ext cx="2592387" cy="31686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spcBef>
                <a:spcPts val="800"/>
              </a:spcBef>
              <a:buFontTx/>
              <a:buNone/>
              <a:defRPr sz="12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166437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Text 3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92AC47-5499-469A-9D26-EC19271973E1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539751" y="1635125"/>
            <a:ext cx="2592387" cy="28813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spcBef>
                <a:spcPts val="800"/>
              </a:spcBef>
              <a:buFontTx/>
              <a:buNone/>
              <a:defRPr sz="12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extplatzhalter 13">
            <a:extLst>
              <a:ext uri="{FF2B5EF4-FFF2-40B4-BE49-F238E27FC236}">
                <a16:creationId xmlns:a16="http://schemas.microsoft.com/office/drawing/2014/main" id="{F61A0D41-6B7F-4506-AD1B-65357D7090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17263" y="1635125"/>
            <a:ext cx="2592387" cy="28813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spcBef>
                <a:spcPts val="800"/>
              </a:spcBef>
              <a:buFontTx/>
              <a:buNone/>
              <a:defRPr sz="12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13">
            <a:extLst>
              <a:ext uri="{FF2B5EF4-FFF2-40B4-BE49-F238E27FC236}">
                <a16:creationId xmlns:a16="http://schemas.microsoft.com/office/drawing/2014/main" id="{FF784F38-3BDB-4633-AE58-414D4B3AF1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82877" y="1635125"/>
            <a:ext cx="2592387" cy="28813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spcBef>
                <a:spcPts val="800"/>
              </a:spcBef>
              <a:buFontTx/>
              <a:buNone/>
              <a:defRPr sz="12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903699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2 Grafiken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6" name="Diagrammplatzhalter 5"/>
          <p:cNvSpPr>
            <a:spLocks noGrp="1"/>
          </p:cNvSpPr>
          <p:nvPr>
            <p:ph type="chart" sz="quarter" idx="14"/>
          </p:nvPr>
        </p:nvSpPr>
        <p:spPr>
          <a:xfrm>
            <a:off x="545880" y="1347788"/>
            <a:ext cx="3960813" cy="2438777"/>
          </a:xfrm>
        </p:spPr>
        <p:txBody>
          <a:bodyPr/>
          <a:lstStyle>
            <a:lvl1pPr marL="0" indent="0">
              <a:lnSpc>
                <a:spcPts val="14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4054010"/>
            <a:ext cx="8064500" cy="462428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FontTx/>
              <a:buNone/>
              <a:defRPr sz="12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Diagrammplatzhalter 5"/>
          <p:cNvSpPr>
            <a:spLocks noGrp="1"/>
          </p:cNvSpPr>
          <p:nvPr>
            <p:ph type="chart" sz="quarter" idx="16"/>
          </p:nvPr>
        </p:nvSpPr>
        <p:spPr>
          <a:xfrm>
            <a:off x="4643438" y="1347788"/>
            <a:ext cx="3960813" cy="2438778"/>
          </a:xfrm>
        </p:spPr>
        <p:txBody>
          <a:bodyPr/>
          <a:lstStyle>
            <a:lvl1pPr marL="0" indent="0">
              <a:lnSpc>
                <a:spcPts val="14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10" name="Titelplatzhalter 9">
            <a:extLst>
              <a:ext uri="{FF2B5EF4-FFF2-40B4-BE49-F238E27FC236}">
                <a16:creationId xmlns:a16="http://schemas.microsoft.com/office/drawing/2014/main" id="{90292E58-B444-4B41-92F6-1EF6C24C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80" y="735014"/>
            <a:ext cx="8064502" cy="34533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44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2 Grafiken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6" name="Diagrammplatzhalter 5"/>
          <p:cNvSpPr>
            <a:spLocks noGrp="1"/>
          </p:cNvSpPr>
          <p:nvPr>
            <p:ph type="chart" sz="quarter" idx="14"/>
          </p:nvPr>
        </p:nvSpPr>
        <p:spPr>
          <a:xfrm>
            <a:off x="539751" y="1635126"/>
            <a:ext cx="3960813" cy="2151442"/>
          </a:xfrm>
        </p:spPr>
        <p:txBody>
          <a:bodyPr/>
          <a:lstStyle>
            <a:lvl1pPr marL="0" indent="0">
              <a:lnSpc>
                <a:spcPts val="1400"/>
              </a:lnSpc>
              <a:buFontTx/>
              <a:buNone/>
              <a:defRPr sz="1200"/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4054010"/>
            <a:ext cx="8064500" cy="462428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FontTx/>
              <a:buNone/>
              <a:defRPr sz="12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Diagrammplatzhalter 5"/>
          <p:cNvSpPr>
            <a:spLocks noGrp="1"/>
          </p:cNvSpPr>
          <p:nvPr>
            <p:ph type="chart" sz="quarter" idx="16"/>
          </p:nvPr>
        </p:nvSpPr>
        <p:spPr>
          <a:xfrm>
            <a:off x="4643438" y="1635126"/>
            <a:ext cx="3960813" cy="2151440"/>
          </a:xfrm>
        </p:spPr>
        <p:txBody>
          <a:bodyPr/>
          <a:lstStyle>
            <a:lvl1pPr marL="0" indent="0">
              <a:lnSpc>
                <a:spcPts val="1400"/>
              </a:lnSpc>
              <a:buFontTx/>
              <a:buNone/>
              <a:defRPr sz="1200"/>
            </a:lvl1pPr>
          </a:lstStyle>
          <a:p>
            <a:endParaRPr lang="de-DE" dirty="0"/>
          </a:p>
        </p:txBody>
      </p:sp>
      <p:sp>
        <p:nvSpPr>
          <p:cNvPr id="9" name="Titelplatzhalter 9">
            <a:extLst>
              <a:ext uri="{FF2B5EF4-FFF2-40B4-BE49-F238E27FC236}">
                <a16:creationId xmlns:a16="http://schemas.microsoft.com/office/drawing/2014/main" id="{2356E8E2-A22E-4344-A615-BE1C7D098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80" y="735013"/>
            <a:ext cx="8064502" cy="6127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71258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1/1 Bild mi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539750" y="4392686"/>
            <a:ext cx="8064500" cy="2059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400"/>
              </a:lnSpc>
              <a:spcBef>
                <a:spcPts val="800"/>
              </a:spcBef>
              <a:buNone/>
              <a:defRPr sz="12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BECA2B6-A0FC-4D93-AA20-001A2E012D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5148" y="738303"/>
            <a:ext cx="8064502" cy="381660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1" name="Bildplatzhalter 8">
            <a:extLst>
              <a:ext uri="{FF2B5EF4-FFF2-40B4-BE49-F238E27FC236}">
                <a16:creationId xmlns:a16="http://schemas.microsoft.com/office/drawing/2014/main" id="{32FFD0BC-CDB7-439A-8302-57046DB564C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9750" y="1347788"/>
            <a:ext cx="8064500" cy="29527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4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2438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709" userDrawn="1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1/1 Bild mi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539750" y="4398109"/>
            <a:ext cx="8064500" cy="2059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400"/>
              </a:lnSpc>
              <a:buNone/>
              <a:defRPr sz="12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630A110C-3D67-4101-87E4-F48D13C2A2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5148" y="738303"/>
            <a:ext cx="8064502" cy="609485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1" name="Bildplatzhalter 8">
            <a:extLst>
              <a:ext uri="{FF2B5EF4-FFF2-40B4-BE49-F238E27FC236}">
                <a16:creationId xmlns:a16="http://schemas.microsoft.com/office/drawing/2014/main" id="{CAED37D4-476A-423E-9BBF-CE21D475E31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9750" y="1635126"/>
            <a:ext cx="8064500" cy="266541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400"/>
              </a:lnSpc>
              <a:spcBef>
                <a:spcPts val="800"/>
              </a:spcBef>
              <a:buFontTx/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0721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709" userDrawn="1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Aufzählung 1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347788"/>
            <a:ext cx="8069899" cy="3168650"/>
          </a:xfrm>
          <a:prstGeom prst="rect">
            <a:avLst/>
          </a:prstGeom>
        </p:spPr>
        <p:txBody>
          <a:bodyPr lIns="0" tIns="0" rIns="0" bIns="0"/>
          <a:lstStyle>
            <a:lvl1pPr marL="1728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1pPr>
            <a:lvl2pPr>
              <a:spcBef>
                <a:spcPts val="500"/>
              </a:spcBef>
              <a:defRPr/>
            </a:lvl2pPr>
            <a:lvl3pPr marL="5184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3pPr>
            <a:lvl4pPr marL="6912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4pPr>
            <a:lvl5pPr marL="8640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5pPr>
            <a:lvl6pPr marL="10368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6pPr>
            <a:lvl7pPr marL="12096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7pPr>
            <a:lvl8pPr marL="13824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8pPr>
            <a:lvl9pPr marL="15552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9pPr>
          </a:lstStyle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545148" y="738303"/>
            <a:ext cx="8064502" cy="353306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A28E14F7-7F10-48EF-8133-C0195199934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43D0F69C-AB6A-4A85-82ED-85CE9493C2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401630D6-348B-42FE-B785-6B91BC98FAB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77111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Aufzählung 1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5349C9D-2573-4E0E-BF7B-0460D0D7C732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6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635125"/>
            <a:ext cx="8069899" cy="2881313"/>
          </a:xfrm>
          <a:prstGeom prst="rect">
            <a:avLst/>
          </a:prstGeom>
        </p:spPr>
        <p:txBody>
          <a:bodyPr lIns="0" tIns="0" rIns="0" bIns="0"/>
          <a:lstStyle>
            <a:lvl1pPr marL="1728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1pPr>
            <a:lvl2pPr>
              <a:spcBef>
                <a:spcPts val="500"/>
              </a:spcBef>
              <a:defRPr/>
            </a:lvl2pPr>
            <a:lvl3pPr marL="5184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3pPr>
            <a:lvl4pPr marL="6912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4pPr>
            <a:lvl5pPr marL="8640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5pPr>
            <a:lvl6pPr marL="10368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6pPr>
            <a:lvl7pPr marL="12096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7pPr>
            <a:lvl8pPr marL="13824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8pPr>
            <a:lvl9pPr marL="15552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9pPr>
          </a:lstStyle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F413FDDD-EA13-4443-B32C-E1883B2D2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5148" y="738303"/>
            <a:ext cx="8064502" cy="609485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4200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Text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92AC47-5499-469A-9D26-EC19271973E1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539751" y="1347788"/>
            <a:ext cx="3960813" cy="316865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500"/>
              </a:spcBef>
              <a:buFontTx/>
              <a:buNone/>
              <a:defRPr sz="10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4"/>
          </p:nvPr>
        </p:nvSpPr>
        <p:spPr>
          <a:xfrm>
            <a:off x="4643438" y="1347788"/>
            <a:ext cx="3960812" cy="3168649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500"/>
              </a:spcBef>
              <a:buFontTx/>
              <a:buNone/>
              <a:defRPr sz="10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EC54753E-16AB-4476-8E1B-A6ED418D30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29250"/>
            <a:ext cx="8064502" cy="411369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6923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Text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92AC47-5499-469A-9D26-EC19271973E1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539751" y="1635125"/>
            <a:ext cx="3960813" cy="2881313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500"/>
              </a:spcBef>
              <a:buFontTx/>
              <a:buNone/>
              <a:defRPr sz="10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4"/>
          </p:nvPr>
        </p:nvSpPr>
        <p:spPr>
          <a:xfrm>
            <a:off x="4643438" y="1635125"/>
            <a:ext cx="3960812" cy="2881312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500"/>
              </a:spcBef>
              <a:buFontTx/>
              <a:buNone/>
              <a:defRPr sz="10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3998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 Dan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1"/>
          <p:cNvSpPr>
            <a:spLocks noGrp="1"/>
          </p:cNvSpPr>
          <p:nvPr userDrawn="1">
            <p:ph idx="1"/>
          </p:nvPr>
        </p:nvSpPr>
        <p:spPr>
          <a:xfrm>
            <a:off x="537088" y="2203886"/>
            <a:ext cx="8058370" cy="16184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ts val="1200"/>
              </a:lnSpc>
              <a:defRPr sz="1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8673C2C9-9E24-45D3-9F6E-00D1E769D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217533"/>
            <a:ext cx="8064500" cy="779709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ts val="31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3D172524-FBD0-43D0-95DA-E6858B62806F}"/>
              </a:ext>
            </a:extLst>
          </p:cNvPr>
          <p:cNvGrpSpPr/>
          <p:nvPr userDrawn="1"/>
        </p:nvGrpSpPr>
        <p:grpSpPr>
          <a:xfrm>
            <a:off x="0" y="2608263"/>
            <a:ext cx="9144001" cy="2535237"/>
            <a:chOff x="0" y="2608263"/>
            <a:chExt cx="9144001" cy="2535237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AF38BA94-0796-4870-ABA2-C110A26ECF3C}"/>
                </a:ext>
              </a:extLst>
            </p:cNvPr>
            <p:cNvSpPr/>
            <p:nvPr userDrawn="1"/>
          </p:nvSpPr>
          <p:spPr>
            <a:xfrm>
              <a:off x="0" y="2608263"/>
              <a:ext cx="9144000" cy="253523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14" name="Parallelogramm 13">
              <a:extLst>
                <a:ext uri="{FF2B5EF4-FFF2-40B4-BE49-F238E27FC236}">
                  <a16:creationId xmlns:a16="http://schemas.microsoft.com/office/drawing/2014/main" id="{6C11E9FC-2B81-401E-A997-C036DB032772}"/>
                </a:ext>
              </a:extLst>
            </p:cNvPr>
            <p:cNvSpPr/>
            <p:nvPr userDrawn="1"/>
          </p:nvSpPr>
          <p:spPr>
            <a:xfrm>
              <a:off x="5727032" y="2608263"/>
              <a:ext cx="3416969" cy="2535237"/>
            </a:xfrm>
            <a:prstGeom prst="parallelogram">
              <a:avLst>
                <a:gd name="adj" fmla="val 5052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15" name="Parallelogramm 14">
              <a:extLst>
                <a:ext uri="{FF2B5EF4-FFF2-40B4-BE49-F238E27FC236}">
                  <a16:creationId xmlns:a16="http://schemas.microsoft.com/office/drawing/2014/main" id="{841B94AA-41AD-4D46-9DF4-8CD9D4DB1D4A}"/>
                </a:ext>
              </a:extLst>
            </p:cNvPr>
            <p:cNvSpPr/>
            <p:nvPr userDrawn="1"/>
          </p:nvSpPr>
          <p:spPr>
            <a:xfrm flipH="1">
              <a:off x="2677026" y="2608263"/>
              <a:ext cx="5927224" cy="2535237"/>
            </a:xfrm>
            <a:prstGeom prst="parallelogram">
              <a:avLst>
                <a:gd name="adj" fmla="val 5052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16" name="Parallelogramm 15">
              <a:extLst>
                <a:ext uri="{FF2B5EF4-FFF2-40B4-BE49-F238E27FC236}">
                  <a16:creationId xmlns:a16="http://schemas.microsoft.com/office/drawing/2014/main" id="{E0B1BC18-C99D-4B90-8077-0BBE74647982}"/>
                </a:ext>
              </a:extLst>
            </p:cNvPr>
            <p:cNvSpPr/>
            <p:nvPr userDrawn="1"/>
          </p:nvSpPr>
          <p:spPr>
            <a:xfrm>
              <a:off x="420946" y="2608263"/>
              <a:ext cx="5047407" cy="2535237"/>
            </a:xfrm>
            <a:prstGeom prst="parallelogram">
              <a:avLst>
                <a:gd name="adj" fmla="val 5052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9523999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Text 3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92AC47-5499-469A-9D26-EC19271973E1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539751" y="1347788"/>
            <a:ext cx="2592387" cy="316865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500"/>
              </a:spcBef>
              <a:buFontTx/>
              <a:buNone/>
              <a:defRPr sz="10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EC54753E-16AB-4476-8E1B-A6ED418D30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29250"/>
            <a:ext cx="8064502" cy="411369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2" name="Textplatzhalter 13">
            <a:extLst>
              <a:ext uri="{FF2B5EF4-FFF2-40B4-BE49-F238E27FC236}">
                <a16:creationId xmlns:a16="http://schemas.microsoft.com/office/drawing/2014/main" id="{E34E4F51-448C-4315-9D34-5713BF41AC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78507" y="1347788"/>
            <a:ext cx="2592387" cy="316865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500"/>
              </a:spcBef>
              <a:buFontTx/>
              <a:buNone/>
              <a:defRPr sz="10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3" name="Textplatzhalter 13">
            <a:extLst>
              <a:ext uri="{FF2B5EF4-FFF2-40B4-BE49-F238E27FC236}">
                <a16:creationId xmlns:a16="http://schemas.microsoft.com/office/drawing/2014/main" id="{4585D4AD-2687-4FE5-AA07-FE6B1ABB43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17263" y="1347788"/>
            <a:ext cx="2592387" cy="316865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500"/>
              </a:spcBef>
              <a:buFontTx/>
              <a:buNone/>
              <a:defRPr sz="10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451168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Text 3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92AC47-5499-469A-9D26-EC19271973E1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539751" y="1635125"/>
            <a:ext cx="2592387" cy="2881313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500"/>
              </a:spcBef>
              <a:buFontTx/>
              <a:buNone/>
              <a:defRPr sz="10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extplatzhalter 13">
            <a:extLst>
              <a:ext uri="{FF2B5EF4-FFF2-40B4-BE49-F238E27FC236}">
                <a16:creationId xmlns:a16="http://schemas.microsoft.com/office/drawing/2014/main" id="{F61A0D41-6B7F-4506-AD1B-65357D7090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17263" y="1635125"/>
            <a:ext cx="2592387" cy="2881313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500"/>
              </a:spcBef>
              <a:buFontTx/>
              <a:buNone/>
              <a:defRPr sz="10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13">
            <a:extLst>
              <a:ext uri="{FF2B5EF4-FFF2-40B4-BE49-F238E27FC236}">
                <a16:creationId xmlns:a16="http://schemas.microsoft.com/office/drawing/2014/main" id="{FF784F38-3BDB-4633-AE58-414D4B3AF1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82877" y="1635125"/>
            <a:ext cx="2592387" cy="2881313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500"/>
              </a:spcBef>
              <a:buFontTx/>
              <a:buNone/>
              <a:defRPr sz="10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854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Aufzählung 18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347788"/>
            <a:ext cx="8069263" cy="3168650"/>
          </a:xfrm>
          <a:prstGeom prst="rect">
            <a:avLst/>
          </a:prstGeom>
        </p:spPr>
        <p:txBody>
          <a:bodyPr lIns="0" tIns="0" rIns="0" bIns="0"/>
          <a:lstStyle>
            <a:lvl1pPr marL="2844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1pPr>
            <a:lvl3pPr marL="5688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3pPr>
            <a:lvl4pPr marL="8532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4pPr>
            <a:lvl5pPr marL="11376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5pPr>
            <a:lvl6pPr marL="14220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6pPr>
            <a:lvl7pPr marL="17064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7pPr>
            <a:lvl8pPr marL="19908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8pPr>
            <a:lvl9pPr marL="22752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9pPr>
          </a:lstStyle>
          <a:p>
            <a:pPr lvl="0"/>
            <a:r>
              <a:rPr lang="de-DE" dirty="0"/>
              <a:t>Erste Ebene</a:t>
            </a:r>
          </a:p>
          <a:p>
            <a:pPr lvl="2"/>
            <a:r>
              <a:rPr lang="de-DE" dirty="0"/>
              <a:t>Zweite Ebene</a:t>
            </a:r>
          </a:p>
          <a:p>
            <a:pPr lvl="3"/>
            <a:r>
              <a:rPr lang="de-DE" dirty="0"/>
              <a:t>Dritte Ebene</a:t>
            </a:r>
          </a:p>
          <a:p>
            <a:pPr lvl="4"/>
            <a:r>
              <a:rPr lang="de-DE" dirty="0"/>
              <a:t>Vierte Ebene</a:t>
            </a:r>
          </a:p>
          <a:p>
            <a:pPr lvl="5"/>
            <a:r>
              <a:rPr lang="de-DE" dirty="0"/>
              <a:t>Fünfte Ebene</a:t>
            </a:r>
          </a:p>
          <a:p>
            <a:pPr lvl="6"/>
            <a:r>
              <a:rPr lang="de-DE" dirty="0"/>
              <a:t>Sechste Ebene</a:t>
            </a:r>
          </a:p>
          <a:p>
            <a:pPr lvl="7"/>
            <a:r>
              <a:rPr lang="de-DE" dirty="0"/>
              <a:t>Siebte Ebene</a:t>
            </a:r>
          </a:p>
          <a:p>
            <a:pPr lvl="8"/>
            <a:r>
              <a:rPr lang="de-DE" dirty="0"/>
              <a:t>Achte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539748" y="729250"/>
            <a:ext cx="8064502" cy="411369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9358843A-C4C7-4811-BED9-DBA63B358B4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A1121AD4-C955-472C-9B34-D8BAC406434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CD4C5BC8-E23F-4949-94E3-0AAFEFC5286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773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Aufzählung 18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635125"/>
            <a:ext cx="8069263" cy="2881313"/>
          </a:xfrm>
          <a:prstGeom prst="rect">
            <a:avLst/>
          </a:prstGeom>
        </p:spPr>
        <p:txBody>
          <a:bodyPr lIns="0" tIns="0" rIns="0" bIns="0"/>
          <a:lstStyle>
            <a:lvl1pPr marL="2844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1pPr>
            <a:lvl3pPr marL="5688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3pPr>
            <a:lvl4pPr marL="8532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4pPr>
            <a:lvl5pPr marL="11376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5pPr>
            <a:lvl6pPr marL="14220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6pPr>
            <a:lvl7pPr marL="17064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7pPr>
            <a:lvl8pPr marL="19908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8pPr>
            <a:lvl9pPr marL="22752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9pPr>
          </a:lstStyle>
          <a:p>
            <a:pPr lvl="0"/>
            <a:r>
              <a:rPr lang="de-DE" dirty="0"/>
              <a:t>Erste Ebene</a:t>
            </a:r>
          </a:p>
          <a:p>
            <a:pPr lvl="2"/>
            <a:r>
              <a:rPr lang="de-DE" dirty="0"/>
              <a:t>Zweite Ebene</a:t>
            </a:r>
          </a:p>
          <a:p>
            <a:pPr lvl="3"/>
            <a:r>
              <a:rPr lang="de-DE" dirty="0"/>
              <a:t>Dritte Ebene</a:t>
            </a:r>
          </a:p>
          <a:p>
            <a:pPr lvl="4"/>
            <a:r>
              <a:rPr lang="de-DE" dirty="0"/>
              <a:t>Vierte Ebene</a:t>
            </a:r>
          </a:p>
          <a:p>
            <a:pPr lvl="5"/>
            <a:r>
              <a:rPr lang="de-DE" dirty="0"/>
              <a:t>Fünfte Ebene</a:t>
            </a:r>
          </a:p>
          <a:p>
            <a:pPr lvl="6"/>
            <a:r>
              <a:rPr lang="de-DE" dirty="0"/>
              <a:t>Sechste Ebene</a:t>
            </a:r>
          </a:p>
          <a:p>
            <a:pPr lvl="7"/>
            <a:r>
              <a:rPr lang="de-DE" dirty="0"/>
              <a:t>Siebte Ebene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57E2BEC9-DE17-49F6-A9DF-997F8B1269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29251"/>
            <a:ext cx="8064502" cy="618538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DF54D1A-6A02-432D-9F4B-D5AB772A232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E26B38E5-53FE-49AD-BA09-D483E58D701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Titel </a:t>
            </a:r>
            <a:r>
              <a:rPr lang="de-DE">
                <a:solidFill>
                  <a:srgbClr val="FF0000"/>
                </a:solidFill>
              </a:rPr>
              <a:t>Präsentation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9DC6C51-C4A5-43A9-AB00-53729BCBB48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320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Grafik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rammplatzhalter 5"/>
          <p:cNvSpPr>
            <a:spLocks noGrp="1"/>
          </p:cNvSpPr>
          <p:nvPr>
            <p:ph type="chart" sz="quarter" idx="14"/>
          </p:nvPr>
        </p:nvSpPr>
        <p:spPr>
          <a:xfrm>
            <a:off x="539751" y="1347788"/>
            <a:ext cx="3960813" cy="3168650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4643438" y="1347786"/>
            <a:ext cx="3960812" cy="3168650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B40DE734-A050-4998-B982-5BCCCE692D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396670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BD70B016-3CF9-429A-9220-9C330CAC08D2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2393F1C8-CD55-4C09-823A-8FC8C67753D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Titel </a:t>
            </a:r>
            <a:r>
              <a:rPr lang="de-DE">
                <a:solidFill>
                  <a:srgbClr val="FF0000"/>
                </a:solidFill>
              </a:rPr>
              <a:t>Präsentation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A90C9E5A-B741-45EF-87E6-87B94592825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6615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Grafik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rammplatzhalter 5"/>
          <p:cNvSpPr>
            <a:spLocks noGrp="1"/>
          </p:cNvSpPr>
          <p:nvPr>
            <p:ph type="chart" sz="quarter" idx="14"/>
          </p:nvPr>
        </p:nvSpPr>
        <p:spPr>
          <a:xfrm>
            <a:off x="539748" y="1635124"/>
            <a:ext cx="3960813" cy="2881313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4643438" y="1635125"/>
            <a:ext cx="3960812" cy="2881312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A9667F28-8F0E-45E9-9049-157BF7919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1AF2D6C0-28C6-44A5-9618-B8729FD1D7B2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01DDB998-12A0-4CE4-A22B-A5BC8CAC13E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Titel </a:t>
            </a:r>
            <a:r>
              <a:rPr lang="de-DE">
                <a:solidFill>
                  <a:srgbClr val="FF0000"/>
                </a:solidFill>
              </a:rPr>
              <a:t>Präsentation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8F4F128D-6E35-41CC-ACDB-8A6E11E638F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11495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48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3D094655-29C7-4BBD-9103-78F23540DA0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2524" y="356710"/>
            <a:ext cx="1869254" cy="27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7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800" r:id="rId3"/>
    <p:sldLayoutId id="2147483799" r:id="rId4"/>
    <p:sldLayoutId id="2147483679" r:id="rId5"/>
  </p:sldLayoutIdLst>
  <p:hf hdr="0"/>
  <p:txStyles>
    <p:titleStyle>
      <a:lvl1pPr algn="l" defTabSz="914400" rtl="0" eaLnBrk="1" latinLnBrk="0" hangingPunct="1">
        <a:lnSpc>
          <a:spcPts val="3500"/>
        </a:lnSpc>
        <a:spcBef>
          <a:spcPct val="0"/>
        </a:spcBef>
        <a:buNone/>
        <a:defRPr sz="3500" b="0" i="0" kern="1200" spc="20" baseline="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1pPr>
    </p:titleStyle>
    <p:bodyStyle>
      <a:lvl1pPr marL="0" indent="0" algn="l" defTabSz="2880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tabLst>
          <a:tab pos="468000" algn="l"/>
        </a:tabLst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2880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>
          <a:tab pos="468000" algn="l"/>
        </a:tabLst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257300" indent="-342900" algn="l" defTabSz="288000" rtl="0" eaLnBrk="1" latinLnBrk="0" hangingPunct="1">
        <a:lnSpc>
          <a:spcPct val="90000"/>
        </a:lnSpc>
        <a:spcBef>
          <a:spcPts val="500"/>
        </a:spcBef>
        <a:buFont typeface="+mj-lt"/>
        <a:buAutoNum type="arabicPeriod"/>
        <a:tabLst>
          <a:tab pos="468000" algn="l"/>
        </a:tabLst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2880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>
          <a:tab pos="468000" algn="l"/>
        </a:tabLst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171700" indent="-342900" algn="l" defTabSz="288000" rtl="0" eaLnBrk="1" latinLnBrk="0" hangingPunct="1">
        <a:lnSpc>
          <a:spcPct val="90000"/>
        </a:lnSpc>
        <a:spcBef>
          <a:spcPts val="500"/>
        </a:spcBef>
        <a:buFont typeface="+mj-lt"/>
        <a:buAutoNum type="arabicPeriod"/>
        <a:tabLst>
          <a:tab pos="468000" algn="l"/>
        </a:tabLst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43" userDrawn="1">
          <p15:clr>
            <a:srgbClr val="F26B43"/>
          </p15:clr>
        </p15:guide>
        <p15:guide id="3" orient="horz" pos="1461" userDrawn="1">
          <p15:clr>
            <a:srgbClr val="F26B43"/>
          </p15:clr>
        </p15:guide>
        <p15:guide id="4" orient="horz" pos="282" userDrawn="1">
          <p15:clr>
            <a:srgbClr val="F26B43"/>
          </p15:clr>
        </p15:guide>
        <p15:guide id="5" pos="340" userDrawn="1">
          <p15:clr>
            <a:srgbClr val="F26B43"/>
          </p15:clr>
        </p15:guide>
        <p15:guide id="6" orient="horz" pos="463" userDrawn="1">
          <p15:clr>
            <a:srgbClr val="F26B43"/>
          </p15:clr>
        </p15:guide>
        <p15:guide id="7" orient="horz" pos="962" userDrawn="1">
          <p15:clr>
            <a:srgbClr val="F26B43"/>
          </p15:clr>
        </p15:guide>
        <p15:guide id="9" pos="542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 txBox="1">
            <a:spLocks/>
          </p:cNvSpPr>
          <p:nvPr userDrawn="1"/>
        </p:nvSpPr>
        <p:spPr>
          <a:xfrm>
            <a:off x="545880" y="1191497"/>
            <a:ext cx="7772400" cy="73704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400"/>
              </a:lnSpc>
            </a:pPr>
            <a:endParaRPr lang="de-DE" sz="3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539748" y="735013"/>
            <a:ext cx="8064502" cy="6148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1614" y="4888800"/>
            <a:ext cx="308036" cy="10346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8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1279913" y="4888800"/>
            <a:ext cx="5581721" cy="103466"/>
          </a:xfrm>
          <a:prstGeom prst="rect">
            <a:avLst/>
          </a:prstGeom>
          <a:noFill/>
        </p:spPr>
        <p:txBody>
          <a:bodyPr vert="horz" wrap="none" lIns="0" tIns="0" rIns="0" bIns="0" rtlCol="0" anchor="t">
            <a:noAutofit/>
          </a:bodyPr>
          <a:lstStyle>
            <a:lvl1pPr algn="l">
              <a:defRPr sz="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de-DE" dirty="0"/>
              <a:t>Titel Präsentation</a:t>
            </a:r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539750" y="4809684"/>
            <a:ext cx="8064501" cy="980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Datumsplatzhalter 6"/>
          <p:cNvSpPr>
            <a:spLocks noGrp="1"/>
          </p:cNvSpPr>
          <p:nvPr>
            <p:ph type="dt" sz="half" idx="2"/>
          </p:nvPr>
        </p:nvSpPr>
        <p:spPr>
          <a:xfrm>
            <a:off x="7477128" y="4888800"/>
            <a:ext cx="824487" cy="10346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/>
            </a:lvl1pPr>
          </a:lstStyle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539748" y="1635124"/>
            <a:ext cx="8064502" cy="28771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Erste Ebene</a:t>
            </a:r>
          </a:p>
          <a:p>
            <a:pPr lvl="2"/>
            <a:r>
              <a:rPr lang="de-DE" dirty="0"/>
              <a:t>Zweite Ebene</a:t>
            </a:r>
          </a:p>
          <a:p>
            <a:pPr lvl="3"/>
            <a:r>
              <a:rPr lang="de-DE" dirty="0"/>
              <a:t>Dritte Ebene</a:t>
            </a:r>
          </a:p>
          <a:p>
            <a:pPr lvl="4"/>
            <a:r>
              <a:rPr lang="de-DE" dirty="0"/>
              <a:t>Vierte Ebene</a:t>
            </a:r>
          </a:p>
          <a:p>
            <a:pPr lvl="5"/>
            <a:r>
              <a:rPr lang="de-DE" dirty="0"/>
              <a:t>Fünfte Ebene</a:t>
            </a:r>
          </a:p>
          <a:p>
            <a:pPr lvl="6"/>
            <a:r>
              <a:rPr lang="de-DE" dirty="0"/>
              <a:t>Sechste Ebene</a:t>
            </a:r>
          </a:p>
          <a:p>
            <a:pPr lvl="7"/>
            <a:r>
              <a:rPr lang="de-DE" dirty="0"/>
              <a:t>Siebte Ebene</a:t>
            </a:r>
          </a:p>
          <a:p>
            <a:pPr lvl="8"/>
            <a:r>
              <a:rPr lang="de-DE" dirty="0"/>
              <a:t>Achte Ebene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545880" y="4888800"/>
            <a:ext cx="73403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800" b="1" dirty="0"/>
              <a:t>Insel Gruppe –</a:t>
            </a:r>
            <a:endParaRPr lang="en-GB" sz="800" dirty="0"/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4965F31B-567C-400B-A065-3404DEA8AAC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2141" y="264212"/>
            <a:ext cx="1318375" cy="19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14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67" r:id="rId3"/>
    <p:sldLayoutId id="2147483768" r:id="rId4"/>
    <p:sldLayoutId id="2147483775" r:id="rId5"/>
    <p:sldLayoutId id="2147483776" r:id="rId6"/>
    <p:sldLayoutId id="2147483777" r:id="rId7"/>
    <p:sldLayoutId id="2147483778" r:id="rId8"/>
    <p:sldLayoutId id="2147483732" r:id="rId9"/>
    <p:sldLayoutId id="2147483733" r:id="rId10"/>
    <p:sldLayoutId id="2147483779" r:id="rId11"/>
    <p:sldLayoutId id="2147483780" r:id="rId12"/>
  </p:sldLayoutIdLst>
  <p:hf hdr="0"/>
  <p:txStyles>
    <p:titleStyle>
      <a:lvl1pPr algn="l" defTabSz="914400" rtl="0" eaLnBrk="1" latinLnBrk="0" hangingPunct="1">
        <a:lnSpc>
          <a:spcPts val="2700"/>
        </a:lnSpc>
        <a:spcBef>
          <a:spcPct val="0"/>
        </a:spcBef>
        <a:buNone/>
        <a:defRPr sz="2200" b="1" i="0" kern="1200" spc="20" baseline="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1pPr>
    </p:titleStyle>
    <p:bodyStyle>
      <a:lvl1pPr marL="284400" indent="-284400" algn="l" defTabSz="288000" rtl="0" eaLnBrk="1" latinLnBrk="0" hangingPunct="1">
        <a:lnSpc>
          <a:spcPts val="2100"/>
        </a:lnSpc>
        <a:spcBef>
          <a:spcPts val="1000"/>
        </a:spcBef>
        <a:buFont typeface="Arial" panose="020B0604020202020204" pitchFamily="34" charset="0"/>
        <a:buChar char="•"/>
        <a:tabLst>
          <a:tab pos="468000" algn="l"/>
        </a:tabLst>
        <a:defRPr sz="18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284400" indent="-284400" algn="l" defTabSz="288000" rtl="0" eaLnBrk="1" latinLnBrk="0" hangingPunct="1">
        <a:lnSpc>
          <a:spcPts val="2100"/>
        </a:lnSpc>
        <a:spcBef>
          <a:spcPts val="1000"/>
        </a:spcBef>
        <a:buFont typeface="Arial" panose="020B0604020202020204" pitchFamily="34" charset="0"/>
        <a:buChar char="•"/>
        <a:tabLst>
          <a:tab pos="468000" algn="l"/>
        </a:tabLst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568800" indent="-284400" algn="l" defTabSz="288000" rtl="0" eaLnBrk="1" latinLnBrk="0" hangingPunct="1">
        <a:lnSpc>
          <a:spcPts val="2100"/>
        </a:lnSpc>
        <a:spcBef>
          <a:spcPts val="1000"/>
        </a:spcBef>
        <a:buFont typeface="Arial" panose="020B0604020202020204" pitchFamily="34" charset="0"/>
        <a:buChar char="•"/>
        <a:tabLst>
          <a:tab pos="468000" algn="l"/>
        </a:tabLst>
        <a:defRPr sz="1800" b="0" i="0" kern="1200" baseline="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853200" indent="-284400" algn="l" defTabSz="288000" rtl="0" eaLnBrk="1" latinLnBrk="0" hangingPunct="1">
        <a:lnSpc>
          <a:spcPts val="2100"/>
        </a:lnSpc>
        <a:spcBef>
          <a:spcPts val="1000"/>
        </a:spcBef>
        <a:buFont typeface="Arial" panose="020B0604020202020204" pitchFamily="34" charset="0"/>
        <a:buChar char="•"/>
        <a:tabLst>
          <a:tab pos="468000" algn="l"/>
        </a:tabLst>
        <a:defRPr sz="18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1137600" indent="-284400" algn="l" defTabSz="288000" rtl="0" eaLnBrk="1" latinLnBrk="0" hangingPunct="1">
        <a:lnSpc>
          <a:spcPts val="2100"/>
        </a:lnSpc>
        <a:spcBef>
          <a:spcPts val="1000"/>
        </a:spcBef>
        <a:buFont typeface="Arial" panose="020B0604020202020204" pitchFamily="34" charset="0"/>
        <a:buChar char="•"/>
        <a:tabLst>
          <a:tab pos="468000" algn="l"/>
        </a:tabLst>
        <a:defRPr sz="18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1422000" indent="-284400" algn="l" defTabSz="914400" rtl="0" eaLnBrk="1" latinLnBrk="0" hangingPunct="1">
        <a:lnSpc>
          <a:spcPts val="21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706400" indent="-284400" algn="l" defTabSz="914400" rtl="0" eaLnBrk="1" latinLnBrk="0" hangingPunct="1">
        <a:lnSpc>
          <a:spcPts val="21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990800" indent="-284400" algn="l" defTabSz="914400" rtl="0" eaLnBrk="1" latinLnBrk="0" hangingPunct="1">
        <a:lnSpc>
          <a:spcPts val="21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75200" indent="-284400" algn="l" defTabSz="914400" rtl="0" eaLnBrk="1" latinLnBrk="0" hangingPunct="1">
        <a:lnSpc>
          <a:spcPts val="21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5" userDrawn="1">
          <p15:clr>
            <a:srgbClr val="F26B43"/>
          </p15:clr>
        </p15:guide>
        <p15:guide id="3" orient="horz" pos="282" userDrawn="1">
          <p15:clr>
            <a:srgbClr val="F26B43"/>
          </p15:clr>
        </p15:guide>
        <p15:guide id="4" pos="340" userDrawn="1">
          <p15:clr>
            <a:srgbClr val="F26B43"/>
          </p15:clr>
        </p15:guide>
        <p15:guide id="5" orient="horz" pos="463" userDrawn="1">
          <p15:clr>
            <a:srgbClr val="F26B43"/>
          </p15:clr>
        </p15:guide>
        <p15:guide id="6" orient="horz" pos="1030" userDrawn="1">
          <p15:clr>
            <a:srgbClr val="F26B43"/>
          </p15:clr>
        </p15:guide>
        <p15:guide id="7" orient="horz" pos="849" userDrawn="1">
          <p15:clr>
            <a:srgbClr val="F26B43"/>
          </p15:clr>
        </p15:guide>
        <p15:guide id="8" pos="5420" userDrawn="1">
          <p15:clr>
            <a:srgbClr val="F26B43"/>
          </p15:clr>
        </p15:guide>
        <p15:guide id="9" pos="2925" userDrawn="1">
          <p15:clr>
            <a:srgbClr val="F26B43"/>
          </p15:clr>
        </p15:guide>
        <p15:guide id="10" orient="horz" pos="2845" userDrawn="1">
          <p15:clr>
            <a:srgbClr val="F26B43"/>
          </p15:clr>
        </p15:guide>
        <p15:guide id="11" pos="3696" userDrawn="1">
          <p15:clr>
            <a:srgbClr val="F26B43"/>
          </p15:clr>
        </p15:guide>
        <p15:guide id="12" pos="3787" userDrawn="1">
          <p15:clr>
            <a:srgbClr val="F26B43"/>
          </p15:clr>
        </p15:guide>
        <p15:guide id="13" pos="4558" userDrawn="1">
          <p15:clr>
            <a:srgbClr val="F26B43"/>
          </p15:clr>
        </p15:guide>
        <p15:guide id="14" pos="4649" userDrawn="1">
          <p15:clr>
            <a:srgbClr val="F26B43"/>
          </p15:clr>
        </p15:guide>
        <p15:guide id="15" pos="1111" userDrawn="1">
          <p15:clr>
            <a:srgbClr val="F26B43"/>
          </p15:clr>
        </p15:guide>
        <p15:guide id="16" pos="1202" userDrawn="1">
          <p15:clr>
            <a:srgbClr val="F26B43"/>
          </p15:clr>
        </p15:guide>
        <p15:guide id="17" pos="1973" userDrawn="1">
          <p15:clr>
            <a:srgbClr val="F26B43"/>
          </p15:clr>
        </p15:guide>
        <p15:guide id="18" pos="2073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545880" y="735013"/>
            <a:ext cx="8064502" cy="6127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1614" y="4888800"/>
            <a:ext cx="308036" cy="10346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8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1279913" y="4888800"/>
            <a:ext cx="5581721" cy="103466"/>
          </a:xfrm>
          <a:prstGeom prst="rect">
            <a:avLst/>
          </a:prstGeom>
          <a:noFill/>
        </p:spPr>
        <p:txBody>
          <a:bodyPr vert="horz" wrap="none" lIns="0" tIns="0" rIns="0" bIns="0" rtlCol="0" anchor="t">
            <a:noAutofit/>
          </a:bodyPr>
          <a:lstStyle>
            <a:lvl1pPr algn="l">
              <a:defRPr sz="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de-DE" dirty="0"/>
              <a:t>Titel Präsentation</a:t>
            </a:r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539750" y="4809600"/>
            <a:ext cx="8064501" cy="980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Datumsplatzhalter 6"/>
          <p:cNvSpPr>
            <a:spLocks noGrp="1"/>
          </p:cNvSpPr>
          <p:nvPr>
            <p:ph type="dt" sz="half" idx="2"/>
          </p:nvPr>
        </p:nvSpPr>
        <p:spPr>
          <a:xfrm>
            <a:off x="7477128" y="4888800"/>
            <a:ext cx="824487" cy="10346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/>
            </a:lvl1pPr>
          </a:lstStyle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545880" y="1635124"/>
            <a:ext cx="8064502" cy="288131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545880" y="4888800"/>
            <a:ext cx="73403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800" b="1" dirty="0"/>
              <a:t>Insel Gruppe –</a:t>
            </a:r>
            <a:endParaRPr lang="en-GB" sz="800" dirty="0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04FBDC41-6064-4CCB-93BA-D2E8C2A7CA90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2141" y="264212"/>
            <a:ext cx="1318375" cy="19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5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69" r:id="rId3"/>
    <p:sldLayoutId id="2147483770" r:id="rId4"/>
    <p:sldLayoutId id="2147483722" r:id="rId5"/>
    <p:sldLayoutId id="2147483723" r:id="rId6"/>
    <p:sldLayoutId id="2147483781" r:id="rId7"/>
    <p:sldLayoutId id="2147483782" r:id="rId8"/>
    <p:sldLayoutId id="2147483727" r:id="rId9"/>
    <p:sldLayoutId id="2147483726" r:id="rId10"/>
    <p:sldLayoutId id="2147483773" r:id="rId11"/>
    <p:sldLayoutId id="2147483774" r:id="rId12"/>
    <p:sldLayoutId id="2147483734" r:id="rId13"/>
    <p:sldLayoutId id="2147483735" r:id="rId14"/>
    <p:sldLayoutId id="2147483793" r:id="rId15"/>
    <p:sldLayoutId id="2147483794" r:id="rId16"/>
    <p:sldLayoutId id="2147483795" r:id="rId17"/>
    <p:sldLayoutId id="2147483796" r:id="rId18"/>
  </p:sldLayoutIdLst>
  <p:hf hdr="0"/>
  <p:txStyles>
    <p:titleStyle>
      <a:lvl1pPr algn="l" defTabSz="914400" rtl="0" eaLnBrk="1" latinLnBrk="0" hangingPunct="1">
        <a:lnSpc>
          <a:spcPts val="2700"/>
        </a:lnSpc>
        <a:spcBef>
          <a:spcPct val="0"/>
        </a:spcBef>
        <a:buNone/>
        <a:defRPr sz="2200" b="1" i="0" kern="1200" spc="20" baseline="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1pPr>
    </p:titleStyle>
    <p:bodyStyle>
      <a:lvl1pPr marL="284400" indent="-284400" algn="l" defTabSz="288000" rtl="0" eaLnBrk="1" latinLnBrk="0" hangingPunct="1">
        <a:lnSpc>
          <a:spcPts val="1700"/>
        </a:lnSpc>
        <a:spcBef>
          <a:spcPts val="1000"/>
        </a:spcBef>
        <a:buFont typeface="Arial" panose="020B0604020202020204" pitchFamily="34" charset="0"/>
        <a:buChar char="•"/>
        <a:tabLst>
          <a:tab pos="468000" algn="l"/>
        </a:tabLst>
        <a:defRPr sz="1400" b="0" i="0" kern="1200" baseline="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568800" indent="-284400" algn="l" defTabSz="288000" rtl="0" eaLnBrk="1" latinLnBrk="0" hangingPunct="1">
        <a:lnSpc>
          <a:spcPts val="1700"/>
        </a:lnSpc>
        <a:spcBef>
          <a:spcPts val="1000"/>
        </a:spcBef>
        <a:buFont typeface="Arial" panose="020B0604020202020204" pitchFamily="34" charset="0"/>
        <a:buChar char="•"/>
        <a:tabLst>
          <a:tab pos="468000" algn="l"/>
        </a:tabLst>
        <a:defRPr sz="1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3200" indent="-284400" algn="l" defTabSz="288000" rtl="0" eaLnBrk="1" latinLnBrk="0" hangingPunct="1">
        <a:lnSpc>
          <a:spcPts val="1700"/>
        </a:lnSpc>
        <a:spcBef>
          <a:spcPts val="1000"/>
        </a:spcBef>
        <a:buFont typeface="Arial" panose="020B0604020202020204" pitchFamily="34" charset="0"/>
        <a:buChar char="•"/>
        <a:tabLst>
          <a:tab pos="468000" algn="l"/>
        </a:tabLst>
        <a:defRPr sz="1400" b="0" i="0" kern="1200" baseline="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137600" indent="-284400" algn="l" defTabSz="288000" rtl="0" eaLnBrk="1" latinLnBrk="0" hangingPunct="1">
        <a:lnSpc>
          <a:spcPts val="1700"/>
        </a:lnSpc>
        <a:spcBef>
          <a:spcPts val="1000"/>
        </a:spcBef>
        <a:buFont typeface="Arial" panose="020B0604020202020204" pitchFamily="34" charset="0"/>
        <a:buChar char="•"/>
        <a:tabLst>
          <a:tab pos="468000" algn="l"/>
        </a:tabLst>
        <a:defRPr sz="14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1422000" indent="-284400" algn="l" defTabSz="288000" rtl="0" eaLnBrk="1" latinLnBrk="0" hangingPunct="1">
        <a:lnSpc>
          <a:spcPts val="1700"/>
        </a:lnSpc>
        <a:spcBef>
          <a:spcPts val="1000"/>
        </a:spcBef>
        <a:buFont typeface="Arial" panose="020B0604020202020204" pitchFamily="34" charset="0"/>
        <a:buChar char="•"/>
        <a:tabLst>
          <a:tab pos="468000" algn="l"/>
        </a:tabLst>
        <a:defRPr sz="14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1706400" indent="-284400" algn="l" defTabSz="914400" rtl="0" eaLnBrk="1" latinLnBrk="0" hangingPunct="1">
        <a:lnSpc>
          <a:spcPts val="17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90800" indent="-284400" algn="l" defTabSz="914400" rtl="0" eaLnBrk="1" latinLnBrk="0" hangingPunct="1">
        <a:lnSpc>
          <a:spcPts val="17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75200" indent="-284400" algn="l" defTabSz="914400" rtl="0" eaLnBrk="1" latinLnBrk="0" hangingPunct="1">
        <a:lnSpc>
          <a:spcPts val="1700"/>
        </a:lnSpc>
        <a:spcBef>
          <a:spcPts val="100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559600" indent="-284400" algn="l" defTabSz="914400" rtl="0" eaLnBrk="1" latinLnBrk="0" hangingPunct="1">
        <a:lnSpc>
          <a:spcPts val="1700"/>
        </a:lnSpc>
        <a:spcBef>
          <a:spcPts val="100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5" userDrawn="1">
          <p15:clr>
            <a:srgbClr val="F26B43"/>
          </p15:clr>
        </p15:guide>
        <p15:guide id="3" orient="horz" pos="282" userDrawn="1">
          <p15:clr>
            <a:srgbClr val="F26B43"/>
          </p15:clr>
        </p15:guide>
        <p15:guide id="4" pos="340" userDrawn="1">
          <p15:clr>
            <a:srgbClr val="F26B43"/>
          </p15:clr>
        </p15:guide>
        <p15:guide id="5" orient="horz" pos="463" userDrawn="1">
          <p15:clr>
            <a:srgbClr val="F26B43"/>
          </p15:clr>
        </p15:guide>
        <p15:guide id="6" orient="horz" pos="1030" userDrawn="1">
          <p15:clr>
            <a:srgbClr val="F26B43"/>
          </p15:clr>
        </p15:guide>
        <p15:guide id="7" orient="horz" pos="849" userDrawn="1">
          <p15:clr>
            <a:srgbClr val="F26B43"/>
          </p15:clr>
        </p15:guide>
        <p15:guide id="8" pos="5420" userDrawn="1">
          <p15:clr>
            <a:srgbClr val="F26B43"/>
          </p15:clr>
        </p15:guide>
        <p15:guide id="9" pos="2925" userDrawn="1">
          <p15:clr>
            <a:srgbClr val="F26B43"/>
          </p15:clr>
        </p15:guide>
        <p15:guide id="10" orient="horz" pos="2845" userDrawn="1">
          <p15:clr>
            <a:srgbClr val="F26B43"/>
          </p15:clr>
        </p15:guide>
        <p15:guide id="11" pos="1111" userDrawn="1">
          <p15:clr>
            <a:srgbClr val="F26B43"/>
          </p15:clr>
        </p15:guide>
        <p15:guide id="12" pos="1202" userDrawn="1">
          <p15:clr>
            <a:srgbClr val="F26B43"/>
          </p15:clr>
        </p15:guide>
        <p15:guide id="13" pos="1973" userDrawn="1">
          <p15:clr>
            <a:srgbClr val="F26B43"/>
          </p15:clr>
        </p15:guide>
        <p15:guide id="14" pos="2073" userDrawn="1">
          <p15:clr>
            <a:srgbClr val="F26B43"/>
          </p15:clr>
        </p15:guide>
        <p15:guide id="15" pos="3696" userDrawn="1">
          <p15:clr>
            <a:srgbClr val="F26B43"/>
          </p15:clr>
        </p15:guide>
        <p15:guide id="16" pos="3787" userDrawn="1">
          <p15:clr>
            <a:srgbClr val="F26B43"/>
          </p15:clr>
        </p15:guide>
        <p15:guide id="17" pos="4558" userDrawn="1">
          <p15:clr>
            <a:srgbClr val="F26B43"/>
          </p15:clr>
        </p15:guide>
        <p15:guide id="18" pos="4649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539748" y="735014"/>
            <a:ext cx="8064502" cy="61489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1614" y="4888800"/>
            <a:ext cx="308036" cy="10346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8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1279913" y="4888800"/>
            <a:ext cx="5581721" cy="103466"/>
          </a:xfrm>
          <a:prstGeom prst="rect">
            <a:avLst/>
          </a:prstGeom>
          <a:noFill/>
        </p:spPr>
        <p:txBody>
          <a:bodyPr vert="horz" wrap="none" lIns="0" tIns="0" rIns="0" bIns="0" rtlCol="0" anchor="t">
            <a:noAutofit/>
          </a:bodyPr>
          <a:lstStyle>
            <a:lvl1pPr algn="l">
              <a:defRPr sz="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de-DE" dirty="0"/>
              <a:t>Titel Präsentation</a:t>
            </a:r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539750" y="4809600"/>
            <a:ext cx="8064501" cy="980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Datumsplatzhalter 6"/>
          <p:cNvSpPr>
            <a:spLocks noGrp="1"/>
          </p:cNvSpPr>
          <p:nvPr>
            <p:ph type="dt" sz="half" idx="2"/>
          </p:nvPr>
        </p:nvSpPr>
        <p:spPr>
          <a:xfrm>
            <a:off x="7477128" y="4888800"/>
            <a:ext cx="824487" cy="10346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/>
            </a:lvl1pPr>
          </a:lstStyle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545880" y="4888800"/>
            <a:ext cx="73403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800" b="1" dirty="0"/>
              <a:t>Insel Gruppe –</a:t>
            </a:r>
            <a:endParaRPr lang="en-GB" sz="800" dirty="0"/>
          </a:p>
        </p:txBody>
      </p:sp>
      <p:sp>
        <p:nvSpPr>
          <p:cNvPr id="33" name="Textplatzhalter 1">
            <a:extLst>
              <a:ext uri="{FF2B5EF4-FFF2-40B4-BE49-F238E27FC236}">
                <a16:creationId xmlns:a16="http://schemas.microsoft.com/office/drawing/2014/main" id="{B6D1D810-393C-4515-AAB2-0AD713BE6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748" y="1635125"/>
            <a:ext cx="8064502" cy="28813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6D89C93F-9A97-4629-930F-52FCDEFFE059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2141" y="264212"/>
            <a:ext cx="1318375" cy="19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85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7" r:id="rId7"/>
    <p:sldLayoutId id="2147483798" r:id="rId8"/>
    <p:sldLayoutId id="2147483711" r:id="rId9"/>
    <p:sldLayoutId id="2147483719" r:id="rId10"/>
  </p:sldLayoutIdLst>
  <p:hf hdr="0"/>
  <p:txStyles>
    <p:titleStyle>
      <a:lvl1pPr algn="l" defTabSz="914400" rtl="0" eaLnBrk="1" latinLnBrk="0" hangingPunct="1">
        <a:lnSpc>
          <a:spcPts val="2700"/>
        </a:lnSpc>
        <a:spcBef>
          <a:spcPct val="0"/>
        </a:spcBef>
        <a:buNone/>
        <a:defRPr sz="2200" b="1" i="0" kern="1200" spc="20" baseline="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1pPr>
    </p:titleStyle>
    <p:bodyStyle>
      <a:lvl1pPr marL="198000" indent="-198000" algn="l" defTabSz="2880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tabLst>
          <a:tab pos="468000" algn="l"/>
        </a:tabLst>
        <a:defRPr sz="12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396000" indent="-198000" algn="l" defTabSz="2880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tabLst>
          <a:tab pos="468000" algn="l"/>
        </a:tabLst>
        <a:defRPr sz="12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594000" indent="-198000" algn="l" defTabSz="2880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tabLst>
          <a:tab pos="468000" algn="l"/>
        </a:tabLst>
        <a:defRPr sz="1200" b="0" i="0" kern="1200" baseline="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792000" indent="-198000" algn="l" defTabSz="2880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tabLst>
          <a:tab pos="468000" algn="l"/>
        </a:tabLst>
        <a:defRPr sz="12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990000" indent="-198000" algn="l" defTabSz="2880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tabLst>
          <a:tab pos="468000" algn="l"/>
        </a:tabLst>
        <a:defRPr sz="12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188000" indent="-198000" algn="l" defTabSz="914400" rtl="0" eaLnBrk="1" latinLnBrk="0" hangingPunct="1">
        <a:lnSpc>
          <a:spcPts val="14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386000" indent="-1980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84000" indent="-1980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4000" indent="-1980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5" userDrawn="1">
          <p15:clr>
            <a:srgbClr val="F26B43"/>
          </p15:clr>
        </p15:guide>
        <p15:guide id="3" orient="horz" pos="282" userDrawn="1">
          <p15:clr>
            <a:srgbClr val="F26B43"/>
          </p15:clr>
        </p15:guide>
        <p15:guide id="4" pos="340" userDrawn="1">
          <p15:clr>
            <a:srgbClr val="F26B43"/>
          </p15:clr>
        </p15:guide>
        <p15:guide id="5" orient="horz" pos="463" userDrawn="1">
          <p15:clr>
            <a:srgbClr val="F26B43"/>
          </p15:clr>
        </p15:guide>
        <p15:guide id="6" orient="horz" pos="1030" userDrawn="1">
          <p15:clr>
            <a:srgbClr val="F26B43"/>
          </p15:clr>
        </p15:guide>
        <p15:guide id="7" orient="horz" pos="849" userDrawn="1">
          <p15:clr>
            <a:srgbClr val="F26B43"/>
          </p15:clr>
        </p15:guide>
        <p15:guide id="8" pos="5420" userDrawn="1">
          <p15:clr>
            <a:srgbClr val="F26B43"/>
          </p15:clr>
        </p15:guide>
        <p15:guide id="9" pos="2925" userDrawn="1">
          <p15:clr>
            <a:srgbClr val="F26B43"/>
          </p15:clr>
        </p15:guide>
        <p15:guide id="10" orient="horz" pos="2845" userDrawn="1">
          <p15:clr>
            <a:srgbClr val="F26B43"/>
          </p15:clr>
        </p15:guide>
        <p15:guide id="11" pos="1111" userDrawn="1">
          <p15:clr>
            <a:srgbClr val="F26B43"/>
          </p15:clr>
        </p15:guide>
        <p15:guide id="12" pos="1202" userDrawn="1">
          <p15:clr>
            <a:srgbClr val="F26B43"/>
          </p15:clr>
        </p15:guide>
        <p15:guide id="13" pos="1973" userDrawn="1">
          <p15:clr>
            <a:srgbClr val="F26B43"/>
          </p15:clr>
        </p15:guide>
        <p15:guide id="14" pos="2073" userDrawn="1">
          <p15:clr>
            <a:srgbClr val="F26B43"/>
          </p15:clr>
        </p15:guide>
        <p15:guide id="15" pos="3696" userDrawn="1">
          <p15:clr>
            <a:srgbClr val="F26B43"/>
          </p15:clr>
        </p15:guide>
        <p15:guide id="16" pos="3787" userDrawn="1">
          <p15:clr>
            <a:srgbClr val="F26B43"/>
          </p15:clr>
        </p15:guide>
        <p15:guide id="17" pos="4558" userDrawn="1">
          <p15:clr>
            <a:srgbClr val="F26B43"/>
          </p15:clr>
        </p15:guide>
        <p15:guide id="18" pos="4649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539748" y="735013"/>
            <a:ext cx="8064502" cy="6127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1614" y="4888800"/>
            <a:ext cx="308036" cy="10346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8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1279913" y="4888800"/>
            <a:ext cx="5581721" cy="103466"/>
          </a:xfrm>
          <a:prstGeom prst="rect">
            <a:avLst/>
          </a:prstGeom>
          <a:noFill/>
        </p:spPr>
        <p:txBody>
          <a:bodyPr vert="horz" wrap="none" lIns="0" tIns="0" rIns="0" bIns="0" rtlCol="0" anchor="t">
            <a:noAutofit/>
          </a:bodyPr>
          <a:lstStyle>
            <a:lvl1pPr algn="l">
              <a:defRPr sz="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de-DE" dirty="0"/>
              <a:t>Titel Präsentation</a:t>
            </a:r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539750" y="4809600"/>
            <a:ext cx="8064501" cy="980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Datumsplatzhalter 6"/>
          <p:cNvSpPr>
            <a:spLocks noGrp="1"/>
          </p:cNvSpPr>
          <p:nvPr>
            <p:ph type="dt" sz="half" idx="2"/>
          </p:nvPr>
        </p:nvSpPr>
        <p:spPr>
          <a:xfrm>
            <a:off x="7477128" y="4888800"/>
            <a:ext cx="824487" cy="10346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/>
            </a:lvl1pPr>
          </a:lstStyle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539748" y="1635125"/>
            <a:ext cx="8064502" cy="28813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545880" y="4888800"/>
            <a:ext cx="73403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800" b="1" dirty="0"/>
              <a:t>Insel Gruppe –</a:t>
            </a:r>
            <a:endParaRPr lang="en-GB" sz="800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C41048A-CBD5-4BFA-B43D-B363D96BDBB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2141" y="264212"/>
            <a:ext cx="1318375" cy="19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66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83" r:id="rId3"/>
    <p:sldLayoutId id="2147483784" r:id="rId4"/>
    <p:sldLayoutId id="2147483785" r:id="rId5"/>
    <p:sldLayoutId id="2147483786" r:id="rId6"/>
  </p:sldLayoutIdLst>
  <p:hf hdr="0"/>
  <p:txStyles>
    <p:titleStyle>
      <a:lvl1pPr algn="l" defTabSz="914400" rtl="0" eaLnBrk="1" latinLnBrk="0" hangingPunct="1">
        <a:lnSpc>
          <a:spcPts val="2700"/>
        </a:lnSpc>
        <a:spcBef>
          <a:spcPct val="0"/>
        </a:spcBef>
        <a:buNone/>
        <a:defRPr sz="2200" b="1" i="0" kern="1200" spc="20" baseline="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1pPr>
    </p:titleStyle>
    <p:bodyStyle>
      <a:lvl1pPr marL="172800" indent="-172800" algn="l" defTabSz="288000" rtl="0" eaLnBrk="1" latinLnBrk="0" hangingPunct="1">
        <a:lnSpc>
          <a:spcPts val="1200"/>
        </a:lnSpc>
        <a:spcBef>
          <a:spcPts val="500"/>
        </a:spcBef>
        <a:buFont typeface="Arial" panose="020B0604020202020204" pitchFamily="34" charset="0"/>
        <a:buChar char="•"/>
        <a:tabLst>
          <a:tab pos="468000" algn="l"/>
        </a:tabLst>
        <a:defRPr sz="1000" b="0" i="0" kern="1200" baseline="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345600" indent="-172800" algn="l" defTabSz="288000" rtl="0" eaLnBrk="1" latinLnBrk="0" hangingPunct="1">
        <a:lnSpc>
          <a:spcPts val="1200"/>
        </a:lnSpc>
        <a:spcBef>
          <a:spcPts val="500"/>
        </a:spcBef>
        <a:buFont typeface="Arial" panose="020B0604020202020204" pitchFamily="34" charset="0"/>
        <a:buChar char="•"/>
        <a:tabLst>
          <a:tab pos="468000" algn="l"/>
        </a:tabLst>
        <a:defRPr sz="10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518400" indent="-172800" algn="l" defTabSz="288000" rtl="0" eaLnBrk="1" latinLnBrk="0" hangingPunct="1">
        <a:lnSpc>
          <a:spcPts val="1200"/>
        </a:lnSpc>
        <a:spcBef>
          <a:spcPts val="500"/>
        </a:spcBef>
        <a:buFont typeface="Arial" panose="020B0604020202020204" pitchFamily="34" charset="0"/>
        <a:buChar char="•"/>
        <a:tabLst>
          <a:tab pos="468000" algn="l"/>
        </a:tabLst>
        <a:defRPr sz="1000" b="0" i="0" kern="1200" baseline="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691200" indent="-172800" algn="l" defTabSz="288000" rtl="0" eaLnBrk="1" latinLnBrk="0" hangingPunct="1">
        <a:lnSpc>
          <a:spcPts val="1200"/>
        </a:lnSpc>
        <a:spcBef>
          <a:spcPts val="500"/>
        </a:spcBef>
        <a:buFont typeface="Arial" panose="020B0604020202020204" pitchFamily="34" charset="0"/>
        <a:buChar char="•"/>
        <a:tabLst>
          <a:tab pos="468000" algn="l"/>
        </a:tabLst>
        <a:defRPr sz="10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864000" indent="-172800" algn="l" defTabSz="288000" rtl="0" eaLnBrk="1" latinLnBrk="0" hangingPunct="1">
        <a:lnSpc>
          <a:spcPts val="1200"/>
        </a:lnSpc>
        <a:spcBef>
          <a:spcPts val="500"/>
        </a:spcBef>
        <a:buFont typeface="Arial" panose="020B0604020202020204" pitchFamily="34" charset="0"/>
        <a:buChar char="•"/>
        <a:tabLst>
          <a:tab pos="468000" algn="l"/>
        </a:tabLst>
        <a:defRPr sz="10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1036800" indent="-172800" algn="l" defTabSz="914400" rtl="0" eaLnBrk="1" latinLnBrk="0" hangingPunct="1">
        <a:lnSpc>
          <a:spcPts val="12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209600" indent="-172800" algn="l" defTabSz="914400" rtl="0" eaLnBrk="1" latinLnBrk="0" hangingPunct="1">
        <a:lnSpc>
          <a:spcPts val="12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382400" indent="-172800" algn="l" defTabSz="914400" rtl="0" eaLnBrk="1" latinLnBrk="0" hangingPunct="1">
        <a:lnSpc>
          <a:spcPts val="12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5200" indent="-172800" algn="l" defTabSz="914400" rtl="0" eaLnBrk="1" latinLnBrk="0" hangingPunct="1">
        <a:lnSpc>
          <a:spcPts val="12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5" userDrawn="1">
          <p15:clr>
            <a:srgbClr val="F26B43"/>
          </p15:clr>
        </p15:guide>
        <p15:guide id="3" orient="horz" pos="282" userDrawn="1">
          <p15:clr>
            <a:srgbClr val="F26B43"/>
          </p15:clr>
        </p15:guide>
        <p15:guide id="4" pos="340" userDrawn="1">
          <p15:clr>
            <a:srgbClr val="F26B43"/>
          </p15:clr>
        </p15:guide>
        <p15:guide id="5" orient="horz" pos="463" userDrawn="1">
          <p15:clr>
            <a:srgbClr val="F26B43"/>
          </p15:clr>
        </p15:guide>
        <p15:guide id="6" orient="horz" pos="849" userDrawn="1">
          <p15:clr>
            <a:srgbClr val="F26B43"/>
          </p15:clr>
        </p15:guide>
        <p15:guide id="7" orient="horz" pos="1030" userDrawn="1">
          <p15:clr>
            <a:srgbClr val="F26B43"/>
          </p15:clr>
        </p15:guide>
        <p15:guide id="8" pos="5420" userDrawn="1">
          <p15:clr>
            <a:srgbClr val="F26B43"/>
          </p15:clr>
        </p15:guide>
        <p15:guide id="9" pos="2925" userDrawn="1">
          <p15:clr>
            <a:srgbClr val="F26B43"/>
          </p15:clr>
        </p15:guide>
        <p15:guide id="10" orient="horz" pos="2845" userDrawn="1">
          <p15:clr>
            <a:srgbClr val="F26B43"/>
          </p15:clr>
        </p15:guide>
        <p15:guide id="11" pos="1111" userDrawn="1">
          <p15:clr>
            <a:srgbClr val="F26B43"/>
          </p15:clr>
        </p15:guide>
        <p15:guide id="12" pos="1202" userDrawn="1">
          <p15:clr>
            <a:srgbClr val="F26B43"/>
          </p15:clr>
        </p15:guide>
        <p15:guide id="13" pos="1973" userDrawn="1">
          <p15:clr>
            <a:srgbClr val="F26B43"/>
          </p15:clr>
        </p15:guide>
        <p15:guide id="14" pos="2073" userDrawn="1">
          <p15:clr>
            <a:srgbClr val="F26B43"/>
          </p15:clr>
        </p15:guide>
        <p15:guide id="15" pos="3696" userDrawn="1">
          <p15:clr>
            <a:srgbClr val="F26B43"/>
          </p15:clr>
        </p15:guide>
        <p15:guide id="16" pos="3787" userDrawn="1">
          <p15:clr>
            <a:srgbClr val="F26B43"/>
          </p15:clr>
        </p15:guide>
        <p15:guide id="17" pos="4558" userDrawn="1">
          <p15:clr>
            <a:srgbClr val="F26B43"/>
          </p15:clr>
        </p15:guide>
        <p15:guide id="18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8A0AA92-4AC5-4807-B861-BF1BDBEBB0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99277" y="1229735"/>
            <a:ext cx="2452831" cy="256165"/>
          </a:xfrm>
        </p:spPr>
        <p:txBody>
          <a:bodyPr/>
          <a:lstStyle/>
          <a:p>
            <a:pPr marL="0" indent="0" algn="ctr">
              <a:buNone/>
            </a:pPr>
            <a:r>
              <a:rPr lang="de-CH" sz="1200" dirty="0"/>
              <a:t>Élise </a:t>
            </a:r>
            <a:r>
              <a:rPr lang="de-CH" sz="1200" dirty="0" smtClean="0"/>
              <a:t>Vuille-Lessard – 03.03.2022</a:t>
            </a:r>
            <a:endParaRPr lang="de-CH" sz="1200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724ACAE3-6326-478E-920B-1C1DD1F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357" y="748330"/>
            <a:ext cx="2762672" cy="414336"/>
          </a:xfrm>
        </p:spPr>
        <p:txBody>
          <a:bodyPr/>
          <a:lstStyle/>
          <a:p>
            <a:pPr algn="ctr"/>
            <a:r>
              <a:rPr lang="de-CH" sz="2400" dirty="0" err="1" smtClean="0"/>
              <a:t>Hepatology</a:t>
            </a:r>
            <a:r>
              <a:rPr lang="de-CH" sz="2400" dirty="0" smtClean="0"/>
              <a:t> Journal Club</a:t>
            </a:r>
            <a:endParaRPr lang="de-CH" sz="24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FA4E8B-DABC-4084-A864-8625CBF301B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477128" y="4888800"/>
            <a:ext cx="824487" cy="103465"/>
          </a:xfrm>
        </p:spPr>
        <p:txBody>
          <a:bodyPr/>
          <a:lstStyle/>
          <a:p>
            <a:fld id="{75349C9D-2573-4E0E-BF7B-0460D0D7C732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9C4C897-B4F4-458E-A3E5-93A59868594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279913" y="4888800"/>
            <a:ext cx="7176397" cy="254700"/>
          </a:xfrm>
        </p:spPr>
        <p:txBody>
          <a:bodyPr/>
          <a:lstStyle/>
          <a:p>
            <a:r>
              <a:rPr lang="de-DE" dirty="0" err="1" smtClean="0"/>
              <a:t>Hepatology</a:t>
            </a:r>
            <a:r>
              <a:rPr lang="de-DE" dirty="0" smtClean="0"/>
              <a:t> Journal Club: </a:t>
            </a:r>
            <a:r>
              <a:rPr lang="de-DE" dirty="0" err="1" smtClean="0"/>
              <a:t>Multidisciplinary</a:t>
            </a:r>
            <a:r>
              <a:rPr lang="de-DE" dirty="0" smtClean="0"/>
              <a:t> </a:t>
            </a:r>
            <a:r>
              <a:rPr lang="de-DE" dirty="0" err="1" smtClean="0"/>
              <a:t>strategy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improve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CV </a:t>
            </a:r>
            <a:r>
              <a:rPr lang="de-DE" dirty="0" err="1" smtClean="0"/>
              <a:t>risk</a:t>
            </a:r>
            <a:r>
              <a:rPr lang="de-DE" dirty="0" smtClean="0"/>
              <a:t> </a:t>
            </a:r>
            <a:r>
              <a:rPr lang="de-DE" dirty="0" err="1" smtClean="0"/>
              <a:t>post</a:t>
            </a:r>
            <a:r>
              <a:rPr lang="de-DE" dirty="0" smtClean="0"/>
              <a:t> LT – </a:t>
            </a:r>
            <a:r>
              <a:rPr lang="de-CH" dirty="0"/>
              <a:t>Élise Vuille-Lessard</a:t>
            </a:r>
            <a:br>
              <a:rPr lang="de-CH" dirty="0"/>
            </a:b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4996F02-1AF3-4108-A174-AD47E810822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01614" y="4888800"/>
            <a:ext cx="308036" cy="103465"/>
          </a:xfrm>
        </p:spPr>
        <p:txBody>
          <a:bodyPr/>
          <a:lstStyle/>
          <a:p>
            <a:fld id="{22C43A00-C0E5-F64E-B7F3-B20E065A2C7A}" type="slidenum">
              <a:rPr lang="de-DE" smtClean="0"/>
              <a:pPr/>
              <a:t>1</a:t>
            </a:fld>
            <a:endParaRPr lang="de-D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567" y="1717558"/>
            <a:ext cx="6000585" cy="2541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00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1"/>
    </mc:Choice>
    <mc:Fallback xmlns="">
      <p:transition spd="slow" advTm="101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New-onset </a:t>
            </a:r>
            <a:r>
              <a:rPr lang="en-US" b="1" dirty="0">
                <a:solidFill>
                  <a:schemeClr val="bg2"/>
                </a:solidFill>
              </a:rPr>
              <a:t>CVE </a:t>
            </a:r>
            <a:r>
              <a:rPr lang="en-US" dirty="0"/>
              <a:t>registered up to </a:t>
            </a:r>
            <a:r>
              <a:rPr lang="en-US" b="1" dirty="0"/>
              <a:t>2 years post-LT, or until death or </a:t>
            </a:r>
            <a:r>
              <a:rPr lang="en-US" b="1" dirty="0" err="1"/>
              <a:t>retransplantation</a:t>
            </a:r>
            <a:r>
              <a:rPr lang="en-US" dirty="0"/>
              <a:t>.</a:t>
            </a:r>
          </a:p>
          <a:p>
            <a:pPr marL="568800" lvl="3" indent="0">
              <a:buNone/>
            </a:pPr>
            <a:r>
              <a:rPr lang="en-US" dirty="0"/>
              <a:t>A</a:t>
            </a:r>
            <a:r>
              <a:rPr lang="en-US" dirty="0" smtClean="0"/>
              <a:t>cute </a:t>
            </a:r>
            <a:r>
              <a:rPr lang="en-US" dirty="0"/>
              <a:t>coronary </a:t>
            </a:r>
            <a:r>
              <a:rPr lang="en-US" dirty="0" smtClean="0"/>
              <a:t>syndrome</a:t>
            </a:r>
            <a:br>
              <a:rPr lang="en-US" dirty="0" smtClean="0"/>
            </a:br>
            <a:r>
              <a:rPr lang="en-US" dirty="0" smtClean="0"/>
              <a:t>Myocardial infarction</a:t>
            </a:r>
            <a:br>
              <a:rPr lang="en-US" dirty="0" smtClean="0"/>
            </a:br>
            <a:r>
              <a:rPr lang="en-US" dirty="0" smtClean="0"/>
              <a:t>Stable </a:t>
            </a:r>
            <a:r>
              <a:rPr lang="en-US" dirty="0"/>
              <a:t>or unstable </a:t>
            </a:r>
            <a:r>
              <a:rPr lang="en-US" dirty="0" smtClean="0"/>
              <a:t>angina</a:t>
            </a:r>
            <a:br>
              <a:rPr lang="en-US" dirty="0" smtClean="0"/>
            </a:br>
            <a:r>
              <a:rPr lang="en-US" dirty="0" smtClean="0"/>
              <a:t>Cerebrovascular disease</a:t>
            </a:r>
            <a:br>
              <a:rPr lang="en-US" dirty="0" smtClean="0"/>
            </a:br>
            <a:r>
              <a:rPr lang="en-US" dirty="0" smtClean="0"/>
              <a:t>Transient </a:t>
            </a:r>
            <a:r>
              <a:rPr lang="en-US" dirty="0"/>
              <a:t>ischemic </a:t>
            </a:r>
            <a:r>
              <a:rPr lang="en-US" dirty="0" smtClean="0"/>
              <a:t>attack</a:t>
            </a:r>
            <a:br>
              <a:rPr lang="en-US" dirty="0" smtClean="0"/>
            </a:br>
            <a:r>
              <a:rPr lang="en-US" dirty="0" smtClean="0"/>
              <a:t>Peripheral </a:t>
            </a:r>
            <a:r>
              <a:rPr lang="en-US" dirty="0"/>
              <a:t>arterial </a:t>
            </a:r>
            <a:r>
              <a:rPr lang="en-US" dirty="0" smtClean="0"/>
              <a:t>disease</a:t>
            </a:r>
            <a:br>
              <a:rPr lang="en-US" dirty="0" smtClean="0"/>
            </a:br>
            <a:r>
              <a:rPr lang="en-US" dirty="0" smtClean="0"/>
              <a:t>Heart failure</a:t>
            </a:r>
            <a:br>
              <a:rPr lang="en-US" dirty="0" smtClean="0"/>
            </a:br>
            <a:r>
              <a:rPr lang="en-US" dirty="0" err="1" smtClean="0"/>
              <a:t>Arrythmia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Methods</a:t>
            </a:r>
            <a:r>
              <a:rPr lang="de-CH" dirty="0"/>
              <a:t>: </a:t>
            </a:r>
            <a:r>
              <a:rPr lang="de-CH" dirty="0" smtClean="0"/>
              <a:t>Follow-</a:t>
            </a:r>
            <a:r>
              <a:rPr lang="de-CH" dirty="0" err="1" smtClean="0"/>
              <a:t>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err="1"/>
              <a:t>Hepatology</a:t>
            </a:r>
            <a:r>
              <a:rPr lang="de-DE" dirty="0"/>
              <a:t> Journal Club: </a:t>
            </a:r>
            <a:r>
              <a:rPr lang="de-DE" dirty="0" err="1"/>
              <a:t>Multidisciplinary</a:t>
            </a:r>
            <a:r>
              <a:rPr lang="de-DE" dirty="0"/>
              <a:t> </a:t>
            </a:r>
            <a:r>
              <a:rPr lang="de-DE" dirty="0" err="1"/>
              <a:t>strategy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improve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CV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post</a:t>
            </a:r>
            <a:r>
              <a:rPr lang="de-DE" dirty="0"/>
              <a:t> LT – </a:t>
            </a:r>
            <a:r>
              <a:rPr lang="de-CH" dirty="0"/>
              <a:t>Élise Vuille-Lessard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754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11</a:t>
            </a:fld>
            <a:endParaRPr lang="de-D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272" y="0"/>
            <a:ext cx="3595456" cy="51435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784870" y="954447"/>
            <a:ext cx="3535837" cy="51393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74272" y="2079929"/>
            <a:ext cx="3535837" cy="3428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74271" y="3994384"/>
            <a:ext cx="3535837" cy="4774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74270" y="4939095"/>
            <a:ext cx="3535837" cy="1884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74269" y="3688930"/>
            <a:ext cx="3535837" cy="282829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74268" y="4494508"/>
            <a:ext cx="3535837" cy="180210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ate Placeholder 3"/>
          <p:cNvSpPr txBox="1">
            <a:spLocks/>
          </p:cNvSpPr>
          <p:nvPr/>
        </p:nvSpPr>
        <p:spPr>
          <a:xfrm>
            <a:off x="6051766" y="4207761"/>
            <a:ext cx="3092234" cy="274914"/>
          </a:xfrm>
          <a:prstGeom prst="rect">
            <a:avLst/>
          </a:prstGeom>
        </p:spPr>
        <p:txBody>
          <a:bodyPr lIns="0" tIns="0" rIns="0" bIns="0"/>
          <a:lstStyle>
            <a:defPPr>
              <a:defRPr lang="de-DE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 smtClean="0"/>
              <a:t>BMI </a:t>
            </a:r>
            <a:r>
              <a:rPr lang="en-US" sz="900" b="1" dirty="0" smtClean="0"/>
              <a:t>”using </a:t>
            </a:r>
            <a:r>
              <a:rPr lang="en-US" sz="900" b="1" dirty="0"/>
              <a:t>weight in dry </a:t>
            </a:r>
            <a:r>
              <a:rPr lang="en-US" sz="900" b="1" dirty="0" smtClean="0"/>
              <a:t>conditions” </a:t>
            </a:r>
            <a:endParaRPr lang="de-DE" sz="900" b="1" dirty="0"/>
          </a:p>
          <a:p>
            <a:pPr algn="ctr"/>
            <a:r>
              <a:rPr lang="de-DE" sz="900" b="1" dirty="0" smtClean="0"/>
              <a:t>Still </a:t>
            </a:r>
            <a:r>
              <a:rPr lang="de-DE" sz="900" b="1" dirty="0" err="1" smtClean="0"/>
              <a:t>affected</a:t>
            </a:r>
            <a:r>
              <a:rPr lang="de-DE" sz="900" b="1" dirty="0" smtClean="0"/>
              <a:t> </a:t>
            </a:r>
            <a:r>
              <a:rPr lang="de-DE" sz="900" b="1" dirty="0" err="1" smtClean="0"/>
              <a:t>by</a:t>
            </a:r>
            <a:r>
              <a:rPr lang="de-DE" sz="900" b="1" dirty="0" smtClean="0"/>
              <a:t> fluid </a:t>
            </a:r>
            <a:r>
              <a:rPr lang="de-DE" sz="900" b="1" dirty="0" err="1" smtClean="0"/>
              <a:t>retention</a:t>
            </a:r>
            <a:r>
              <a:rPr lang="de-DE" sz="900" b="1" dirty="0" smtClean="0"/>
              <a:t>?</a:t>
            </a:r>
            <a:endParaRPr lang="de-DE" sz="900" b="1" dirty="0"/>
          </a:p>
        </p:txBody>
      </p:sp>
      <p:sp>
        <p:nvSpPr>
          <p:cNvPr id="15" name="Title 2"/>
          <p:cNvSpPr>
            <a:spLocks noGrp="1"/>
          </p:cNvSpPr>
          <p:nvPr>
            <p:ph type="title"/>
          </p:nvPr>
        </p:nvSpPr>
        <p:spPr>
          <a:xfrm>
            <a:off x="539748" y="729250"/>
            <a:ext cx="8064502" cy="411369"/>
          </a:xfrm>
        </p:spPr>
        <p:txBody>
          <a:bodyPr/>
          <a:lstStyle/>
          <a:p>
            <a:r>
              <a:rPr lang="de-CH" dirty="0" err="1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6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941" y="0"/>
            <a:ext cx="3548557" cy="51435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7070032" y="4888800"/>
            <a:ext cx="824487" cy="103465"/>
          </a:xfrm>
        </p:spPr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894518" y="4888800"/>
            <a:ext cx="308036" cy="103465"/>
          </a:xfrm>
        </p:spPr>
        <p:txBody>
          <a:bodyPr/>
          <a:lstStyle/>
          <a:p>
            <a:fld id="{22C43A00-C0E5-F64E-B7F3-B20E065A2C7A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9" name="Rectangle 8"/>
          <p:cNvSpPr/>
          <p:nvPr/>
        </p:nvSpPr>
        <p:spPr>
          <a:xfrm>
            <a:off x="2964941" y="375049"/>
            <a:ext cx="3535837" cy="1540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64941" y="2747445"/>
            <a:ext cx="3535837" cy="1884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3"/>
          <p:cNvSpPr txBox="1">
            <a:spLocks/>
          </p:cNvSpPr>
          <p:nvPr/>
        </p:nvSpPr>
        <p:spPr>
          <a:xfrm>
            <a:off x="153512" y="1309286"/>
            <a:ext cx="2522943" cy="274914"/>
          </a:xfrm>
          <a:prstGeom prst="rect">
            <a:avLst/>
          </a:prstGeom>
        </p:spPr>
        <p:txBody>
          <a:bodyPr lIns="0" tIns="0" rIns="0" bIns="0"/>
          <a:lstStyle>
            <a:defPPr>
              <a:defRPr lang="de-DE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050" dirty="0" smtClean="0"/>
              <a:t>Post </a:t>
            </a:r>
            <a:r>
              <a:rPr lang="de-DE" sz="1050" dirty="0" err="1" smtClean="0"/>
              <a:t>intervention</a:t>
            </a:r>
            <a:r>
              <a:rPr lang="de-DE" sz="1050" dirty="0" smtClean="0"/>
              <a:t> </a:t>
            </a:r>
            <a:r>
              <a:rPr lang="de-DE" sz="1050" dirty="0" err="1" smtClean="0"/>
              <a:t>cohort</a:t>
            </a:r>
            <a:endParaRPr lang="de-DE" sz="1050" dirty="0"/>
          </a:p>
          <a:p>
            <a:pPr algn="ctr"/>
            <a:r>
              <a:rPr lang="de-DE" sz="1050" dirty="0" smtClean="0"/>
              <a:t>(</a:t>
            </a:r>
            <a:r>
              <a:rPr lang="de-DE" sz="1050" dirty="0" err="1" smtClean="0"/>
              <a:t>evaluation</a:t>
            </a:r>
            <a:r>
              <a:rPr lang="de-DE" sz="1050" dirty="0" smtClean="0"/>
              <a:t> </a:t>
            </a:r>
            <a:r>
              <a:rPr lang="de-DE" sz="1050" dirty="0" err="1" smtClean="0"/>
              <a:t>performed</a:t>
            </a:r>
            <a:r>
              <a:rPr lang="de-DE" sz="1050" dirty="0" smtClean="0"/>
              <a:t> in 92% </a:t>
            </a:r>
            <a:r>
              <a:rPr lang="de-DE" sz="1050" dirty="0" err="1" smtClean="0"/>
              <a:t>of</a:t>
            </a:r>
            <a:r>
              <a:rPr lang="de-DE" sz="1050" dirty="0" smtClean="0"/>
              <a:t> </a:t>
            </a:r>
            <a:r>
              <a:rPr lang="de-DE" sz="1050" dirty="0" err="1" smtClean="0"/>
              <a:t>patients</a:t>
            </a:r>
            <a:r>
              <a:rPr lang="de-DE" sz="1050" dirty="0" smtClean="0"/>
              <a:t>)</a:t>
            </a:r>
            <a:endParaRPr lang="de-DE" sz="1050" dirty="0"/>
          </a:p>
        </p:txBody>
      </p:sp>
      <p:sp>
        <p:nvSpPr>
          <p:cNvPr id="16" name="Rectangle 15"/>
          <p:cNvSpPr/>
          <p:nvPr/>
        </p:nvSpPr>
        <p:spPr>
          <a:xfrm>
            <a:off x="2964940" y="876106"/>
            <a:ext cx="3535837" cy="1540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964939" y="1210464"/>
            <a:ext cx="3535837" cy="1540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977661" y="3757018"/>
            <a:ext cx="3535837" cy="1884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3"/>
          <p:cNvSpPr txBox="1">
            <a:spLocks/>
          </p:cNvSpPr>
          <p:nvPr/>
        </p:nvSpPr>
        <p:spPr>
          <a:xfrm>
            <a:off x="6374773" y="3757018"/>
            <a:ext cx="2495619" cy="193818"/>
          </a:xfrm>
          <a:prstGeom prst="rect">
            <a:avLst/>
          </a:prstGeom>
        </p:spPr>
        <p:txBody>
          <a:bodyPr lIns="0" tIns="0" rIns="0" bIns="0"/>
          <a:lstStyle>
            <a:defPPr>
              <a:defRPr lang="de-DE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 smtClean="0"/>
              <a:t>i.e. </a:t>
            </a:r>
            <a:r>
              <a:rPr lang="de-DE" sz="900" b="1" dirty="0" err="1" smtClean="0"/>
              <a:t>Severe</a:t>
            </a:r>
            <a:r>
              <a:rPr lang="de-DE" sz="900" b="1" dirty="0" smtClean="0"/>
              <a:t> </a:t>
            </a:r>
            <a:r>
              <a:rPr lang="de-DE" sz="900" b="1" dirty="0" err="1" smtClean="0"/>
              <a:t>preclinical</a:t>
            </a:r>
            <a:r>
              <a:rPr lang="de-DE" sz="900" b="1" dirty="0" smtClean="0"/>
              <a:t> </a:t>
            </a:r>
            <a:r>
              <a:rPr lang="de-DE" sz="900" b="1" dirty="0" err="1" smtClean="0"/>
              <a:t>atherosclerosis</a:t>
            </a:r>
            <a:endParaRPr lang="de-DE" sz="900" b="1" dirty="0"/>
          </a:p>
        </p:txBody>
      </p:sp>
      <p:sp>
        <p:nvSpPr>
          <p:cNvPr id="20" name="Rectangle 19"/>
          <p:cNvSpPr/>
          <p:nvPr/>
        </p:nvSpPr>
        <p:spPr>
          <a:xfrm>
            <a:off x="2971300" y="4097872"/>
            <a:ext cx="3535837" cy="1884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964938" y="4614226"/>
            <a:ext cx="3535837" cy="2844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ate Placeholder 3"/>
          <p:cNvSpPr txBox="1">
            <a:spLocks/>
          </p:cNvSpPr>
          <p:nvPr/>
        </p:nvSpPr>
        <p:spPr>
          <a:xfrm>
            <a:off x="6554934" y="4614226"/>
            <a:ext cx="1575338" cy="193818"/>
          </a:xfrm>
          <a:prstGeom prst="rect">
            <a:avLst/>
          </a:prstGeom>
        </p:spPr>
        <p:txBody>
          <a:bodyPr lIns="0" tIns="0" rIns="0" bIns="0"/>
          <a:lstStyle>
            <a:defPPr>
              <a:defRPr lang="de-DE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 smtClean="0"/>
              <a:t>84% </a:t>
            </a:r>
            <a:r>
              <a:rPr lang="de-DE" sz="900" b="1" dirty="0" err="1" smtClean="0"/>
              <a:t>very</a:t>
            </a:r>
            <a:r>
              <a:rPr lang="de-DE" sz="900" b="1" dirty="0" smtClean="0"/>
              <a:t> high </a:t>
            </a:r>
            <a:r>
              <a:rPr lang="de-DE" sz="900" b="1" dirty="0" err="1" smtClean="0"/>
              <a:t>or</a:t>
            </a:r>
            <a:r>
              <a:rPr lang="de-DE" sz="900" b="1" dirty="0" smtClean="0"/>
              <a:t> high </a:t>
            </a:r>
            <a:r>
              <a:rPr lang="de-DE" sz="900" b="1" dirty="0" err="1" smtClean="0"/>
              <a:t>risk</a:t>
            </a:r>
            <a:endParaRPr lang="de-DE" sz="900" b="1" dirty="0"/>
          </a:p>
        </p:txBody>
      </p:sp>
    </p:spTree>
    <p:extLst>
      <p:ext uri="{BB962C8B-B14F-4D97-AF65-F5344CB8AC3E}">
        <p14:creationId xmlns:p14="http://schemas.microsoft.com/office/powerpoint/2010/main" val="420398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err="1"/>
              <a:t>Hepatology</a:t>
            </a:r>
            <a:r>
              <a:rPr lang="de-DE" dirty="0"/>
              <a:t> Journal Club: </a:t>
            </a:r>
            <a:r>
              <a:rPr lang="de-DE" dirty="0" err="1"/>
              <a:t>Multidisciplinary</a:t>
            </a:r>
            <a:r>
              <a:rPr lang="de-DE" dirty="0"/>
              <a:t> </a:t>
            </a:r>
            <a:r>
              <a:rPr lang="de-DE" dirty="0" err="1"/>
              <a:t>strategy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improve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CV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post</a:t>
            </a:r>
            <a:r>
              <a:rPr lang="de-DE" dirty="0"/>
              <a:t> LT – </a:t>
            </a:r>
            <a:r>
              <a:rPr lang="de-CH" dirty="0"/>
              <a:t>Élise Vuille-Lessard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13</a:t>
            </a:fld>
            <a:endParaRPr lang="de-D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50871" b="41693"/>
          <a:stretch/>
        </p:blipFill>
        <p:spPr>
          <a:xfrm>
            <a:off x="4070773" y="1413498"/>
            <a:ext cx="4093296" cy="266139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211"/>
          <a:stretch/>
        </p:blipFill>
        <p:spPr>
          <a:xfrm>
            <a:off x="1495067" y="1396001"/>
            <a:ext cx="2216322" cy="330584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10" t="93805" r="38011" b="1054"/>
          <a:stretch/>
        </p:blipFill>
        <p:spPr>
          <a:xfrm>
            <a:off x="2089543" y="4567373"/>
            <a:ext cx="1305385" cy="182880"/>
          </a:xfrm>
          <a:prstGeom prst="rect">
            <a:avLst/>
          </a:prstGeom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39748" y="729250"/>
            <a:ext cx="8064502" cy="411369"/>
          </a:xfrm>
        </p:spPr>
        <p:txBody>
          <a:bodyPr/>
          <a:lstStyle/>
          <a:p>
            <a:r>
              <a:rPr lang="de-CH" dirty="0" err="1" smtClean="0"/>
              <a:t>Arterial</a:t>
            </a:r>
            <a:r>
              <a:rPr lang="de-CH" dirty="0" smtClean="0"/>
              <a:t> </a:t>
            </a:r>
            <a:r>
              <a:rPr lang="de-CH" dirty="0" err="1" smtClean="0"/>
              <a:t>hypertension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83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Hepatology Journal Club: Multidisciplinary strategy to improve the CV risk post LT – </a:t>
            </a:r>
            <a:r>
              <a:rPr lang="de-CH"/>
              <a:t>Élise Vuille-Lessard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14</a:t>
            </a:fld>
            <a:endParaRPr lang="de-D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57" b="42154"/>
          <a:stretch/>
        </p:blipFill>
        <p:spPr>
          <a:xfrm>
            <a:off x="4809194" y="1797244"/>
            <a:ext cx="3646438" cy="23658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53" t="-1573" r="28858" b="-1"/>
          <a:stretch/>
        </p:blipFill>
        <p:spPr>
          <a:xfrm>
            <a:off x="1897696" y="1071523"/>
            <a:ext cx="2043212" cy="3613103"/>
          </a:xfrm>
          <a:prstGeom prst="rect">
            <a:avLst/>
          </a:prstGeom>
        </p:spPr>
      </p:pic>
      <p:sp>
        <p:nvSpPr>
          <p:cNvPr id="9" name="Date Placeholder 3"/>
          <p:cNvSpPr txBox="1">
            <a:spLocks/>
          </p:cNvSpPr>
          <p:nvPr/>
        </p:nvSpPr>
        <p:spPr>
          <a:xfrm>
            <a:off x="3201758" y="4490808"/>
            <a:ext cx="2495619" cy="193818"/>
          </a:xfrm>
          <a:prstGeom prst="rect">
            <a:avLst/>
          </a:prstGeom>
        </p:spPr>
        <p:txBody>
          <a:bodyPr lIns="0" tIns="0" rIns="0" bIns="0"/>
          <a:lstStyle>
            <a:defPPr>
              <a:defRPr lang="de-DE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dirty="0" smtClean="0"/>
              <a:t>76% </a:t>
            </a:r>
            <a:r>
              <a:rPr lang="de-DE" sz="900" dirty="0" err="1" smtClean="0"/>
              <a:t>insulin</a:t>
            </a:r>
            <a:r>
              <a:rPr lang="de-DE" sz="900" dirty="0" smtClean="0"/>
              <a:t> in </a:t>
            </a:r>
            <a:r>
              <a:rPr lang="de-DE" sz="900" dirty="0" err="1" smtClean="0"/>
              <a:t>both</a:t>
            </a:r>
            <a:r>
              <a:rPr lang="de-DE" sz="900" dirty="0" smtClean="0"/>
              <a:t> </a:t>
            </a:r>
            <a:r>
              <a:rPr lang="de-DE" sz="900" dirty="0" err="1" smtClean="0"/>
              <a:t>groups</a:t>
            </a:r>
            <a:endParaRPr lang="de-DE" sz="9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396"/>
          <a:stretch/>
        </p:blipFill>
        <p:spPr>
          <a:xfrm>
            <a:off x="1388080" y="1127474"/>
            <a:ext cx="455730" cy="3557152"/>
          </a:xfrm>
          <a:prstGeom prst="rect">
            <a:avLst/>
          </a:prstGeom>
        </p:spPr>
      </p:pic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539748" y="729250"/>
            <a:ext cx="8064502" cy="411369"/>
          </a:xfrm>
        </p:spPr>
        <p:txBody>
          <a:bodyPr/>
          <a:lstStyle/>
          <a:p>
            <a:r>
              <a:rPr lang="de-CH" dirty="0" smtClean="0"/>
              <a:t>Diabetes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0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Hepatology Journal Club: Multidisciplinary strategy to improve the CV risk post LT – </a:t>
            </a:r>
            <a:r>
              <a:rPr lang="de-CH"/>
              <a:t>Élise Vuille-Lessard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15</a:t>
            </a:fld>
            <a:endParaRPr lang="de-D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0" t="57691" r="53505"/>
          <a:stretch/>
        </p:blipFill>
        <p:spPr>
          <a:xfrm>
            <a:off x="1418895" y="1196061"/>
            <a:ext cx="3153104" cy="1730385"/>
          </a:xfrm>
          <a:prstGeom prst="rect">
            <a:avLst/>
          </a:prstGeom>
        </p:spPr>
      </p:pic>
      <p:sp>
        <p:nvSpPr>
          <p:cNvPr id="23" name="Date Placeholder 3"/>
          <p:cNvSpPr txBox="1">
            <a:spLocks/>
          </p:cNvSpPr>
          <p:nvPr/>
        </p:nvSpPr>
        <p:spPr>
          <a:xfrm>
            <a:off x="59223" y="1925319"/>
            <a:ext cx="1575338" cy="193818"/>
          </a:xfrm>
          <a:prstGeom prst="rect">
            <a:avLst/>
          </a:prstGeom>
        </p:spPr>
        <p:txBody>
          <a:bodyPr lIns="0" tIns="0" rIns="0" bIns="0"/>
          <a:lstStyle>
            <a:defPPr>
              <a:defRPr lang="de-DE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 smtClean="0"/>
              <a:t>Total </a:t>
            </a:r>
            <a:r>
              <a:rPr lang="de-DE" sz="900" b="1" dirty="0" err="1" smtClean="0"/>
              <a:t>cholesterol</a:t>
            </a:r>
            <a:endParaRPr lang="de-DE" sz="900" b="1" dirty="0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40042" y="3616896"/>
            <a:ext cx="1575338" cy="193818"/>
          </a:xfrm>
          <a:prstGeom prst="rect">
            <a:avLst/>
          </a:prstGeom>
        </p:spPr>
        <p:txBody>
          <a:bodyPr lIns="0" tIns="0" rIns="0" bIns="0"/>
          <a:lstStyle>
            <a:defPPr>
              <a:defRPr lang="de-DE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 err="1" smtClean="0"/>
              <a:t>Triglycerides</a:t>
            </a:r>
            <a:endParaRPr lang="de-DE" sz="9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10" t="93805" r="38011" b="1054"/>
          <a:stretch/>
        </p:blipFill>
        <p:spPr>
          <a:xfrm>
            <a:off x="6223883" y="4473951"/>
            <a:ext cx="1305385" cy="1828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49"/>
          <a:stretch/>
        </p:blipFill>
        <p:spPr>
          <a:xfrm>
            <a:off x="5955018" y="822917"/>
            <a:ext cx="1843114" cy="35571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13" t="57691"/>
          <a:stretch/>
        </p:blipFill>
        <p:spPr>
          <a:xfrm>
            <a:off x="1433308" y="2926446"/>
            <a:ext cx="3358599" cy="17303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396"/>
          <a:stretch/>
        </p:blipFill>
        <p:spPr>
          <a:xfrm>
            <a:off x="5453695" y="822917"/>
            <a:ext cx="455730" cy="3557152"/>
          </a:xfrm>
          <a:prstGeom prst="rect">
            <a:avLst/>
          </a:prstGeom>
        </p:spPr>
      </p:pic>
      <p:sp>
        <p:nvSpPr>
          <p:cNvPr id="13" name="Title 2"/>
          <p:cNvSpPr>
            <a:spLocks noGrp="1"/>
          </p:cNvSpPr>
          <p:nvPr>
            <p:ph type="title"/>
          </p:nvPr>
        </p:nvSpPr>
        <p:spPr>
          <a:xfrm>
            <a:off x="539748" y="729250"/>
            <a:ext cx="8064502" cy="411369"/>
          </a:xfrm>
        </p:spPr>
        <p:txBody>
          <a:bodyPr/>
          <a:lstStyle/>
          <a:p>
            <a:r>
              <a:rPr lang="de-CH" dirty="0" err="1" smtClean="0"/>
              <a:t>Dyslipidemia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00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Hepatology Journal Club: Multidisciplinary strategy to improve the CV risk post LT – </a:t>
            </a:r>
            <a:r>
              <a:rPr lang="de-CH"/>
              <a:t>Élise Vuille-Lessard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16</a:t>
            </a:fld>
            <a:endParaRPr lang="de-D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591" y="1040673"/>
            <a:ext cx="5628537" cy="3681327"/>
          </a:xfrm>
          <a:prstGeom prst="rect">
            <a:avLst/>
          </a:prstGeom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39748" y="729250"/>
            <a:ext cx="8064502" cy="411369"/>
          </a:xfrm>
        </p:spPr>
        <p:txBody>
          <a:bodyPr/>
          <a:lstStyle/>
          <a:p>
            <a:r>
              <a:rPr lang="de-CH" dirty="0" smtClean="0"/>
              <a:t>BMI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32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Hepatology Journal Club: Multidisciplinary strategy to improve the CV risk post LT – </a:t>
            </a:r>
            <a:r>
              <a:rPr lang="de-CH"/>
              <a:t>Élise Vuille-Lessard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17</a:t>
            </a:fld>
            <a:endParaRPr lang="de-D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262" y="1278330"/>
            <a:ext cx="5185163" cy="3472758"/>
          </a:xfrm>
          <a:prstGeom prst="rect">
            <a:avLst/>
          </a:prstGeom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39748" y="729250"/>
            <a:ext cx="8064502" cy="411369"/>
          </a:xfrm>
        </p:spPr>
        <p:txBody>
          <a:bodyPr/>
          <a:lstStyle/>
          <a:p>
            <a:r>
              <a:rPr lang="de-CH" dirty="0"/>
              <a:t>Renal </a:t>
            </a:r>
            <a:r>
              <a:rPr lang="de-CH" dirty="0" err="1"/>
              <a:t>function</a:t>
            </a:r>
            <a:r>
              <a:rPr lang="de-CH" dirty="0"/>
              <a:t> </a:t>
            </a:r>
            <a:r>
              <a:rPr lang="de-CH" sz="1600" dirty="0"/>
              <a:t>(KDIGO CKD </a:t>
            </a:r>
            <a:r>
              <a:rPr lang="de-CH" sz="1600" dirty="0" err="1"/>
              <a:t>classification</a:t>
            </a:r>
            <a:r>
              <a:rPr lang="de-CH" sz="1600" dirty="0"/>
              <a:t>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8372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Hepatology Journal Club: Multidisciplinary strategy to improve the CV risk post LT – </a:t>
            </a:r>
            <a:r>
              <a:rPr lang="de-CH"/>
              <a:t>Élise Vuille-Lessard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18</a:t>
            </a:fld>
            <a:endParaRPr lang="de-D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991" y="1066435"/>
            <a:ext cx="5726211" cy="3691401"/>
          </a:xfrm>
          <a:prstGeom prst="rect">
            <a:avLst/>
          </a:prstGeom>
        </p:spPr>
      </p:pic>
      <p:sp>
        <p:nvSpPr>
          <p:cNvPr id="9" name="Date Placeholder 3"/>
          <p:cNvSpPr txBox="1">
            <a:spLocks/>
          </p:cNvSpPr>
          <p:nvPr/>
        </p:nvSpPr>
        <p:spPr>
          <a:xfrm>
            <a:off x="3919256" y="3105953"/>
            <a:ext cx="788523" cy="193818"/>
          </a:xfrm>
          <a:prstGeom prst="rect">
            <a:avLst/>
          </a:prstGeom>
        </p:spPr>
        <p:txBody>
          <a:bodyPr lIns="0" tIns="0" rIns="0" bIns="0"/>
          <a:lstStyle>
            <a:defPPr>
              <a:defRPr lang="de-DE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 smtClean="0"/>
              <a:t>14%</a:t>
            </a:r>
            <a:endParaRPr lang="de-DE" sz="900" b="1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5320475" y="3762850"/>
            <a:ext cx="788523" cy="193818"/>
          </a:xfrm>
          <a:prstGeom prst="rect">
            <a:avLst/>
          </a:prstGeom>
        </p:spPr>
        <p:txBody>
          <a:bodyPr lIns="0" tIns="0" rIns="0" bIns="0"/>
          <a:lstStyle>
            <a:defPPr>
              <a:defRPr lang="de-DE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 smtClean="0"/>
              <a:t>6%</a:t>
            </a:r>
            <a:endParaRPr lang="de-DE" sz="900" b="1" dirty="0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539748" y="729250"/>
            <a:ext cx="8064502" cy="411369"/>
          </a:xfrm>
        </p:spPr>
        <p:txBody>
          <a:bodyPr/>
          <a:lstStyle/>
          <a:p>
            <a:r>
              <a:rPr lang="de-CH" dirty="0" err="1"/>
              <a:t>Cardiovascular</a:t>
            </a:r>
            <a:r>
              <a:rPr lang="de-CH" dirty="0"/>
              <a:t> </a:t>
            </a:r>
            <a:r>
              <a:rPr lang="de-CH" dirty="0" err="1"/>
              <a:t>events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1229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bg2"/>
                </a:solidFill>
              </a:rPr>
              <a:t>multidisciplinary, multi-professional </a:t>
            </a:r>
            <a:r>
              <a:rPr lang="en-US" b="1" dirty="0" smtClean="0">
                <a:solidFill>
                  <a:schemeClr val="bg2"/>
                </a:solidFill>
              </a:rPr>
              <a:t>standardized strategy </a:t>
            </a:r>
            <a:r>
              <a:rPr lang="en-US" dirty="0"/>
              <a:t>can achieve </a:t>
            </a:r>
            <a:r>
              <a:rPr lang="en-US" b="1" dirty="0"/>
              <a:t>higher </a:t>
            </a:r>
            <a:r>
              <a:rPr lang="en-US" b="1" dirty="0" smtClean="0"/>
              <a:t>grade of </a:t>
            </a:r>
            <a:r>
              <a:rPr lang="en-US" b="1" dirty="0"/>
              <a:t>assessment and management of post-LT cardiovascular risk </a:t>
            </a:r>
            <a:r>
              <a:rPr lang="en-US" dirty="0"/>
              <a:t>despite a worsening metabolic profile of </a:t>
            </a:r>
            <a:r>
              <a:rPr lang="en-US" dirty="0" smtClean="0"/>
              <a:t>LT recipients.</a:t>
            </a:r>
          </a:p>
          <a:p>
            <a:r>
              <a:rPr lang="de-CH" dirty="0" err="1" smtClean="0"/>
              <a:t>How</a:t>
            </a:r>
            <a:r>
              <a:rPr lang="de-CH" dirty="0" smtClean="0"/>
              <a:t>?</a:t>
            </a:r>
          </a:p>
          <a:p>
            <a:pPr lvl="2"/>
            <a:r>
              <a:rPr lang="de-CH" dirty="0" smtClean="0"/>
              <a:t>Not </a:t>
            </a:r>
            <a:r>
              <a:rPr lang="de-CH" dirty="0" err="1" smtClean="0"/>
              <a:t>relying</a:t>
            </a:r>
            <a:r>
              <a:rPr lang="de-CH" dirty="0" smtClean="0"/>
              <a:t> on «</a:t>
            </a:r>
            <a:r>
              <a:rPr lang="de-CH" dirty="0" err="1" smtClean="0"/>
              <a:t>physician</a:t>
            </a:r>
            <a:r>
              <a:rPr lang="de-CH" dirty="0" smtClean="0"/>
              <a:t> </a:t>
            </a:r>
            <a:r>
              <a:rPr lang="de-CH" dirty="0" err="1" smtClean="0"/>
              <a:t>discretion</a:t>
            </a:r>
            <a:r>
              <a:rPr lang="de-CH" dirty="0" smtClean="0"/>
              <a:t>»</a:t>
            </a:r>
          </a:p>
          <a:p>
            <a:pPr lvl="2"/>
            <a:r>
              <a:rPr lang="de-CH" dirty="0" err="1" smtClean="0"/>
              <a:t>Centralization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care (</a:t>
            </a:r>
            <a:r>
              <a:rPr lang="de-CH" dirty="0" err="1" smtClean="0"/>
              <a:t>here</a:t>
            </a:r>
            <a:r>
              <a:rPr lang="de-CH" dirty="0" smtClean="0"/>
              <a:t>: APN)</a:t>
            </a:r>
          </a:p>
          <a:p>
            <a:pPr lvl="2"/>
            <a:r>
              <a:rPr lang="en-US" dirty="0" smtClean="0"/>
              <a:t>Multidisciplinary </a:t>
            </a:r>
            <a:r>
              <a:rPr lang="de-CH" dirty="0" err="1" smtClean="0"/>
              <a:t>educational</a:t>
            </a:r>
            <a:r>
              <a:rPr lang="de-CH" dirty="0" smtClean="0"/>
              <a:t> </a:t>
            </a:r>
            <a:r>
              <a:rPr lang="de-CH" dirty="0" err="1" smtClean="0"/>
              <a:t>sessions</a:t>
            </a:r>
            <a:r>
              <a:rPr lang="de-CH" dirty="0" smtClean="0"/>
              <a:t> </a:t>
            </a:r>
            <a:r>
              <a:rPr lang="de-CH" dirty="0" err="1" smtClean="0"/>
              <a:t>may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</a:t>
            </a:r>
            <a:r>
              <a:rPr lang="de-CH" dirty="0" err="1" smtClean="0"/>
              <a:t>contributed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patient</a:t>
            </a:r>
            <a:r>
              <a:rPr lang="de-CH" dirty="0" smtClean="0"/>
              <a:t> </a:t>
            </a:r>
            <a:r>
              <a:rPr lang="de-CH" dirty="0" err="1" smtClean="0"/>
              <a:t>empowerment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improve</a:t>
            </a:r>
            <a:r>
              <a:rPr lang="de-CH" dirty="0" smtClean="0"/>
              <a:t> </a:t>
            </a:r>
            <a:r>
              <a:rPr lang="de-CH" dirty="0" err="1" smtClean="0"/>
              <a:t>lifestyle</a:t>
            </a:r>
            <a:r>
              <a:rPr lang="de-CH" dirty="0" smtClean="0"/>
              <a:t> </a:t>
            </a:r>
            <a:r>
              <a:rPr lang="de-CH" dirty="0" err="1" smtClean="0"/>
              <a:t>habits</a:t>
            </a:r>
            <a:endParaRPr lang="de-CH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D</a:t>
            </a:r>
            <a:r>
              <a:rPr lang="de-CH" dirty="0" err="1" smtClean="0"/>
              <a:t>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Hepatology Journal Club: Multidisciplinary strategy to improve the CV risk post LT – </a:t>
            </a:r>
            <a:r>
              <a:rPr lang="de-CH"/>
              <a:t>Élise Vuille-Lessard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372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39752" y="1347788"/>
            <a:ext cx="4514258" cy="3168650"/>
          </a:xfrm>
        </p:spPr>
        <p:txBody>
          <a:bodyPr/>
          <a:lstStyle/>
          <a:p>
            <a:r>
              <a:rPr lang="de-CH" dirty="0" err="1" smtClean="0"/>
              <a:t>Liver</a:t>
            </a:r>
            <a:r>
              <a:rPr lang="de-CH" dirty="0" smtClean="0"/>
              <a:t> transplant</a:t>
            </a:r>
            <a:r>
              <a:rPr lang="en-US" dirty="0" smtClean="0"/>
              <a:t> </a:t>
            </a:r>
            <a:r>
              <a:rPr lang="en-US" dirty="0"/>
              <a:t>recipients are at </a:t>
            </a:r>
            <a:r>
              <a:rPr lang="en-US" b="1" dirty="0">
                <a:solidFill>
                  <a:srgbClr val="009670"/>
                </a:solidFill>
              </a:rPr>
              <a:t>high cardiovascular </a:t>
            </a:r>
            <a:r>
              <a:rPr lang="en-US" b="1" dirty="0" smtClean="0">
                <a:solidFill>
                  <a:srgbClr val="009670"/>
                </a:solidFill>
              </a:rPr>
              <a:t>risk</a:t>
            </a:r>
            <a:r>
              <a:rPr lang="en-US" dirty="0" smtClean="0"/>
              <a:t>, e</a:t>
            </a:r>
            <a:r>
              <a:rPr lang="de-CH" dirty="0" err="1" smtClean="0"/>
              <a:t>specially</a:t>
            </a:r>
            <a:r>
              <a:rPr lang="de-CH" dirty="0" smtClean="0"/>
              <a:t> </a:t>
            </a:r>
            <a:r>
              <a:rPr lang="de-CH" dirty="0" err="1" smtClean="0"/>
              <a:t>now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b="1" dirty="0" smtClean="0">
                <a:solidFill>
                  <a:schemeClr val="bg2"/>
                </a:solidFill>
              </a:rPr>
              <a:t>MAFLD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a </a:t>
            </a:r>
            <a:r>
              <a:rPr lang="de-CH" dirty="0" err="1" smtClean="0"/>
              <a:t>growing</a:t>
            </a:r>
            <a:r>
              <a:rPr lang="de-CH" dirty="0" smtClean="0"/>
              <a:t> </a:t>
            </a:r>
            <a:r>
              <a:rPr lang="de-CH" dirty="0" err="1" smtClean="0"/>
              <a:t>indication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LT.</a:t>
            </a:r>
          </a:p>
          <a:p>
            <a:pPr lvl="2"/>
            <a:r>
              <a:rPr lang="de-CH" dirty="0" err="1" smtClean="0"/>
              <a:t>Prevalence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metabolic</a:t>
            </a:r>
            <a:r>
              <a:rPr lang="de-CH" dirty="0" smtClean="0"/>
              <a:t> </a:t>
            </a:r>
            <a:r>
              <a:rPr lang="de-CH" dirty="0" err="1" smtClean="0"/>
              <a:t>syndrome</a:t>
            </a:r>
            <a:r>
              <a:rPr lang="de-CH" dirty="0" smtClean="0"/>
              <a:t>: </a:t>
            </a:r>
            <a:r>
              <a:rPr lang="de-CH" b="1" dirty="0" smtClean="0">
                <a:solidFill>
                  <a:schemeClr val="bg2"/>
                </a:solidFill>
              </a:rPr>
              <a:t>40-60%</a:t>
            </a:r>
            <a:r>
              <a:rPr lang="de-CH" dirty="0" smtClean="0"/>
              <a:t>,</a:t>
            </a:r>
            <a:r>
              <a:rPr lang="de-CH" b="1" dirty="0" smtClean="0"/>
              <a:t> </a:t>
            </a:r>
            <a:r>
              <a:rPr lang="de-CH" dirty="0" err="1" smtClean="0"/>
              <a:t>rising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first</a:t>
            </a:r>
            <a:r>
              <a:rPr lang="de-CH" dirty="0" smtClean="0"/>
              <a:t> </a:t>
            </a:r>
            <a:r>
              <a:rPr lang="de-CH" dirty="0" err="1" smtClean="0"/>
              <a:t>year</a:t>
            </a:r>
            <a:r>
              <a:rPr lang="de-CH" dirty="0" smtClean="0"/>
              <a:t> </a:t>
            </a:r>
            <a:r>
              <a:rPr lang="de-CH" dirty="0" err="1" smtClean="0"/>
              <a:t>post</a:t>
            </a:r>
            <a:r>
              <a:rPr lang="de-CH" dirty="0" smtClean="0"/>
              <a:t> LT</a:t>
            </a:r>
          </a:p>
          <a:p>
            <a:r>
              <a:rPr lang="en-US" b="1" dirty="0">
                <a:solidFill>
                  <a:schemeClr val="bg2"/>
                </a:solidFill>
              </a:rPr>
              <a:t>C</a:t>
            </a:r>
            <a:r>
              <a:rPr lang="en-US" b="1" dirty="0" smtClean="0">
                <a:solidFill>
                  <a:schemeClr val="bg2"/>
                </a:solidFill>
              </a:rPr>
              <a:t>ardiovascular events</a:t>
            </a:r>
            <a:r>
              <a:rPr lang="en-US" dirty="0" smtClean="0"/>
              <a:t> are </a:t>
            </a:r>
            <a:r>
              <a:rPr lang="en-US" dirty="0"/>
              <a:t>among the most frequent </a:t>
            </a:r>
            <a:r>
              <a:rPr lang="en-US" dirty="0" smtClean="0"/>
              <a:t>causes (3</a:t>
            </a:r>
            <a:r>
              <a:rPr lang="en-US" baseline="30000" dirty="0" smtClean="0"/>
              <a:t>rd</a:t>
            </a:r>
            <a:r>
              <a:rPr lang="en-US" dirty="0" smtClean="0"/>
              <a:t>) </a:t>
            </a:r>
            <a:r>
              <a:rPr lang="en-US" dirty="0"/>
              <a:t>of both </a:t>
            </a:r>
            <a:r>
              <a:rPr lang="en-US" b="1" dirty="0">
                <a:solidFill>
                  <a:schemeClr val="bg2"/>
                </a:solidFill>
              </a:rPr>
              <a:t>early and long-term post-LT </a:t>
            </a:r>
            <a:r>
              <a:rPr lang="en-US" b="1" dirty="0" smtClean="0">
                <a:solidFill>
                  <a:schemeClr val="bg2"/>
                </a:solidFill>
              </a:rPr>
              <a:t>death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err="1"/>
              <a:t>Hepatology</a:t>
            </a:r>
            <a:r>
              <a:rPr lang="de-DE" dirty="0"/>
              <a:t> Journal Club: </a:t>
            </a:r>
            <a:r>
              <a:rPr lang="de-DE" dirty="0" err="1"/>
              <a:t>Multidisciplinary</a:t>
            </a:r>
            <a:r>
              <a:rPr lang="de-DE" dirty="0"/>
              <a:t> </a:t>
            </a:r>
            <a:r>
              <a:rPr lang="de-DE" dirty="0" err="1"/>
              <a:t>strategy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improve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CV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post</a:t>
            </a:r>
            <a:r>
              <a:rPr lang="de-DE" dirty="0"/>
              <a:t> LT – </a:t>
            </a:r>
            <a:r>
              <a:rPr lang="de-CH" dirty="0"/>
              <a:t>Élise Vuille-Lessard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461" y="285744"/>
            <a:ext cx="3362074" cy="42178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73776" y="4526881"/>
            <a:ext cx="24304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Fatourou</a:t>
            </a:r>
            <a:r>
              <a:rPr lang="en-US" sz="800" dirty="0"/>
              <a:t> &amp; </a:t>
            </a:r>
            <a:r>
              <a:rPr lang="en-US" sz="800" dirty="0" err="1"/>
              <a:t>Tsochatzis</a:t>
            </a:r>
            <a:r>
              <a:rPr lang="en-US" sz="800" dirty="0"/>
              <a:t> Lancet </a:t>
            </a:r>
            <a:r>
              <a:rPr lang="en-US" sz="800" dirty="0" smtClean="0"/>
              <a:t>Gastro </a:t>
            </a:r>
            <a:r>
              <a:rPr lang="en-US" sz="800" dirty="0" err="1" smtClean="0"/>
              <a:t>Hep</a:t>
            </a:r>
            <a:r>
              <a:rPr lang="en-US" sz="800" dirty="0" smtClean="0"/>
              <a:t> 2019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475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8"/>
    </mc:Choice>
    <mc:Fallback xmlns="">
      <p:transition spd="slow" advTm="8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smtClean="0"/>
              <a:t>Potential </a:t>
            </a:r>
            <a:r>
              <a:rPr lang="de-CH" dirty="0" err="1" smtClean="0"/>
              <a:t>confounding</a:t>
            </a:r>
            <a:r>
              <a:rPr lang="de-CH" dirty="0" smtClean="0"/>
              <a:t> </a:t>
            </a:r>
            <a:r>
              <a:rPr lang="de-CH" dirty="0" err="1" smtClean="0"/>
              <a:t>factors</a:t>
            </a:r>
            <a:r>
              <a:rPr lang="de-CH" dirty="0"/>
              <a:t> </a:t>
            </a:r>
            <a:r>
              <a:rPr lang="de-CH" dirty="0" err="1" smtClean="0"/>
              <a:t>since</a:t>
            </a:r>
            <a:r>
              <a:rPr lang="de-CH" dirty="0" smtClean="0"/>
              <a:t> </a:t>
            </a:r>
            <a:r>
              <a:rPr lang="de-CH" dirty="0" err="1" smtClean="0"/>
              <a:t>patients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post-intervention </a:t>
            </a:r>
            <a:r>
              <a:rPr lang="de-CH" dirty="0" err="1" smtClean="0"/>
              <a:t>cohort</a:t>
            </a:r>
            <a:r>
              <a:rPr lang="de-CH" dirty="0" smtClean="0"/>
              <a:t> </a:t>
            </a:r>
            <a:r>
              <a:rPr lang="de-CH" dirty="0" err="1" smtClean="0"/>
              <a:t>had</a:t>
            </a:r>
            <a:r>
              <a:rPr lang="de-CH" dirty="0" smtClean="0"/>
              <a:t>:</a:t>
            </a:r>
          </a:p>
          <a:p>
            <a:pPr lvl="3"/>
            <a:r>
              <a:rPr lang="de-CH" dirty="0" smtClean="0"/>
              <a:t>Different </a:t>
            </a:r>
            <a:r>
              <a:rPr lang="de-CH" dirty="0" err="1" smtClean="0"/>
              <a:t>clinical</a:t>
            </a:r>
            <a:r>
              <a:rPr lang="de-CH" dirty="0" smtClean="0"/>
              <a:t> </a:t>
            </a:r>
            <a:r>
              <a:rPr lang="de-CH" dirty="0" err="1" smtClean="0"/>
              <a:t>characteristics</a:t>
            </a:r>
            <a:r>
              <a:rPr lang="de-CH" dirty="0" smtClean="0"/>
              <a:t> at </a:t>
            </a:r>
            <a:r>
              <a:rPr lang="de-CH" dirty="0" err="1" smtClean="0"/>
              <a:t>baseline</a:t>
            </a:r>
            <a:r>
              <a:rPr lang="de-CH" dirty="0" smtClean="0"/>
              <a:t> (</a:t>
            </a:r>
            <a:r>
              <a:rPr lang="de-CH" dirty="0" err="1" smtClean="0"/>
              <a:t>more</a:t>
            </a:r>
            <a:r>
              <a:rPr lang="de-CH" dirty="0" smtClean="0"/>
              <a:t> MAFLD, </a:t>
            </a:r>
            <a:r>
              <a:rPr lang="de-CH" dirty="0" err="1" smtClean="0"/>
              <a:t>more</a:t>
            </a:r>
            <a:r>
              <a:rPr lang="de-CH" dirty="0" smtClean="0"/>
              <a:t> CVRF, </a:t>
            </a:r>
            <a:r>
              <a:rPr lang="de-CH" dirty="0" err="1" smtClean="0"/>
              <a:t>more</a:t>
            </a:r>
            <a:r>
              <a:rPr lang="de-CH" dirty="0" smtClean="0"/>
              <a:t> </a:t>
            </a:r>
            <a:r>
              <a:rPr lang="de-CH" dirty="0" err="1" smtClean="0"/>
              <a:t>decompensated</a:t>
            </a:r>
            <a:r>
              <a:rPr lang="de-CH" dirty="0" smtClean="0"/>
              <a:t>)</a:t>
            </a:r>
          </a:p>
          <a:p>
            <a:pPr lvl="3"/>
            <a:r>
              <a:rPr lang="de-CH" dirty="0" smtClean="0"/>
              <a:t>Different </a:t>
            </a:r>
            <a:r>
              <a:rPr lang="de-CH" dirty="0" err="1" smtClean="0"/>
              <a:t>immunosuppressor</a:t>
            </a:r>
            <a:r>
              <a:rPr lang="de-CH" dirty="0" smtClean="0"/>
              <a:t> </a:t>
            </a:r>
            <a:r>
              <a:rPr lang="de-CH" dirty="0" err="1" smtClean="0"/>
              <a:t>regimens</a:t>
            </a:r>
            <a:r>
              <a:rPr lang="de-CH" dirty="0" smtClean="0"/>
              <a:t> (</a:t>
            </a:r>
            <a:r>
              <a:rPr lang="de-CH" dirty="0" err="1" smtClean="0"/>
              <a:t>less</a:t>
            </a:r>
            <a:r>
              <a:rPr lang="de-CH" dirty="0" smtClean="0"/>
              <a:t> </a:t>
            </a:r>
            <a:r>
              <a:rPr lang="de-CH" dirty="0" err="1" smtClean="0"/>
              <a:t>CsA</a:t>
            </a:r>
            <a:r>
              <a:rPr lang="de-CH" dirty="0" smtClean="0"/>
              <a:t>, </a:t>
            </a:r>
            <a:r>
              <a:rPr lang="de-CH" dirty="0" err="1" smtClean="0"/>
              <a:t>more</a:t>
            </a:r>
            <a:r>
              <a:rPr lang="de-CH" dirty="0" smtClean="0"/>
              <a:t> </a:t>
            </a:r>
            <a:r>
              <a:rPr lang="de-CH" dirty="0" err="1" smtClean="0"/>
              <a:t>everolimus</a:t>
            </a:r>
            <a:r>
              <a:rPr lang="de-CH" dirty="0" smtClean="0"/>
              <a:t>)</a:t>
            </a:r>
          </a:p>
          <a:p>
            <a:pPr lvl="2"/>
            <a:r>
              <a:rPr lang="de-CH" dirty="0" err="1" smtClean="0"/>
              <a:t>Could</a:t>
            </a:r>
            <a:r>
              <a:rPr lang="de-CH" dirty="0" smtClean="0"/>
              <a:t> </a:t>
            </a:r>
            <a:r>
              <a:rPr lang="de-CH" dirty="0" err="1" smtClean="0"/>
              <a:t>partially</a:t>
            </a:r>
            <a:r>
              <a:rPr lang="de-CH" dirty="0" smtClean="0"/>
              <a:t> </a:t>
            </a:r>
            <a:r>
              <a:rPr lang="de-CH" dirty="0" err="1" smtClean="0"/>
              <a:t>explain</a:t>
            </a:r>
            <a:r>
              <a:rPr lang="de-CH" dirty="0" smtClean="0"/>
              <a:t> </a:t>
            </a:r>
            <a:r>
              <a:rPr lang="de-CH" dirty="0" err="1" smtClean="0"/>
              <a:t>some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outcomes</a:t>
            </a:r>
            <a:r>
              <a:rPr lang="de-CH" dirty="0" smtClean="0"/>
              <a:t> (incl. </a:t>
            </a:r>
            <a:r>
              <a:rPr lang="de-CH" dirty="0" err="1"/>
              <a:t>w</a:t>
            </a:r>
            <a:r>
              <a:rPr lang="de-CH" dirty="0" err="1" smtClean="0"/>
              <a:t>orse</a:t>
            </a:r>
            <a:r>
              <a:rPr lang="de-CH" dirty="0" smtClean="0"/>
              <a:t> </a:t>
            </a:r>
            <a:r>
              <a:rPr lang="de-CH" dirty="0" err="1" smtClean="0"/>
              <a:t>kidney</a:t>
            </a:r>
            <a:r>
              <a:rPr lang="de-CH" dirty="0" smtClean="0"/>
              <a:t> </a:t>
            </a:r>
            <a:r>
              <a:rPr lang="de-CH" dirty="0" err="1" smtClean="0"/>
              <a:t>function</a:t>
            </a:r>
            <a:r>
              <a:rPr lang="de-CH" dirty="0" smtClean="0"/>
              <a:t>)</a:t>
            </a:r>
          </a:p>
          <a:p>
            <a:pPr lvl="2"/>
            <a:r>
              <a:rPr lang="de-CH" dirty="0" err="1" smtClean="0"/>
              <a:t>Should</a:t>
            </a:r>
            <a:r>
              <a:rPr lang="de-CH" dirty="0" smtClean="0"/>
              <a:t> not </a:t>
            </a:r>
            <a:r>
              <a:rPr lang="de-CH" dirty="0" err="1" smtClean="0"/>
              <a:t>influence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identification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risk</a:t>
            </a:r>
            <a:r>
              <a:rPr lang="de-CH" dirty="0" smtClean="0"/>
              <a:t> </a:t>
            </a:r>
            <a:r>
              <a:rPr lang="de-CH" dirty="0" err="1" smtClean="0"/>
              <a:t>factors</a:t>
            </a:r>
            <a:r>
              <a:rPr lang="de-CH" dirty="0" smtClean="0"/>
              <a:t> and </a:t>
            </a:r>
            <a:r>
              <a:rPr lang="de-CH" dirty="0" err="1" smtClean="0"/>
              <a:t>achievement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smtClean="0"/>
              <a:t>treatment </a:t>
            </a:r>
            <a:r>
              <a:rPr lang="de-CH" dirty="0" err="1" smtClean="0"/>
              <a:t>targets</a:t>
            </a:r>
            <a:endParaRPr lang="de-CH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D</a:t>
            </a:r>
            <a:r>
              <a:rPr lang="de-CH" dirty="0" err="1" smtClean="0"/>
              <a:t>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Hepatology Journal Club: Multidisciplinary strategy to improve the CV risk post LT – </a:t>
            </a:r>
            <a:r>
              <a:rPr lang="de-CH"/>
              <a:t>Élise Vuille-Lessard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826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smtClean="0"/>
              <a:t>Different </a:t>
            </a:r>
            <a:r>
              <a:rPr lang="de-CH" dirty="0" err="1" smtClean="0"/>
              <a:t>baseline</a:t>
            </a:r>
            <a:r>
              <a:rPr lang="de-CH" dirty="0" smtClean="0"/>
              <a:t> </a:t>
            </a:r>
            <a:r>
              <a:rPr lang="de-CH" dirty="0" err="1" smtClean="0"/>
              <a:t>characteristics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two</a:t>
            </a:r>
            <a:r>
              <a:rPr lang="de-CH" dirty="0" smtClean="0"/>
              <a:t> </a:t>
            </a:r>
            <a:r>
              <a:rPr lang="de-CH" dirty="0" err="1" smtClean="0"/>
              <a:t>cohorts</a:t>
            </a:r>
            <a:endParaRPr lang="de-CH" dirty="0" smtClean="0"/>
          </a:p>
          <a:p>
            <a:r>
              <a:rPr lang="de-CH" dirty="0" smtClean="0"/>
              <a:t>Low </a:t>
            </a:r>
            <a:r>
              <a:rPr lang="de-CH" dirty="0" err="1"/>
              <a:t>small</a:t>
            </a:r>
            <a:r>
              <a:rPr lang="de-CH" dirty="0"/>
              <a:t> sample </a:t>
            </a:r>
            <a:r>
              <a:rPr lang="de-CH" dirty="0" err="1"/>
              <a:t>size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detect</a:t>
            </a:r>
            <a:r>
              <a:rPr lang="de-CH" dirty="0"/>
              <a:t> </a:t>
            </a:r>
            <a:r>
              <a:rPr lang="de-CH" dirty="0" smtClean="0"/>
              <a:t>CVE</a:t>
            </a:r>
            <a:endParaRPr lang="en-US" dirty="0"/>
          </a:p>
          <a:p>
            <a:r>
              <a:rPr lang="de-CH" dirty="0" err="1" smtClean="0"/>
              <a:t>Adherence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protocol</a:t>
            </a:r>
            <a:r>
              <a:rPr lang="de-CH" dirty="0" smtClean="0"/>
              <a:t> suboptimal (</a:t>
            </a:r>
            <a:r>
              <a:rPr lang="de-CH" dirty="0" err="1" smtClean="0"/>
              <a:t>dyslipidemia</a:t>
            </a:r>
            <a:r>
              <a:rPr lang="de-CH" dirty="0" smtClean="0"/>
              <a:t>) -&gt; </a:t>
            </a:r>
            <a:r>
              <a:rPr lang="de-CH" dirty="0" err="1" smtClean="0"/>
              <a:t>led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changes</a:t>
            </a:r>
            <a:endParaRPr lang="de-CH" dirty="0" smtClean="0"/>
          </a:p>
          <a:p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classical</a:t>
            </a:r>
            <a:r>
              <a:rPr lang="de-CH" dirty="0" smtClean="0"/>
              <a:t> </a:t>
            </a:r>
            <a:r>
              <a:rPr lang="de-CH" dirty="0" err="1" smtClean="0"/>
              <a:t>clinical</a:t>
            </a:r>
            <a:r>
              <a:rPr lang="de-CH" dirty="0" smtClean="0"/>
              <a:t> </a:t>
            </a:r>
            <a:r>
              <a:rPr lang="de-CH" dirty="0" err="1" smtClean="0"/>
              <a:t>risk</a:t>
            </a:r>
            <a:r>
              <a:rPr lang="de-CH" dirty="0" smtClean="0"/>
              <a:t> </a:t>
            </a:r>
            <a:r>
              <a:rPr lang="de-CH" dirty="0" err="1" smtClean="0"/>
              <a:t>factors</a:t>
            </a:r>
            <a:r>
              <a:rPr lang="de-CH" dirty="0" smtClean="0"/>
              <a:t> / ASCVD score </a:t>
            </a:r>
            <a:r>
              <a:rPr lang="de-CH" dirty="0" err="1" smtClean="0"/>
              <a:t>may</a:t>
            </a:r>
            <a:r>
              <a:rPr lang="de-CH" dirty="0" smtClean="0"/>
              <a:t> not </a:t>
            </a:r>
            <a:r>
              <a:rPr lang="de-CH" dirty="0" err="1" smtClean="0"/>
              <a:t>be</a:t>
            </a:r>
            <a:r>
              <a:rPr lang="de-CH" dirty="0" smtClean="0"/>
              <a:t> optimal in LT </a:t>
            </a:r>
            <a:r>
              <a:rPr lang="de-CH" dirty="0" err="1" smtClean="0"/>
              <a:t>recipients</a:t>
            </a:r>
            <a:endParaRPr lang="de-CH" dirty="0" smtClean="0"/>
          </a:p>
          <a:p>
            <a:endParaRPr lang="de-CH" dirty="0"/>
          </a:p>
          <a:p>
            <a:pPr marL="0" indent="0">
              <a:buNone/>
            </a:pPr>
            <a:r>
              <a:rPr lang="de-CH" u="sng" dirty="0"/>
              <a:t>A</a:t>
            </a:r>
            <a:r>
              <a:rPr lang="de-CH" u="sng" dirty="0" smtClean="0"/>
              <a:t>dditional </a:t>
            </a:r>
            <a:r>
              <a:rPr lang="de-CH" u="sng" dirty="0" err="1" smtClean="0"/>
              <a:t>comments</a:t>
            </a:r>
            <a:r>
              <a:rPr lang="de-CH" u="sng" dirty="0" smtClean="0"/>
              <a:t>:</a:t>
            </a:r>
          </a:p>
          <a:p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BMI, </a:t>
            </a:r>
            <a:r>
              <a:rPr lang="de-CH" dirty="0" err="1" smtClean="0"/>
              <a:t>no</a:t>
            </a:r>
            <a:r>
              <a:rPr lang="de-CH" dirty="0" smtClean="0"/>
              <a:t> </a:t>
            </a:r>
            <a:r>
              <a:rPr lang="de-CH" dirty="0" err="1" smtClean="0"/>
              <a:t>data</a:t>
            </a:r>
            <a:r>
              <a:rPr lang="de-CH" dirty="0" smtClean="0"/>
              <a:t> on </a:t>
            </a:r>
            <a:r>
              <a:rPr lang="de-CH" dirty="0" err="1" smtClean="0"/>
              <a:t>distribution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weight</a:t>
            </a:r>
            <a:endParaRPr lang="de-CH" dirty="0" smtClean="0"/>
          </a:p>
          <a:p>
            <a:r>
              <a:rPr lang="de-CH" dirty="0" err="1" smtClean="0"/>
              <a:t>No</a:t>
            </a:r>
            <a:r>
              <a:rPr lang="de-CH" dirty="0" smtClean="0"/>
              <a:t> </a:t>
            </a:r>
            <a:r>
              <a:rPr lang="de-CH" dirty="0" err="1" smtClean="0"/>
              <a:t>data</a:t>
            </a:r>
            <a:r>
              <a:rPr lang="de-CH" dirty="0" smtClean="0"/>
              <a:t> on </a:t>
            </a:r>
            <a:r>
              <a:rPr lang="de-CH" dirty="0" err="1" smtClean="0"/>
              <a:t>lifestyle</a:t>
            </a:r>
            <a:r>
              <a:rPr lang="de-CH" dirty="0" smtClean="0"/>
              <a:t> </a:t>
            </a:r>
            <a:r>
              <a:rPr lang="de-CH" dirty="0" err="1" smtClean="0"/>
              <a:t>changes</a:t>
            </a:r>
            <a:endParaRPr lang="de-CH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Limitations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Hepatology Journal Club: Multidisciplinary strategy to improve the CV risk post LT – </a:t>
            </a:r>
            <a:r>
              <a:rPr lang="de-CH"/>
              <a:t>Élise Vuille-Lessard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723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err="1"/>
              <a:t>Liver</a:t>
            </a:r>
            <a:r>
              <a:rPr lang="de-CH" dirty="0"/>
              <a:t> transplant</a:t>
            </a:r>
            <a:r>
              <a:rPr lang="en-US" dirty="0"/>
              <a:t> </a:t>
            </a:r>
            <a:r>
              <a:rPr lang="en-US" dirty="0" smtClean="0"/>
              <a:t>recipients have multiple </a:t>
            </a:r>
            <a:r>
              <a:rPr lang="en-US" b="1" dirty="0" smtClean="0">
                <a:solidFill>
                  <a:schemeClr val="bg2"/>
                </a:solidFill>
              </a:rPr>
              <a:t>metabolic comorbidities </a:t>
            </a:r>
            <a:r>
              <a:rPr lang="en-US" dirty="0" smtClean="0"/>
              <a:t>and have a </a:t>
            </a:r>
            <a:r>
              <a:rPr lang="en-US" b="1" dirty="0">
                <a:solidFill>
                  <a:srgbClr val="009670"/>
                </a:solidFill>
              </a:rPr>
              <a:t>high cardiovascular </a:t>
            </a:r>
            <a:r>
              <a:rPr lang="en-US" b="1" dirty="0" smtClean="0">
                <a:solidFill>
                  <a:srgbClr val="009670"/>
                </a:solidFill>
              </a:rPr>
              <a:t>risk</a:t>
            </a:r>
            <a:endParaRPr lang="en-US" dirty="0" smtClean="0"/>
          </a:p>
          <a:p>
            <a:pPr lvl="2"/>
            <a:r>
              <a:rPr lang="de-CH" dirty="0" smtClean="0"/>
              <a:t>Will </a:t>
            </a:r>
            <a:r>
              <a:rPr lang="de-CH" dirty="0" err="1" smtClean="0"/>
              <a:t>likely</a:t>
            </a:r>
            <a:r>
              <a:rPr lang="de-CH" dirty="0" smtClean="0"/>
              <a:t> </a:t>
            </a:r>
            <a:r>
              <a:rPr lang="de-CH" dirty="0" err="1" smtClean="0"/>
              <a:t>get</a:t>
            </a:r>
            <a:r>
              <a:rPr lang="de-CH" dirty="0" smtClean="0"/>
              <a:t> </a:t>
            </a:r>
            <a:r>
              <a:rPr lang="de-CH" dirty="0" err="1" smtClean="0"/>
              <a:t>worse</a:t>
            </a:r>
            <a:r>
              <a:rPr lang="de-CH" dirty="0" smtClean="0"/>
              <a:t> </a:t>
            </a:r>
            <a:r>
              <a:rPr lang="de-CH" dirty="0" err="1" smtClean="0"/>
              <a:t>as</a:t>
            </a:r>
            <a:r>
              <a:rPr lang="de-CH" dirty="0" smtClean="0"/>
              <a:t> </a:t>
            </a:r>
            <a:r>
              <a:rPr lang="de-CH" dirty="0" err="1" smtClean="0"/>
              <a:t>patients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more</a:t>
            </a:r>
            <a:r>
              <a:rPr lang="de-CH" dirty="0" smtClean="0"/>
              <a:t> and </a:t>
            </a:r>
            <a:r>
              <a:rPr lang="de-CH" dirty="0" err="1" smtClean="0"/>
              <a:t>more</a:t>
            </a:r>
            <a:r>
              <a:rPr lang="de-CH" dirty="0" smtClean="0"/>
              <a:t> </a:t>
            </a:r>
            <a:r>
              <a:rPr lang="de-CH" b="1" dirty="0" err="1" smtClean="0">
                <a:solidFill>
                  <a:schemeClr val="bg2"/>
                </a:solidFill>
              </a:rPr>
              <a:t>obese</a:t>
            </a:r>
            <a:r>
              <a:rPr lang="de-CH" dirty="0" smtClean="0"/>
              <a:t> and </a:t>
            </a:r>
            <a:r>
              <a:rPr lang="de-CH" dirty="0" err="1" smtClean="0"/>
              <a:t>as</a:t>
            </a:r>
            <a:r>
              <a:rPr lang="de-CH" dirty="0" smtClean="0"/>
              <a:t> </a:t>
            </a:r>
            <a:r>
              <a:rPr lang="de-CH" b="1" dirty="0">
                <a:solidFill>
                  <a:schemeClr val="bg2"/>
                </a:solidFill>
              </a:rPr>
              <a:t>MAFLD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a </a:t>
            </a:r>
            <a:r>
              <a:rPr lang="de-CH" dirty="0" err="1"/>
              <a:t>growing</a:t>
            </a:r>
            <a:r>
              <a:rPr lang="de-CH" dirty="0"/>
              <a:t> </a:t>
            </a:r>
            <a:r>
              <a:rPr lang="de-CH" dirty="0" err="1"/>
              <a:t>indication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smtClean="0"/>
              <a:t>LT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>
                <a:solidFill>
                  <a:schemeClr val="bg2"/>
                </a:solidFill>
              </a:rPr>
              <a:t>multidisciplinary, multi-professional </a:t>
            </a:r>
            <a:r>
              <a:rPr lang="en-US" b="1" dirty="0" smtClean="0">
                <a:solidFill>
                  <a:schemeClr val="bg2"/>
                </a:solidFill>
              </a:rPr>
              <a:t>standardized strategy </a:t>
            </a:r>
            <a:r>
              <a:rPr lang="en-US" dirty="0"/>
              <a:t>can achieve </a:t>
            </a:r>
            <a:r>
              <a:rPr lang="en-US" b="1" dirty="0"/>
              <a:t>higher </a:t>
            </a:r>
            <a:r>
              <a:rPr lang="en-US" b="1" dirty="0" smtClean="0"/>
              <a:t>grade of </a:t>
            </a:r>
            <a:r>
              <a:rPr lang="en-US" b="1" dirty="0"/>
              <a:t>assessment and </a:t>
            </a:r>
            <a:r>
              <a:rPr lang="en-US" b="1" dirty="0" smtClean="0"/>
              <a:t>management (with achievement of targets) </a:t>
            </a:r>
            <a:r>
              <a:rPr lang="en-US" dirty="0"/>
              <a:t>of post-LT cardiovascular </a:t>
            </a:r>
            <a:r>
              <a:rPr lang="en-US" dirty="0" smtClean="0"/>
              <a:t>risk</a:t>
            </a:r>
          </a:p>
          <a:p>
            <a:r>
              <a:rPr lang="de-CH" dirty="0" smtClean="0"/>
              <a:t>This </a:t>
            </a:r>
            <a:r>
              <a:rPr lang="de-CH" dirty="0" err="1" smtClean="0"/>
              <a:t>could</a:t>
            </a:r>
            <a:r>
              <a:rPr lang="de-CH" dirty="0" smtClean="0"/>
              <a:t> </a:t>
            </a:r>
            <a:r>
              <a:rPr lang="de-CH" dirty="0" err="1" smtClean="0"/>
              <a:t>lead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a </a:t>
            </a:r>
            <a:r>
              <a:rPr lang="de-CH" b="1" dirty="0" err="1" smtClean="0">
                <a:solidFill>
                  <a:schemeClr val="bg2"/>
                </a:solidFill>
              </a:rPr>
              <a:t>benefit</a:t>
            </a:r>
            <a:r>
              <a:rPr lang="de-CH" b="1" dirty="0" smtClean="0">
                <a:solidFill>
                  <a:schemeClr val="bg2"/>
                </a:solidFill>
              </a:rPr>
              <a:t> on CVE </a:t>
            </a:r>
            <a:r>
              <a:rPr lang="de-CH" dirty="0" smtClean="0"/>
              <a:t>and </a:t>
            </a:r>
            <a:r>
              <a:rPr lang="de-CH" dirty="0" err="1" smtClean="0"/>
              <a:t>potentially</a:t>
            </a:r>
            <a:r>
              <a:rPr lang="de-CH" dirty="0" smtClean="0"/>
              <a:t> </a:t>
            </a:r>
            <a:r>
              <a:rPr lang="de-CH" b="1" dirty="0" err="1" smtClean="0">
                <a:solidFill>
                  <a:schemeClr val="bg2"/>
                </a:solidFill>
              </a:rPr>
              <a:t>survival</a:t>
            </a:r>
            <a:endParaRPr lang="en-US" b="1" dirty="0" smtClean="0">
              <a:solidFill>
                <a:schemeClr val="bg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Conclusion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Hepatology Journal Club: Multidisciplinary strategy to improve the CV risk post LT – </a:t>
            </a:r>
            <a:r>
              <a:rPr lang="de-CH"/>
              <a:t>Élise Vuille-Lessard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82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631963D0-4C1B-4BBB-AED5-6FA181A6C15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CH" dirty="0" err="1" smtClean="0"/>
              <a:t>Thank</a:t>
            </a:r>
            <a:r>
              <a:rPr lang="de-CH" dirty="0" smtClean="0"/>
              <a:t> you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attention</a:t>
            </a:r>
            <a:r>
              <a:rPr lang="de-CH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8025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err="1"/>
              <a:t>Hepatology</a:t>
            </a:r>
            <a:r>
              <a:rPr lang="de-DE" dirty="0"/>
              <a:t> Journal Club: </a:t>
            </a:r>
            <a:r>
              <a:rPr lang="de-DE" dirty="0" err="1"/>
              <a:t>Multidisciplinary</a:t>
            </a:r>
            <a:r>
              <a:rPr lang="de-DE" dirty="0"/>
              <a:t> </a:t>
            </a:r>
            <a:r>
              <a:rPr lang="de-DE" dirty="0" err="1"/>
              <a:t>strategy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improve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CV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post</a:t>
            </a:r>
            <a:r>
              <a:rPr lang="de-DE" dirty="0"/>
              <a:t> LT – </a:t>
            </a:r>
            <a:r>
              <a:rPr lang="de-CH" dirty="0"/>
              <a:t>Élise Vuille-Lessard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546" y="3745165"/>
            <a:ext cx="4896078" cy="8483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53" y="2541556"/>
            <a:ext cx="3624839" cy="13678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184" y="2052267"/>
            <a:ext cx="5258801" cy="934383"/>
          </a:xfrm>
          <a:prstGeom prst="rect">
            <a:avLst/>
          </a:prstGeom>
        </p:spPr>
      </p:pic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539748" y="729250"/>
            <a:ext cx="8064502" cy="411369"/>
          </a:xfrm>
        </p:spPr>
        <p:txBody>
          <a:bodyPr/>
          <a:lstStyle/>
          <a:p>
            <a:r>
              <a:rPr lang="de-CH" dirty="0" err="1" smtClean="0"/>
              <a:t>Introduction</a:t>
            </a:r>
            <a:endParaRPr lang="en-US" dirty="0"/>
          </a:p>
        </p:txBody>
      </p:sp>
      <p:sp>
        <p:nvSpPr>
          <p:cNvPr id="1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39752" y="1347788"/>
            <a:ext cx="8064498" cy="644045"/>
          </a:xfrm>
        </p:spPr>
        <p:txBody>
          <a:bodyPr/>
          <a:lstStyle/>
          <a:p>
            <a:r>
              <a:rPr lang="en-US" dirty="0"/>
              <a:t>The management of cardiovascular risk factors </a:t>
            </a:r>
            <a:r>
              <a:rPr lang="en-US" dirty="0" smtClean="0"/>
              <a:t>after </a:t>
            </a:r>
            <a:r>
              <a:rPr lang="en-US" dirty="0"/>
              <a:t>LT is currently </a:t>
            </a:r>
            <a:r>
              <a:rPr lang="en-US" b="1" dirty="0">
                <a:solidFill>
                  <a:schemeClr val="bg2"/>
                </a:solidFill>
              </a:rPr>
              <a:t>suboptimal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853092" y="3745165"/>
            <a:ext cx="2880861" cy="220865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040673" y="2839602"/>
            <a:ext cx="1496988" cy="220865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690061" y="2330443"/>
            <a:ext cx="2462646" cy="220865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6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err="1"/>
              <a:t>Hepatology</a:t>
            </a:r>
            <a:r>
              <a:rPr lang="de-DE" dirty="0"/>
              <a:t> Journal Club: </a:t>
            </a:r>
            <a:r>
              <a:rPr lang="de-DE" dirty="0" err="1"/>
              <a:t>Multidisciplinary</a:t>
            </a:r>
            <a:r>
              <a:rPr lang="de-DE" dirty="0"/>
              <a:t> </a:t>
            </a:r>
            <a:r>
              <a:rPr lang="de-DE" dirty="0" err="1"/>
              <a:t>strategy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improve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CV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post</a:t>
            </a:r>
            <a:r>
              <a:rPr lang="de-DE" dirty="0"/>
              <a:t> LT – </a:t>
            </a:r>
            <a:r>
              <a:rPr lang="de-CH" dirty="0"/>
              <a:t>Élise Vuille-Lessard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496" y="2478968"/>
            <a:ext cx="3225992" cy="207673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61634" y="4502629"/>
            <a:ext cx="18261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Van Wagner Am </a:t>
            </a:r>
            <a:r>
              <a:rPr lang="en-US" sz="800" dirty="0"/>
              <a:t>J </a:t>
            </a:r>
            <a:r>
              <a:rPr lang="en-US" sz="800" dirty="0" smtClean="0"/>
              <a:t>Transplant 2020</a:t>
            </a:r>
            <a:endParaRPr lang="en-US" sz="800" dirty="0"/>
          </a:p>
        </p:txBody>
      </p:sp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539748" y="729250"/>
            <a:ext cx="8064502" cy="411369"/>
          </a:xfrm>
        </p:spPr>
        <p:txBody>
          <a:bodyPr/>
          <a:lstStyle/>
          <a:p>
            <a:r>
              <a:rPr lang="de-CH" dirty="0" err="1" smtClean="0"/>
              <a:t>Introduction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1129" y="1311346"/>
            <a:ext cx="82966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err="1"/>
              <a:t>Achieving</a:t>
            </a:r>
            <a:r>
              <a:rPr lang="de-CH" dirty="0"/>
              <a:t> </a:t>
            </a:r>
            <a:r>
              <a:rPr lang="de-CH" dirty="0" err="1"/>
              <a:t>blood</a:t>
            </a:r>
            <a:r>
              <a:rPr lang="de-CH" dirty="0"/>
              <a:t> </a:t>
            </a:r>
            <a:r>
              <a:rPr lang="de-CH" dirty="0" err="1" smtClean="0"/>
              <a:t>pressure</a:t>
            </a:r>
            <a:r>
              <a:rPr lang="en-US" dirty="0" smtClean="0"/>
              <a:t> </a:t>
            </a:r>
            <a:r>
              <a:rPr lang="en-US" dirty="0"/>
              <a:t>control according to the guidelines within the first post-LT year is associated with a </a:t>
            </a:r>
            <a:r>
              <a:rPr lang="en-US" b="1" dirty="0">
                <a:solidFill>
                  <a:schemeClr val="bg2"/>
                </a:solidFill>
              </a:rPr>
              <a:t>lower incidence of CVE </a:t>
            </a:r>
            <a:r>
              <a:rPr lang="en-US" dirty="0"/>
              <a:t>and </a:t>
            </a:r>
            <a:r>
              <a:rPr lang="en-US" b="1" dirty="0">
                <a:solidFill>
                  <a:schemeClr val="bg2"/>
                </a:solidFill>
              </a:rPr>
              <a:t>higher survival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463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err="1" smtClean="0"/>
              <a:t>Several</a:t>
            </a:r>
            <a:r>
              <a:rPr lang="de-CH" dirty="0" smtClean="0"/>
              <a:t> </a:t>
            </a:r>
            <a:r>
              <a:rPr lang="de-CH" b="1" dirty="0" err="1" smtClean="0">
                <a:solidFill>
                  <a:schemeClr val="bg2"/>
                </a:solidFill>
              </a:rPr>
              <a:t>barriers</a:t>
            </a:r>
            <a:r>
              <a:rPr lang="de-CH" dirty="0" smtClean="0"/>
              <a:t>:</a:t>
            </a:r>
          </a:p>
          <a:p>
            <a:pPr lvl="2"/>
            <a:r>
              <a:rPr lang="en-US" b="1" dirty="0"/>
              <a:t>L</a:t>
            </a:r>
            <a:r>
              <a:rPr lang="en-US" b="1" dirty="0" smtClean="0"/>
              <a:t>ack of awareness </a:t>
            </a:r>
            <a:r>
              <a:rPr lang="en-US" dirty="0"/>
              <a:t>of cardiovascular </a:t>
            </a:r>
            <a:r>
              <a:rPr lang="en-US" dirty="0" smtClean="0"/>
              <a:t>risk</a:t>
            </a:r>
          </a:p>
          <a:p>
            <a:pPr lvl="2"/>
            <a:r>
              <a:rPr lang="en-US" b="1" dirty="0"/>
              <a:t>L</a:t>
            </a:r>
            <a:r>
              <a:rPr lang="en-US" b="1" dirty="0" smtClean="0"/>
              <a:t>ack </a:t>
            </a:r>
            <a:r>
              <a:rPr lang="en-US" b="1" dirty="0"/>
              <a:t>of confidence </a:t>
            </a:r>
            <a:r>
              <a:rPr lang="en-US" dirty="0"/>
              <a:t>to provide high-quality CV </a:t>
            </a:r>
            <a:r>
              <a:rPr lang="en-US" dirty="0" smtClean="0"/>
              <a:t>care</a:t>
            </a:r>
          </a:p>
          <a:p>
            <a:pPr lvl="2"/>
            <a:r>
              <a:rPr lang="en-US" b="1" dirty="0" smtClean="0"/>
              <a:t>Difficulties</a:t>
            </a:r>
            <a:r>
              <a:rPr lang="en-US" dirty="0" smtClean="0"/>
              <a:t> </a:t>
            </a:r>
            <a:r>
              <a:rPr lang="en-US" dirty="0"/>
              <a:t>in establishing </a:t>
            </a:r>
            <a:r>
              <a:rPr lang="en-US" b="1" dirty="0"/>
              <a:t>multidisciplinary</a:t>
            </a:r>
            <a:r>
              <a:rPr lang="en-US" dirty="0"/>
              <a:t> teams</a:t>
            </a:r>
            <a:endParaRPr lang="de-CH" dirty="0" smtClean="0"/>
          </a:p>
          <a:p>
            <a:r>
              <a:rPr lang="de-CH" b="1" dirty="0" err="1" smtClean="0">
                <a:solidFill>
                  <a:schemeClr val="bg2"/>
                </a:solidFill>
              </a:rPr>
              <a:t>Multidisciplinary</a:t>
            </a:r>
            <a:r>
              <a:rPr lang="de-CH" b="1" dirty="0" smtClean="0">
                <a:solidFill>
                  <a:schemeClr val="bg2"/>
                </a:solidFill>
              </a:rPr>
              <a:t> </a:t>
            </a:r>
            <a:r>
              <a:rPr lang="de-CH" b="1" dirty="0" err="1">
                <a:solidFill>
                  <a:schemeClr val="bg2"/>
                </a:solidFill>
              </a:rPr>
              <a:t>protocols</a:t>
            </a:r>
            <a:r>
              <a:rPr lang="de-CH" b="1" dirty="0">
                <a:solidFill>
                  <a:schemeClr val="bg2"/>
                </a:solidFill>
              </a:rPr>
              <a:t> </a:t>
            </a:r>
            <a:r>
              <a:rPr lang="de-CH" dirty="0" err="1"/>
              <a:t>can</a:t>
            </a:r>
            <a:r>
              <a:rPr lang="de-CH" dirty="0"/>
              <a:t> </a:t>
            </a:r>
            <a:r>
              <a:rPr lang="de-CH" dirty="0" err="1"/>
              <a:t>help</a:t>
            </a:r>
            <a:r>
              <a:rPr lang="de-CH" dirty="0"/>
              <a:t> </a:t>
            </a:r>
            <a:r>
              <a:rPr lang="de-CH" dirty="0" err="1"/>
              <a:t>standardizing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care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complex</a:t>
            </a:r>
            <a:r>
              <a:rPr lang="de-CH" dirty="0"/>
              <a:t> </a:t>
            </a:r>
            <a:r>
              <a:rPr lang="de-CH" dirty="0" err="1" smtClean="0"/>
              <a:t>patients</a:t>
            </a:r>
            <a:r>
              <a:rPr lang="de-CH" dirty="0" smtClean="0"/>
              <a:t>:</a:t>
            </a:r>
            <a:endParaRPr lang="de-CH" dirty="0"/>
          </a:p>
          <a:p>
            <a:pPr lvl="2"/>
            <a:r>
              <a:rPr lang="de-CH" b="1" dirty="0" err="1" smtClean="0"/>
              <a:t>Identification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post</a:t>
            </a:r>
            <a:r>
              <a:rPr lang="de-CH" dirty="0" smtClean="0"/>
              <a:t> LT-</a:t>
            </a:r>
            <a:r>
              <a:rPr lang="en-US" dirty="0" smtClean="0"/>
              <a:t>metabolic comorbidities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r</a:t>
            </a:r>
            <a:r>
              <a:rPr lang="de-CH" b="1" dirty="0" err="1" smtClean="0"/>
              <a:t>isk</a:t>
            </a:r>
            <a:r>
              <a:rPr lang="de-CH" b="1" dirty="0" smtClean="0"/>
              <a:t> </a:t>
            </a:r>
            <a:r>
              <a:rPr lang="de-CH" b="1" dirty="0" err="1"/>
              <a:t>stratification</a:t>
            </a:r>
            <a:endParaRPr lang="de-CH" b="1" dirty="0"/>
          </a:p>
          <a:p>
            <a:pPr lvl="2"/>
            <a:r>
              <a:rPr lang="de-CH" b="1" dirty="0"/>
              <a:t>Management</a:t>
            </a:r>
            <a:r>
              <a:rPr lang="de-CH" dirty="0"/>
              <a:t> </a:t>
            </a:r>
            <a:r>
              <a:rPr lang="de-CH" dirty="0" err="1"/>
              <a:t>including</a:t>
            </a:r>
            <a:r>
              <a:rPr lang="de-CH" dirty="0"/>
              <a:t> </a:t>
            </a:r>
            <a:r>
              <a:rPr lang="de-CH" dirty="0" err="1"/>
              <a:t>treatment</a:t>
            </a:r>
            <a:r>
              <a:rPr lang="de-CH" dirty="0"/>
              <a:t> </a:t>
            </a:r>
            <a:r>
              <a:rPr lang="de-CH" dirty="0" err="1"/>
              <a:t>targets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err="1"/>
              <a:t>Hepatology</a:t>
            </a:r>
            <a:r>
              <a:rPr lang="de-DE" dirty="0"/>
              <a:t> Journal Club: </a:t>
            </a:r>
            <a:r>
              <a:rPr lang="de-DE" dirty="0" err="1"/>
              <a:t>Multidisciplinary</a:t>
            </a:r>
            <a:r>
              <a:rPr lang="de-DE" dirty="0"/>
              <a:t> </a:t>
            </a:r>
            <a:r>
              <a:rPr lang="de-DE" dirty="0" err="1"/>
              <a:t>strategy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improve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CV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post</a:t>
            </a:r>
            <a:r>
              <a:rPr lang="de-DE" dirty="0"/>
              <a:t> LT – </a:t>
            </a:r>
            <a:r>
              <a:rPr lang="de-CH" dirty="0"/>
              <a:t>Élise Vuille-Lessard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263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50876" y="3471623"/>
            <a:ext cx="2366482" cy="849607"/>
          </a:xfrm>
        </p:spPr>
        <p:txBody>
          <a:bodyPr/>
          <a:lstStyle/>
          <a:p>
            <a:pPr marL="0" indent="0" algn="ctr">
              <a:buNone/>
            </a:pPr>
            <a:r>
              <a:rPr lang="en-US" sz="1400" b="1" dirty="0" smtClean="0"/>
              <a:t>Control cohort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LT 7/2015 - 12/2016</a:t>
            </a:r>
            <a:br>
              <a:rPr lang="en-US" sz="1400" dirty="0" smtClean="0"/>
            </a:br>
            <a:r>
              <a:rPr lang="en-US" sz="1400" dirty="0" smtClean="0"/>
              <a:t>n=100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Methods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err="1"/>
              <a:t>Hepatology</a:t>
            </a:r>
            <a:r>
              <a:rPr lang="de-DE" dirty="0"/>
              <a:t> Journal Club: </a:t>
            </a:r>
            <a:r>
              <a:rPr lang="de-DE" dirty="0" err="1"/>
              <a:t>Multidisciplinary</a:t>
            </a:r>
            <a:r>
              <a:rPr lang="de-DE" dirty="0"/>
              <a:t> </a:t>
            </a:r>
            <a:r>
              <a:rPr lang="de-DE" dirty="0" err="1"/>
              <a:t>strategy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improve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CV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post</a:t>
            </a:r>
            <a:r>
              <a:rPr lang="de-DE" dirty="0"/>
              <a:t> LT – </a:t>
            </a:r>
            <a:r>
              <a:rPr lang="de-CH" dirty="0"/>
              <a:t>Élise Vuille-Lessard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7" name="Pentagon 6"/>
          <p:cNvSpPr/>
          <p:nvPr/>
        </p:nvSpPr>
        <p:spPr>
          <a:xfrm>
            <a:off x="3685953" y="2502196"/>
            <a:ext cx="4702617" cy="687572"/>
          </a:xfrm>
          <a:prstGeom prst="homePlate">
            <a:avLst/>
          </a:prstGeom>
          <a:pattFill prst="trellis">
            <a:fgClr>
              <a:schemeClr val="bg2"/>
            </a:fgClr>
            <a:bgClr>
              <a:schemeClr val="bg1"/>
            </a:bgClr>
          </a:patt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"/>
          <p:cNvSpPr txBox="1">
            <a:spLocks/>
          </p:cNvSpPr>
          <p:nvPr/>
        </p:nvSpPr>
        <p:spPr>
          <a:xfrm>
            <a:off x="591931" y="1445473"/>
            <a:ext cx="7709683" cy="7748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844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2844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5688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8532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11376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14220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64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08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752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 err="1" smtClean="0"/>
              <a:t>Comparing</a:t>
            </a:r>
            <a:r>
              <a:rPr lang="de-CH" dirty="0" smtClean="0"/>
              <a:t> t</a:t>
            </a:r>
            <a:r>
              <a:rPr lang="en-US" dirty="0" smtClean="0"/>
              <a:t>he grade of identification and control of </a:t>
            </a:r>
            <a:r>
              <a:rPr lang="en-US" b="1" dirty="0" smtClean="0">
                <a:solidFill>
                  <a:schemeClr val="bg2"/>
                </a:solidFill>
              </a:rPr>
              <a:t>CVRF</a:t>
            </a:r>
            <a:r>
              <a:rPr lang="en-US" dirty="0" smtClean="0"/>
              <a:t> 12 months after LT and the incidence of </a:t>
            </a:r>
            <a:r>
              <a:rPr lang="en-US" b="1" dirty="0" smtClean="0">
                <a:solidFill>
                  <a:schemeClr val="bg2"/>
                </a:solidFill>
              </a:rPr>
              <a:t>CVE</a:t>
            </a:r>
            <a:r>
              <a:rPr lang="en-US" dirty="0" smtClean="0"/>
              <a:t> up to 2 years post LT</a:t>
            </a: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4571998" y="3473411"/>
            <a:ext cx="2106411" cy="8097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844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2844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5688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8532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11376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14220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64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08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752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b="1" dirty="0" smtClean="0"/>
              <a:t>Post-intervention cohort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LT 1/2018-1/2020</a:t>
            </a:r>
            <a:br>
              <a:rPr lang="en-US" sz="1400" dirty="0" smtClean="0"/>
            </a:br>
            <a:r>
              <a:rPr lang="en-US" sz="1400" dirty="0" smtClean="0"/>
              <a:t>n=150</a:t>
            </a:r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3521424" y="3620210"/>
            <a:ext cx="549349" cy="3084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844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2844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5688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8532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11376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14220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64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08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752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b="1" i="1" dirty="0"/>
              <a:t>v</a:t>
            </a:r>
            <a:r>
              <a:rPr lang="en-US" sz="1400" b="1" i="1" dirty="0" smtClean="0"/>
              <a:t>s.</a:t>
            </a:r>
            <a:endParaRPr lang="en-US" sz="1400" i="1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049079" y="2502196"/>
            <a:ext cx="2636874" cy="687572"/>
          </a:xfrm>
          <a:prstGeom prst="rect">
            <a:avLst/>
          </a:prstGeom>
          <a:pattFill prst="pct10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01693" y="2716348"/>
            <a:ext cx="20617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1200" b="1" i="1" dirty="0" err="1"/>
              <a:t>M</a:t>
            </a:r>
            <a:r>
              <a:rPr lang="de-CH" sz="1200" b="1" i="1" dirty="0" err="1" smtClean="0"/>
              <a:t>ultidisciplinary</a:t>
            </a:r>
            <a:r>
              <a:rPr lang="de-CH" sz="1200" b="1" i="1" dirty="0" smtClean="0"/>
              <a:t> </a:t>
            </a:r>
            <a:r>
              <a:rPr lang="de-CH" sz="1200" b="1" i="1" dirty="0" err="1"/>
              <a:t>protocol</a:t>
            </a:r>
            <a:endParaRPr lang="en-US" sz="1200" b="1" i="1" dirty="0"/>
          </a:p>
        </p:txBody>
      </p:sp>
      <p:sp>
        <p:nvSpPr>
          <p:cNvPr id="14" name="Rectangle 13"/>
          <p:cNvSpPr/>
          <p:nvPr/>
        </p:nvSpPr>
        <p:spPr>
          <a:xfrm>
            <a:off x="1626311" y="2723497"/>
            <a:ext cx="10502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1200" b="1" i="1" dirty="0" err="1" smtClean="0"/>
              <a:t>No</a:t>
            </a:r>
            <a:r>
              <a:rPr lang="de-CH" sz="1200" b="1" i="1" dirty="0" smtClean="0"/>
              <a:t> </a:t>
            </a:r>
            <a:r>
              <a:rPr lang="de-CH" sz="1200" b="1" i="1" dirty="0" err="1"/>
              <a:t>protocol</a:t>
            </a:r>
            <a:endParaRPr lang="en-US" sz="1200" b="1" i="1" dirty="0"/>
          </a:p>
        </p:txBody>
      </p:sp>
      <p:sp>
        <p:nvSpPr>
          <p:cNvPr id="15" name="Text Placeholder 1"/>
          <p:cNvSpPr txBox="1">
            <a:spLocks/>
          </p:cNvSpPr>
          <p:nvPr/>
        </p:nvSpPr>
        <p:spPr>
          <a:xfrm>
            <a:off x="3411278" y="2213147"/>
            <a:ext cx="549349" cy="3084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844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2844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5688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8532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11376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14220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64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08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752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 dirty="0" smtClean="0"/>
              <a:t>2017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64242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Developed</a:t>
            </a:r>
            <a:r>
              <a:rPr lang="en-US" dirty="0" smtClean="0"/>
              <a:t> by 3 </a:t>
            </a:r>
            <a:r>
              <a:rPr lang="en-US" dirty="0"/>
              <a:t>transplant </a:t>
            </a:r>
            <a:r>
              <a:rPr lang="en-US" dirty="0" err="1"/>
              <a:t>hepatologists</a:t>
            </a:r>
            <a:r>
              <a:rPr lang="en-US" dirty="0"/>
              <a:t>, 2 endocrinologists and 1 post-LT advanced-practice nurse (</a:t>
            </a:r>
            <a:r>
              <a:rPr lang="en-US" dirty="0" smtClean="0"/>
              <a:t>APN)</a:t>
            </a:r>
          </a:p>
          <a:p>
            <a:pPr lvl="2"/>
            <a:r>
              <a:rPr lang="en-US" dirty="0" smtClean="0"/>
              <a:t>LT-adapted from </a:t>
            </a:r>
            <a:r>
              <a:rPr lang="en-US" dirty="0"/>
              <a:t>general population guidelines</a:t>
            </a:r>
          </a:p>
          <a:p>
            <a:pPr lvl="2"/>
            <a:r>
              <a:rPr lang="en-US" dirty="0" smtClean="0"/>
              <a:t>Standardizing diagnosis</a:t>
            </a:r>
            <a:r>
              <a:rPr lang="en-US" dirty="0"/>
              <a:t>, </a:t>
            </a:r>
            <a:r>
              <a:rPr lang="en-US" dirty="0" smtClean="0"/>
              <a:t>risk-stratification and </a:t>
            </a:r>
            <a:r>
              <a:rPr lang="en-US" dirty="0"/>
              <a:t>treatment of post-LT </a:t>
            </a:r>
            <a:r>
              <a:rPr lang="en-US" dirty="0" smtClean="0"/>
              <a:t>CVRF</a:t>
            </a:r>
          </a:p>
          <a:p>
            <a:pPr lvl="2"/>
            <a:r>
              <a:rPr lang="en-US" dirty="0" smtClean="0"/>
              <a:t>Referral </a:t>
            </a:r>
            <a:r>
              <a:rPr lang="en-US" dirty="0"/>
              <a:t>criteria (after discussion with referral </a:t>
            </a:r>
            <a:r>
              <a:rPr lang="en-US" dirty="0" smtClean="0"/>
              <a:t>specialists)</a:t>
            </a:r>
          </a:p>
          <a:p>
            <a:pPr lvl="1"/>
            <a:r>
              <a:rPr lang="en-US" b="1" dirty="0" smtClean="0"/>
              <a:t>Disseminated</a:t>
            </a:r>
            <a:r>
              <a:rPr lang="en-US" dirty="0" smtClean="0"/>
              <a:t> </a:t>
            </a:r>
            <a:r>
              <a:rPr lang="en-US" dirty="0"/>
              <a:t>to the rest of </a:t>
            </a:r>
            <a:r>
              <a:rPr lang="en-US" dirty="0" smtClean="0"/>
              <a:t>the physicians </a:t>
            </a:r>
            <a:r>
              <a:rPr lang="en-US" dirty="0"/>
              <a:t>involved in the care of </a:t>
            </a:r>
            <a:r>
              <a:rPr lang="en-US" dirty="0" smtClean="0"/>
              <a:t>patients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Methods</a:t>
            </a:r>
            <a:r>
              <a:rPr lang="de-CH" dirty="0"/>
              <a:t>: </a:t>
            </a:r>
            <a:r>
              <a:rPr lang="de-CH" dirty="0" err="1" smtClean="0"/>
              <a:t>Multidisciplinary</a:t>
            </a:r>
            <a:r>
              <a:rPr lang="de-CH" dirty="0" smtClean="0"/>
              <a:t> </a:t>
            </a:r>
            <a:r>
              <a:rPr lang="de-CH" dirty="0" err="1" smtClean="0"/>
              <a:t>protocol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err="1"/>
              <a:t>Hepatology</a:t>
            </a:r>
            <a:r>
              <a:rPr lang="de-DE" dirty="0"/>
              <a:t> Journal Club: </a:t>
            </a:r>
            <a:r>
              <a:rPr lang="de-DE" dirty="0" err="1"/>
              <a:t>Multidisciplinary</a:t>
            </a:r>
            <a:r>
              <a:rPr lang="de-DE" dirty="0"/>
              <a:t> </a:t>
            </a:r>
            <a:r>
              <a:rPr lang="de-DE" dirty="0" err="1"/>
              <a:t>strategy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improve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CV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post</a:t>
            </a:r>
            <a:r>
              <a:rPr lang="de-DE" dirty="0"/>
              <a:t> LT – </a:t>
            </a:r>
            <a:r>
              <a:rPr lang="de-CH" dirty="0"/>
              <a:t>Élise Vuille-Lessard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216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Methods</a:t>
            </a:r>
            <a:r>
              <a:rPr lang="de-CH" dirty="0" smtClean="0"/>
              <a:t>: </a:t>
            </a:r>
            <a:r>
              <a:rPr lang="de-CH" dirty="0" err="1"/>
              <a:t>Multidisciplinary</a:t>
            </a:r>
            <a:r>
              <a:rPr lang="de-CH" dirty="0"/>
              <a:t> </a:t>
            </a:r>
            <a:r>
              <a:rPr lang="de-CH" dirty="0" err="1"/>
              <a:t>protocol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err="1"/>
              <a:t>Hepatology</a:t>
            </a:r>
            <a:r>
              <a:rPr lang="de-DE" dirty="0"/>
              <a:t> Journal Club: </a:t>
            </a:r>
            <a:r>
              <a:rPr lang="de-DE" dirty="0" err="1"/>
              <a:t>Multidisciplinary</a:t>
            </a:r>
            <a:r>
              <a:rPr lang="de-DE" dirty="0"/>
              <a:t> </a:t>
            </a:r>
            <a:r>
              <a:rPr lang="de-DE" dirty="0" err="1"/>
              <a:t>strategy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improve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CV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post</a:t>
            </a:r>
            <a:r>
              <a:rPr lang="de-DE" dirty="0"/>
              <a:t> LT – </a:t>
            </a:r>
            <a:r>
              <a:rPr lang="de-CH" dirty="0"/>
              <a:t>Élise Vuille-Lessard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7" name="Pentagon 6"/>
          <p:cNvSpPr/>
          <p:nvPr/>
        </p:nvSpPr>
        <p:spPr>
          <a:xfrm>
            <a:off x="1041891" y="1317200"/>
            <a:ext cx="7048694" cy="687572"/>
          </a:xfrm>
          <a:prstGeom prst="homePlate">
            <a:avLst/>
          </a:prstGeom>
          <a:pattFill prst="trellis">
            <a:fgClr>
              <a:schemeClr val="bg2"/>
            </a:fgClr>
            <a:bgClr>
              <a:schemeClr val="bg1"/>
            </a:bgClr>
          </a:patt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885366" y="2326653"/>
            <a:ext cx="313050" cy="2976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844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2844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5688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8532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11376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14220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64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08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752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dirty="0" smtClean="0"/>
              <a:t>LT</a:t>
            </a:r>
            <a:endParaRPr lang="en-US" sz="1400" dirty="0" smtClean="0"/>
          </a:p>
        </p:txBody>
      </p:sp>
      <p:sp>
        <p:nvSpPr>
          <p:cNvPr id="16" name="Text Placeholder 1"/>
          <p:cNvSpPr txBox="1">
            <a:spLocks/>
          </p:cNvSpPr>
          <p:nvPr/>
        </p:nvSpPr>
        <p:spPr>
          <a:xfrm>
            <a:off x="3806285" y="2326653"/>
            <a:ext cx="759953" cy="2976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844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2844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5688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8532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11376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14220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64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08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752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100" dirty="0" smtClean="0"/>
              <a:t>6 months post LT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041891" y="2125223"/>
            <a:ext cx="0" cy="12706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174160" y="2100356"/>
            <a:ext cx="0" cy="12706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1"/>
          <p:cNvSpPr txBox="1">
            <a:spLocks/>
          </p:cNvSpPr>
          <p:nvPr/>
        </p:nvSpPr>
        <p:spPr>
          <a:xfrm>
            <a:off x="6861634" y="2309123"/>
            <a:ext cx="759953" cy="2976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844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2844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5688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8532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11376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14220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64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08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752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100" dirty="0" smtClean="0"/>
              <a:t>12 months post LT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7229509" y="2082826"/>
            <a:ext cx="0" cy="12706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9748" y="2935304"/>
            <a:ext cx="5525855" cy="132343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000" b="1" dirty="0"/>
              <a:t>CVD-oriented visit with </a:t>
            </a:r>
            <a:r>
              <a:rPr lang="en-US" sz="1000" b="1" dirty="0" smtClean="0"/>
              <a:t>APN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00" b="1" dirty="0" smtClean="0"/>
              <a:t>CVRF </a:t>
            </a:r>
            <a:r>
              <a:rPr lang="de-CH" sz="1000" b="1" dirty="0" err="1" smtClean="0"/>
              <a:t>evaluation</a:t>
            </a:r>
            <a:r>
              <a:rPr lang="de-CH" sz="1000" b="1" dirty="0" smtClean="0"/>
              <a:t>: </a:t>
            </a:r>
            <a:r>
              <a:rPr lang="en-US" sz="1000" dirty="0"/>
              <a:t>a</a:t>
            </a:r>
            <a:r>
              <a:rPr lang="en-US" sz="1000" dirty="0" smtClean="0"/>
              <a:t>rterial hypertension / diabetes </a:t>
            </a:r>
            <a:r>
              <a:rPr lang="en-US" sz="1000" dirty="0"/>
              <a:t>mellitus </a:t>
            </a:r>
            <a:r>
              <a:rPr lang="en-US" sz="1000" dirty="0" smtClean="0"/>
              <a:t>/ dyslipidemia / metabolic </a:t>
            </a:r>
            <a:r>
              <a:rPr lang="en-US" sz="1000" dirty="0"/>
              <a:t>syndrome </a:t>
            </a:r>
            <a:r>
              <a:rPr lang="en-US" sz="1000" dirty="0" smtClean="0"/>
              <a:t>/ 10-year </a:t>
            </a:r>
            <a:r>
              <a:rPr lang="en-US" sz="1000" dirty="0"/>
              <a:t>ASCVD Risk Score </a:t>
            </a: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00" b="1" dirty="0" err="1" smtClean="0"/>
              <a:t>Physical</a:t>
            </a:r>
            <a:r>
              <a:rPr lang="de-CH" sz="1000" b="1" dirty="0" smtClean="0"/>
              <a:t> </a:t>
            </a:r>
            <a:r>
              <a:rPr lang="de-CH" sz="1000" b="1" dirty="0" err="1" smtClean="0"/>
              <a:t>examination</a:t>
            </a:r>
            <a:r>
              <a:rPr lang="de-CH" sz="1000" b="1" dirty="0" smtClean="0"/>
              <a:t> </a:t>
            </a:r>
            <a:r>
              <a:rPr lang="en-US" sz="1000" dirty="0" smtClean="0"/>
              <a:t>incl. </a:t>
            </a:r>
            <a:r>
              <a:rPr lang="en-US" sz="1000" dirty="0"/>
              <a:t>BP, height, weight and waist </a:t>
            </a:r>
            <a:r>
              <a:rPr lang="en-US" sz="1000" dirty="0" smtClean="0"/>
              <a:t>circumference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/>
              <a:t>ECG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/>
              <a:t>Blood </a:t>
            </a:r>
            <a:r>
              <a:rPr lang="en-US" sz="1000" b="1" dirty="0"/>
              <a:t>test </a:t>
            </a:r>
            <a:r>
              <a:rPr lang="en-US" sz="1000" dirty="0" smtClean="0"/>
              <a:t>(including </a:t>
            </a:r>
            <a:r>
              <a:rPr lang="en-US" sz="1000" dirty="0"/>
              <a:t>lipid panel, renal function, </a:t>
            </a:r>
            <a:r>
              <a:rPr lang="en-US" sz="1000" dirty="0" smtClean="0"/>
              <a:t>carbohydrate metabolism)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Therapeutic education </a:t>
            </a:r>
            <a:r>
              <a:rPr lang="en-US" sz="1000" dirty="0"/>
              <a:t>on CVRF and healthy lifestyle including nutrition, exercising, </a:t>
            </a:r>
            <a:r>
              <a:rPr lang="en-US" sz="1000" dirty="0" smtClean="0"/>
              <a:t>advice </a:t>
            </a:r>
            <a:r>
              <a:rPr lang="en-US" sz="1000" dirty="0"/>
              <a:t>on smoking </a:t>
            </a:r>
            <a:r>
              <a:rPr lang="en-US" sz="1000" dirty="0" smtClean="0"/>
              <a:t>cessation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80325" y="3317778"/>
            <a:ext cx="1802195" cy="86177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Educational </a:t>
            </a:r>
            <a:r>
              <a:rPr lang="en-US" sz="1000" b="1" dirty="0"/>
              <a:t>sessions </a:t>
            </a:r>
            <a:r>
              <a:rPr lang="en-US" sz="1000" dirty="0" smtClean="0"/>
              <a:t>every 3-4 months directed </a:t>
            </a:r>
            <a:r>
              <a:rPr lang="en-US" sz="1000" dirty="0"/>
              <a:t>by the post-LT </a:t>
            </a:r>
            <a:r>
              <a:rPr lang="en-US" sz="1000" b="1" dirty="0"/>
              <a:t>APN</a:t>
            </a:r>
            <a:r>
              <a:rPr lang="en-US" sz="1000" dirty="0"/>
              <a:t> and involving a </a:t>
            </a:r>
            <a:r>
              <a:rPr lang="en-US" sz="1000" b="1" dirty="0"/>
              <a:t>nutritionist</a:t>
            </a:r>
            <a:r>
              <a:rPr lang="en-US" sz="1000" dirty="0"/>
              <a:t> and a </a:t>
            </a:r>
            <a:r>
              <a:rPr lang="en-US" sz="1000" b="1" dirty="0"/>
              <a:t>physiotherapist</a:t>
            </a:r>
            <a:r>
              <a:rPr lang="en-US" sz="1000" dirty="0"/>
              <a:t> </a:t>
            </a:r>
          </a:p>
        </p:txBody>
      </p:sp>
      <p:sp>
        <p:nvSpPr>
          <p:cNvPr id="30" name="Text Placeholder 1"/>
          <p:cNvSpPr txBox="1">
            <a:spLocks/>
          </p:cNvSpPr>
          <p:nvPr/>
        </p:nvSpPr>
        <p:spPr>
          <a:xfrm>
            <a:off x="5948290" y="4079322"/>
            <a:ext cx="549349" cy="3084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844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2844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5688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8532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1137600" indent="-284400" algn="l" defTabSz="2880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68000" algn="l"/>
              </a:tabLst>
              <a:defRPr sz="1800" b="0" i="0" kern="12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14220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64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08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75200" indent="-284400" algn="l" defTabSz="914400" rtl="0" eaLnBrk="1" latinLnBrk="0" hangingPunct="1">
              <a:lnSpc>
                <a:spcPts val="21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b="1" i="1" dirty="0" smtClean="0"/>
              <a:t>+</a:t>
            </a:r>
            <a:endParaRPr lang="en-US" sz="1400" i="1" dirty="0" smtClean="0"/>
          </a:p>
        </p:txBody>
      </p:sp>
      <p:sp>
        <p:nvSpPr>
          <p:cNvPr id="31" name="Rounded Rectangle 30"/>
          <p:cNvSpPr/>
          <p:nvPr/>
        </p:nvSpPr>
        <p:spPr>
          <a:xfrm>
            <a:off x="3794183" y="2347365"/>
            <a:ext cx="759953" cy="347370"/>
          </a:xfrm>
          <a:prstGeom prst="round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788088" y="4334121"/>
            <a:ext cx="5816162" cy="40011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de-CH" sz="1000" b="1" dirty="0" smtClean="0"/>
              <a:t>Medical </a:t>
            </a:r>
            <a:r>
              <a:rPr lang="de-CH" sz="1000" b="1" dirty="0" err="1" smtClean="0"/>
              <a:t>visits</a:t>
            </a:r>
            <a:endParaRPr lang="de-CH" sz="1000" b="1" dirty="0" smtClean="0"/>
          </a:p>
          <a:p>
            <a:r>
              <a:rPr lang="de-CH" sz="1000" b="1" dirty="0" smtClean="0"/>
              <a:t>Treatment</a:t>
            </a:r>
            <a:r>
              <a:rPr lang="de-CH" sz="1000" dirty="0" smtClean="0"/>
              <a:t> and </a:t>
            </a:r>
            <a:r>
              <a:rPr lang="en-US" sz="1000" b="1" dirty="0" smtClean="0"/>
              <a:t>targets</a:t>
            </a:r>
            <a:r>
              <a:rPr lang="en-US" sz="1000" dirty="0" smtClean="0"/>
              <a:t> </a:t>
            </a:r>
            <a:r>
              <a:rPr lang="en-US" sz="1000" dirty="0"/>
              <a:t>for each CVRF and criteria </a:t>
            </a:r>
            <a:r>
              <a:rPr lang="en-US" sz="1000" dirty="0" smtClean="0"/>
              <a:t>for </a:t>
            </a:r>
            <a:r>
              <a:rPr lang="en-US" sz="1000" b="1" dirty="0" smtClean="0"/>
              <a:t>referral</a:t>
            </a:r>
            <a:r>
              <a:rPr lang="en-US" sz="1000" dirty="0" smtClean="0"/>
              <a:t> </a:t>
            </a:r>
            <a:r>
              <a:rPr lang="en-US" sz="1000" dirty="0"/>
              <a:t>to other specialists </a:t>
            </a:r>
            <a:r>
              <a:rPr lang="en-US" sz="1000" dirty="0" smtClean="0"/>
              <a:t>as per protocol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6810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719836" y="1368436"/>
            <a:ext cx="6424164" cy="3272691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400" b="1" dirty="0">
                <a:solidFill>
                  <a:srgbClr val="FF0000"/>
                </a:solidFill>
              </a:rPr>
              <a:t>Very high </a:t>
            </a:r>
            <a:r>
              <a:rPr lang="en-US" sz="1400" b="1" dirty="0" smtClean="0">
                <a:solidFill>
                  <a:srgbClr val="FF0000"/>
                </a:solidFill>
              </a:rPr>
              <a:t>risk</a:t>
            </a:r>
            <a:r>
              <a:rPr lang="en-US" sz="1400" dirty="0" smtClean="0">
                <a:solidFill>
                  <a:srgbClr val="FF0000"/>
                </a:solidFill>
              </a:rPr>
              <a:t>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Previous CVE</a:t>
            </a:r>
            <a:br>
              <a:rPr lang="en-US" sz="1400" dirty="0" smtClean="0"/>
            </a:br>
            <a:r>
              <a:rPr lang="en-US" sz="1400" dirty="0" smtClean="0"/>
              <a:t>DM </a:t>
            </a:r>
            <a:r>
              <a:rPr lang="en-US" sz="1400" dirty="0"/>
              <a:t>with </a:t>
            </a:r>
            <a:r>
              <a:rPr lang="en-US" sz="1400" dirty="0" smtClean="0"/>
              <a:t>CKD </a:t>
            </a:r>
            <a:r>
              <a:rPr lang="en-US" sz="1400" dirty="0"/>
              <a:t>or other </a:t>
            </a:r>
            <a:r>
              <a:rPr lang="en-US" sz="1400" dirty="0" smtClean="0"/>
              <a:t>CVRF</a:t>
            </a:r>
            <a:br>
              <a:rPr lang="en-US" sz="1400" dirty="0" smtClean="0"/>
            </a:br>
            <a:r>
              <a:rPr lang="en-US" sz="1400" dirty="0" smtClean="0"/>
              <a:t>Significant RF(total </a:t>
            </a:r>
            <a:r>
              <a:rPr lang="en-US" sz="1400" dirty="0"/>
              <a:t>cholesterol &gt;310 mg/dl and/or </a:t>
            </a:r>
            <a:r>
              <a:rPr lang="en-US" sz="1400" dirty="0" err="1" smtClean="0"/>
              <a:t>sBP</a:t>
            </a:r>
            <a:r>
              <a:rPr lang="en-US" sz="1400" dirty="0" smtClean="0"/>
              <a:t>&gt;180 </a:t>
            </a:r>
            <a:r>
              <a:rPr lang="en-US" sz="1400" dirty="0"/>
              <a:t>mmHg and/or </a:t>
            </a:r>
            <a:r>
              <a:rPr lang="en-US" sz="1400" dirty="0" err="1" smtClean="0"/>
              <a:t>dBP</a:t>
            </a:r>
            <a:r>
              <a:rPr lang="en-US" sz="1400" dirty="0" smtClean="0"/>
              <a:t> </a:t>
            </a:r>
            <a:r>
              <a:rPr lang="en-US" sz="1400" dirty="0"/>
              <a:t>&gt;</a:t>
            </a:r>
            <a:r>
              <a:rPr lang="en-US" sz="1400" dirty="0" smtClean="0"/>
              <a:t>110 mmHg)</a:t>
            </a:r>
            <a:br>
              <a:rPr lang="en-US" sz="1400" dirty="0" smtClean="0"/>
            </a:br>
            <a:r>
              <a:rPr lang="en-US" sz="1400" dirty="0" smtClean="0"/>
              <a:t>CKD </a:t>
            </a:r>
            <a:r>
              <a:rPr lang="en-US" sz="1400" dirty="0"/>
              <a:t>with </a:t>
            </a:r>
            <a:r>
              <a:rPr lang="en-US" sz="1400" dirty="0" err="1"/>
              <a:t>eGFR</a:t>
            </a:r>
            <a:r>
              <a:rPr lang="en-US" sz="1400" dirty="0"/>
              <a:t> &lt;30 ml/min/1.73 </a:t>
            </a:r>
            <a:r>
              <a:rPr lang="en-US" sz="1400" dirty="0" smtClean="0"/>
              <a:t>m2</a:t>
            </a:r>
            <a:br>
              <a:rPr lang="en-US" sz="1400" dirty="0" smtClean="0"/>
            </a:br>
            <a:r>
              <a:rPr lang="en-US" sz="1400" dirty="0" smtClean="0"/>
              <a:t>Severe </a:t>
            </a:r>
            <a:r>
              <a:rPr lang="en-US" sz="1400" dirty="0"/>
              <a:t>preclinical </a:t>
            </a:r>
            <a:r>
              <a:rPr lang="en-US" sz="1400" dirty="0" smtClean="0"/>
              <a:t>atherosclerosis.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dirty="0" smtClean="0">
                <a:solidFill>
                  <a:srgbClr val="FFC000"/>
                </a:solidFill>
              </a:rPr>
              <a:t>High risk</a:t>
            </a:r>
            <a:r>
              <a:rPr lang="en-US" sz="1400" dirty="0" smtClean="0"/>
              <a:t>:</a:t>
            </a:r>
            <a:br>
              <a:rPr lang="en-US" sz="1400" dirty="0" smtClean="0"/>
            </a:br>
            <a:r>
              <a:rPr lang="en-US" sz="1400" dirty="0" smtClean="0"/>
              <a:t>DM </a:t>
            </a:r>
            <a:r>
              <a:rPr lang="en-US" sz="1400" dirty="0"/>
              <a:t>without other </a:t>
            </a:r>
            <a:r>
              <a:rPr lang="en-US" sz="1400" dirty="0" smtClean="0"/>
              <a:t>CVRF</a:t>
            </a:r>
            <a:br>
              <a:rPr lang="en-US" sz="1400" dirty="0" smtClean="0"/>
            </a:br>
            <a:r>
              <a:rPr lang="en-US" sz="1400" dirty="0" smtClean="0"/>
              <a:t>Presence </a:t>
            </a:r>
            <a:r>
              <a:rPr lang="en-US" sz="1400" dirty="0"/>
              <a:t>of one or more of: AHT, </a:t>
            </a:r>
            <a:r>
              <a:rPr lang="en-US" sz="1400" dirty="0" smtClean="0"/>
              <a:t>DL, active smoking</a:t>
            </a:r>
            <a:br>
              <a:rPr lang="en-US" sz="1400" dirty="0" smtClean="0"/>
            </a:br>
            <a:r>
              <a:rPr lang="en-US" sz="1400" dirty="0" smtClean="0"/>
              <a:t>CKD </a:t>
            </a:r>
            <a:r>
              <a:rPr lang="en-US" sz="1400" dirty="0"/>
              <a:t>with </a:t>
            </a:r>
            <a:r>
              <a:rPr lang="en-US" sz="1400" dirty="0" err="1"/>
              <a:t>eGFR</a:t>
            </a:r>
            <a:r>
              <a:rPr lang="en-US" sz="1400" dirty="0"/>
              <a:t> 30-60 ml/min/1.73 </a:t>
            </a:r>
            <a:r>
              <a:rPr lang="en-US" sz="1400" dirty="0" smtClean="0"/>
              <a:t>m2</a:t>
            </a:r>
            <a:br>
              <a:rPr lang="en-US" sz="1400" dirty="0" smtClean="0"/>
            </a:br>
            <a:r>
              <a:rPr lang="en-US" sz="1400" dirty="0" smtClean="0"/>
              <a:t>Moderate </a:t>
            </a:r>
            <a:r>
              <a:rPr lang="en-US" sz="1400" dirty="0"/>
              <a:t>preclinical </a:t>
            </a:r>
            <a:r>
              <a:rPr lang="en-US" sz="1400" dirty="0" smtClean="0"/>
              <a:t>atherosclerosis</a:t>
            </a:r>
            <a:endParaRPr lang="en-US" sz="14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dirty="0" smtClean="0">
                <a:solidFill>
                  <a:schemeClr val="bg2"/>
                </a:solidFill>
              </a:rPr>
              <a:t>Moderate/low risk</a:t>
            </a:r>
            <a:r>
              <a:rPr lang="en-US" sz="1400" dirty="0" smtClean="0"/>
              <a:t>:</a:t>
            </a:r>
            <a:br>
              <a:rPr lang="en-US" sz="1400" dirty="0" smtClean="0"/>
            </a:br>
            <a:r>
              <a:rPr lang="en-US" sz="1400" dirty="0" smtClean="0"/>
              <a:t>Absence </a:t>
            </a:r>
            <a:r>
              <a:rPr lang="en-US" sz="1400" dirty="0"/>
              <a:t>of CVRF, previous CVE and preclinical atherosclerosis.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Methods</a:t>
            </a:r>
            <a:r>
              <a:rPr lang="de-CH" dirty="0"/>
              <a:t>: </a:t>
            </a:r>
            <a:r>
              <a:rPr lang="de-CH" dirty="0" err="1" smtClean="0"/>
              <a:t>Risk</a:t>
            </a:r>
            <a:r>
              <a:rPr lang="de-CH" dirty="0" smtClean="0"/>
              <a:t> </a:t>
            </a:r>
            <a:r>
              <a:rPr lang="de-CH" dirty="0" err="1" smtClean="0"/>
              <a:t>stratification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07.03.2022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err="1"/>
              <a:t>Hepatology</a:t>
            </a:r>
            <a:r>
              <a:rPr lang="de-DE" dirty="0"/>
              <a:t> Journal Club: </a:t>
            </a:r>
            <a:r>
              <a:rPr lang="de-DE" dirty="0" err="1"/>
              <a:t>Multidisciplinary</a:t>
            </a:r>
            <a:r>
              <a:rPr lang="de-DE" dirty="0"/>
              <a:t> </a:t>
            </a:r>
            <a:r>
              <a:rPr lang="de-DE" dirty="0" err="1"/>
              <a:t>strategy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improve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CV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post</a:t>
            </a:r>
            <a:r>
              <a:rPr lang="de-DE" dirty="0"/>
              <a:t> LT – </a:t>
            </a:r>
            <a:r>
              <a:rPr lang="de-CH" dirty="0"/>
              <a:t>Élise Vuille-Lessard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422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Titel Insel Gruppe">
  <a:themeElements>
    <a:clrScheme name="Inselspital Gruppe">
      <a:dk1>
        <a:srgbClr val="000000"/>
      </a:dk1>
      <a:lt1>
        <a:srgbClr val="FFFFFF"/>
      </a:lt1>
      <a:dk2>
        <a:srgbClr val="677078"/>
      </a:dk2>
      <a:lt2>
        <a:srgbClr val="009670"/>
      </a:lt2>
      <a:accent1>
        <a:srgbClr val="677078"/>
      </a:accent1>
      <a:accent2>
        <a:srgbClr val="009670"/>
      </a:accent2>
      <a:accent3>
        <a:srgbClr val="6CA5DA"/>
      </a:accent3>
      <a:accent4>
        <a:srgbClr val="E5CBD6"/>
      </a:accent4>
      <a:accent5>
        <a:srgbClr val="EE8F7A"/>
      </a:accent5>
      <a:accent6>
        <a:srgbClr val="D1E2B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el-Gruppe_Praesentation_16zu9_Template V1.potx" id="{E5816D2F-C793-411F-90BC-E7210B941246}" vid="{6F151C17-1CB2-4B34-8B8B-1BB7A3A7C848}"/>
    </a:ext>
  </a:extLst>
</a:theme>
</file>

<file path=ppt/theme/theme2.xml><?xml version="1.0" encoding="utf-8"?>
<a:theme xmlns:a="http://schemas.openxmlformats.org/drawingml/2006/main" name="Master Inhalt Insel Gruppe 18pt">
  <a:themeElements>
    <a:clrScheme name="Insel Gruppe">
      <a:dk1>
        <a:srgbClr val="000000"/>
      </a:dk1>
      <a:lt1>
        <a:srgbClr val="FFFFFF"/>
      </a:lt1>
      <a:dk2>
        <a:srgbClr val="677078"/>
      </a:dk2>
      <a:lt2>
        <a:srgbClr val="009670"/>
      </a:lt2>
      <a:accent1>
        <a:srgbClr val="677078"/>
      </a:accent1>
      <a:accent2>
        <a:srgbClr val="009670"/>
      </a:accent2>
      <a:accent3>
        <a:srgbClr val="6CA5DA"/>
      </a:accent3>
      <a:accent4>
        <a:srgbClr val="E5CBD6"/>
      </a:accent4>
      <a:accent5>
        <a:srgbClr val="EE8F7A"/>
      </a:accent5>
      <a:accent6>
        <a:srgbClr val="D1E2B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el-Gruppe_Praesentation_16zu9_Template V1.potx" id="{E5816D2F-C793-411F-90BC-E7210B941246}" vid="{FA56EE4E-A905-465D-A7C7-E3ACD8E23ECB}"/>
    </a:ext>
  </a:extLst>
</a:theme>
</file>

<file path=ppt/theme/theme3.xml><?xml version="1.0" encoding="utf-8"?>
<a:theme xmlns:a="http://schemas.openxmlformats.org/drawingml/2006/main" name="Master Inhalt Insel Gruppe 14pt">
  <a:themeElements>
    <a:clrScheme name="Insel Gruppe">
      <a:dk1>
        <a:srgbClr val="000000"/>
      </a:dk1>
      <a:lt1>
        <a:srgbClr val="FFFFFF"/>
      </a:lt1>
      <a:dk2>
        <a:srgbClr val="677078"/>
      </a:dk2>
      <a:lt2>
        <a:srgbClr val="009670"/>
      </a:lt2>
      <a:accent1>
        <a:srgbClr val="677078"/>
      </a:accent1>
      <a:accent2>
        <a:srgbClr val="009670"/>
      </a:accent2>
      <a:accent3>
        <a:srgbClr val="6CA5DA"/>
      </a:accent3>
      <a:accent4>
        <a:srgbClr val="E5CBD6"/>
      </a:accent4>
      <a:accent5>
        <a:srgbClr val="EE8F7A"/>
      </a:accent5>
      <a:accent6>
        <a:srgbClr val="D1E2B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el-Gruppe_Praesentation_16zu9_Template V1.potx" id="{E5816D2F-C793-411F-90BC-E7210B941246}" vid="{E170FFD4-6D31-4622-891B-DC3674669101}"/>
    </a:ext>
  </a:extLst>
</a:theme>
</file>

<file path=ppt/theme/theme4.xml><?xml version="1.0" encoding="utf-8"?>
<a:theme xmlns:a="http://schemas.openxmlformats.org/drawingml/2006/main" name="Master Inhalt Insel Gruppe 12pt">
  <a:themeElements>
    <a:clrScheme name="Insel Gruppe">
      <a:dk1>
        <a:srgbClr val="000000"/>
      </a:dk1>
      <a:lt1>
        <a:srgbClr val="FFFFFF"/>
      </a:lt1>
      <a:dk2>
        <a:srgbClr val="677078"/>
      </a:dk2>
      <a:lt2>
        <a:srgbClr val="009670"/>
      </a:lt2>
      <a:accent1>
        <a:srgbClr val="677078"/>
      </a:accent1>
      <a:accent2>
        <a:srgbClr val="009670"/>
      </a:accent2>
      <a:accent3>
        <a:srgbClr val="6CA5DA"/>
      </a:accent3>
      <a:accent4>
        <a:srgbClr val="E5CBD6"/>
      </a:accent4>
      <a:accent5>
        <a:srgbClr val="EE8F7A"/>
      </a:accent5>
      <a:accent6>
        <a:srgbClr val="D1E2B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el-Gruppe_Praesentation_16zu9_Template V1.potx" id="{E5816D2F-C793-411F-90BC-E7210B941246}" vid="{C019777D-46B7-4574-AC67-18D9B9227195}"/>
    </a:ext>
  </a:extLst>
</a:theme>
</file>

<file path=ppt/theme/theme5.xml><?xml version="1.0" encoding="utf-8"?>
<a:theme xmlns:a="http://schemas.openxmlformats.org/drawingml/2006/main" name="Master Inhalt Insel Gruppe 10pt">
  <a:themeElements>
    <a:clrScheme name="Insel Gruppe">
      <a:dk1>
        <a:srgbClr val="000000"/>
      </a:dk1>
      <a:lt1>
        <a:srgbClr val="FFFFFF"/>
      </a:lt1>
      <a:dk2>
        <a:srgbClr val="677078"/>
      </a:dk2>
      <a:lt2>
        <a:srgbClr val="009670"/>
      </a:lt2>
      <a:accent1>
        <a:srgbClr val="677078"/>
      </a:accent1>
      <a:accent2>
        <a:srgbClr val="009670"/>
      </a:accent2>
      <a:accent3>
        <a:srgbClr val="6CA5DA"/>
      </a:accent3>
      <a:accent4>
        <a:srgbClr val="E5CBD6"/>
      </a:accent4>
      <a:accent5>
        <a:srgbClr val="EE8F7A"/>
      </a:accent5>
      <a:accent6>
        <a:srgbClr val="D1E2B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el-Gruppe_Praesentation_16zu9_Template V1.potx" id="{E5816D2F-C793-411F-90BC-E7210B941246}" vid="{1FC80DBF-3C10-4D5F-BB1D-20966E8DBD72}"/>
    </a:ext>
  </a:extLst>
</a:theme>
</file>

<file path=ppt/theme/theme6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2240</Words>
  <Application>Microsoft Office PowerPoint</Application>
  <PresentationFormat>On-screen Show (16:9)</PresentationFormat>
  <Paragraphs>241</Paragraphs>
  <Slides>23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Master Titel Insel Gruppe</vt:lpstr>
      <vt:lpstr>Master Inhalt Insel Gruppe 18pt</vt:lpstr>
      <vt:lpstr>Master Inhalt Insel Gruppe 14pt</vt:lpstr>
      <vt:lpstr>Master Inhalt Insel Gruppe 12pt</vt:lpstr>
      <vt:lpstr>Master Inhalt Insel Gruppe 10pt</vt:lpstr>
      <vt:lpstr>Hepatology Journal Club</vt:lpstr>
      <vt:lpstr>Introduction</vt:lpstr>
      <vt:lpstr>Introduction</vt:lpstr>
      <vt:lpstr>Introduction</vt:lpstr>
      <vt:lpstr>Introduction</vt:lpstr>
      <vt:lpstr>Methods</vt:lpstr>
      <vt:lpstr>Methods: Multidisciplinary protocol</vt:lpstr>
      <vt:lpstr>Methods: Multidisciplinary protocol</vt:lpstr>
      <vt:lpstr>Methods: Risk stratification</vt:lpstr>
      <vt:lpstr>Methods: Follow-up</vt:lpstr>
      <vt:lpstr>Results</vt:lpstr>
      <vt:lpstr>PowerPoint Presentation</vt:lpstr>
      <vt:lpstr>Arterial hypertension</vt:lpstr>
      <vt:lpstr>Diabetes</vt:lpstr>
      <vt:lpstr>Dyslipidemia</vt:lpstr>
      <vt:lpstr>BMI</vt:lpstr>
      <vt:lpstr>Renal function (KDIGO CKD classification)</vt:lpstr>
      <vt:lpstr>Cardiovascular events</vt:lpstr>
      <vt:lpstr>Discussion</vt:lpstr>
      <vt:lpstr>Discussion</vt:lpstr>
      <vt:lpstr>Limitations</vt:lpstr>
      <vt:lpstr>Conclusion</vt:lpstr>
      <vt:lpstr>Thank you for your attention!</vt:lpstr>
    </vt:vector>
  </TitlesOfParts>
  <Company>Insel Gruppe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Club</dc:title>
  <dc:creator>Vuille-Lessard, Elise</dc:creator>
  <cp:lastModifiedBy>Vuille-Lessard, Elise</cp:lastModifiedBy>
  <cp:revision>70</cp:revision>
  <dcterms:created xsi:type="dcterms:W3CDTF">2022-02-28T14:36:45Z</dcterms:created>
  <dcterms:modified xsi:type="dcterms:W3CDTF">2022-03-07T13:27:53Z</dcterms:modified>
</cp:coreProperties>
</file>