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313" r:id="rId4"/>
    <p:sldId id="306" r:id="rId5"/>
    <p:sldId id="259" r:id="rId6"/>
    <p:sldId id="260" r:id="rId7"/>
    <p:sldId id="337" r:id="rId8"/>
    <p:sldId id="271" r:id="rId9"/>
    <p:sldId id="314" r:id="rId10"/>
    <p:sldId id="315" r:id="rId11"/>
    <p:sldId id="272" r:id="rId12"/>
    <p:sldId id="310" r:id="rId13"/>
    <p:sldId id="311" r:id="rId14"/>
    <p:sldId id="298" r:id="rId15"/>
    <p:sldId id="307" r:id="rId16"/>
    <p:sldId id="304" r:id="rId17"/>
    <p:sldId id="308" r:id="rId18"/>
    <p:sldId id="291" r:id="rId19"/>
    <p:sldId id="316" r:id="rId20"/>
    <p:sldId id="276" r:id="rId21"/>
    <p:sldId id="323" r:id="rId22"/>
    <p:sldId id="278" r:id="rId23"/>
    <p:sldId id="279" r:id="rId24"/>
    <p:sldId id="292" r:id="rId25"/>
    <p:sldId id="284" r:id="rId26"/>
    <p:sldId id="285" r:id="rId27"/>
    <p:sldId id="309" r:id="rId28"/>
    <p:sldId id="289" r:id="rId29"/>
    <p:sldId id="319" r:id="rId30"/>
    <p:sldId id="293" r:id="rId31"/>
    <p:sldId id="320" r:id="rId32"/>
    <p:sldId id="294" r:id="rId33"/>
    <p:sldId id="321" r:id="rId34"/>
    <p:sldId id="335" r:id="rId3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CC2"/>
    <a:srgbClr val="D9E1B6"/>
    <a:srgbClr val="65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Énfasis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32" autoAdjust="0"/>
    <p:restoredTop sz="74201" autoAdjust="0"/>
  </p:normalViewPr>
  <p:slideViewPr>
    <p:cSldViewPr snapToGrid="0" snapToObjects="1">
      <p:cViewPr varScale="1">
        <p:scale>
          <a:sx n="51" d="100"/>
          <a:sy n="51" d="100"/>
        </p:scale>
        <p:origin x="202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1C758A-9D45-2241-A232-07D65D0D4DF7}" type="doc">
      <dgm:prSet loTypeId="urn:microsoft.com/office/officeart/2005/8/layout/hierarchy3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E1DE3A4-0A6E-8049-8821-5015FB110EFF}">
      <dgm:prSet custT="1"/>
      <dgm:spPr/>
      <dgm:t>
        <a:bodyPr/>
        <a:lstStyle/>
        <a:p>
          <a:pPr rtl="0"/>
          <a:r>
            <a:rPr lang="es-ES" sz="3200" dirty="0" smtClean="0"/>
            <a:t>Males</a:t>
          </a:r>
          <a:endParaRPr lang="es-ES" sz="3200" dirty="0"/>
        </a:p>
      </dgm:t>
    </dgm:pt>
    <dgm:pt modelId="{28ABDB3E-513E-D24C-8FD8-220851435800}" type="parTrans" cxnId="{99116530-0AEA-6945-B6CC-6895A6739776}">
      <dgm:prSet/>
      <dgm:spPr/>
      <dgm:t>
        <a:bodyPr/>
        <a:lstStyle/>
        <a:p>
          <a:endParaRPr lang="es-ES"/>
        </a:p>
      </dgm:t>
    </dgm:pt>
    <dgm:pt modelId="{7A8A583A-BD74-DD48-BACC-AB0B2629A059}" type="sibTrans" cxnId="{99116530-0AEA-6945-B6CC-6895A6739776}">
      <dgm:prSet/>
      <dgm:spPr/>
      <dgm:t>
        <a:bodyPr/>
        <a:lstStyle/>
        <a:p>
          <a:endParaRPr lang="es-ES"/>
        </a:p>
      </dgm:t>
    </dgm:pt>
    <dgm:pt modelId="{335E4352-5D6B-0D4D-A479-65680BC6ACBF}">
      <dgm:prSet/>
      <dgm:spPr/>
      <dgm:t>
        <a:bodyPr/>
        <a:lstStyle/>
        <a:p>
          <a:pPr rtl="0"/>
          <a:r>
            <a:rPr lang="es-ES" dirty="0" err="1" smtClean="0"/>
            <a:t>Ferritin</a:t>
          </a:r>
          <a:endParaRPr lang="es-ES" dirty="0" smtClean="0"/>
        </a:p>
        <a:p>
          <a:pPr rtl="0"/>
          <a:r>
            <a:rPr lang="es-ES" dirty="0" smtClean="0"/>
            <a:t>300–</a:t>
          </a:r>
          <a:r>
            <a:rPr lang="es-ES" dirty="0" smtClean="0">
              <a:solidFill>
                <a:schemeClr val="tx1"/>
              </a:solidFill>
            </a:rPr>
            <a:t>400 </a:t>
          </a:r>
          <a:r>
            <a:rPr lang="el-GR" dirty="0" smtClean="0">
              <a:solidFill>
                <a:schemeClr val="tx1"/>
              </a:solidFill>
            </a:rPr>
            <a:t>μ</a:t>
          </a:r>
          <a:r>
            <a:rPr lang="de-CH" dirty="0" err="1" smtClean="0">
              <a:solidFill>
                <a:schemeClr val="tx1"/>
              </a:solidFill>
            </a:rPr>
            <a:t>g</a:t>
          </a:r>
          <a:r>
            <a:rPr lang="de-CH" dirty="0" smtClean="0">
              <a:solidFill>
                <a:schemeClr val="tx1"/>
              </a:solidFill>
            </a:rPr>
            <a:t>/L </a:t>
          </a:r>
          <a:r>
            <a:rPr lang="de-CH" dirty="0" err="1" smtClean="0">
              <a:solidFill>
                <a:schemeClr val="tx1"/>
              </a:solidFill>
            </a:rPr>
            <a:t>as</a:t>
          </a:r>
          <a:r>
            <a:rPr lang="de-CH" dirty="0" smtClean="0">
              <a:solidFill>
                <a:schemeClr val="tx1"/>
              </a:solidFill>
            </a:rPr>
            <a:t> </a:t>
          </a:r>
          <a:r>
            <a:rPr lang="es-ES" dirty="0" smtClean="0">
              <a:solidFill>
                <a:schemeClr val="tx1"/>
              </a:solidFill>
            </a:rPr>
            <a:t>ULN</a:t>
          </a:r>
          <a:endParaRPr lang="es-ES" dirty="0">
            <a:solidFill>
              <a:schemeClr val="tx1"/>
            </a:solidFill>
          </a:endParaRPr>
        </a:p>
      </dgm:t>
    </dgm:pt>
    <dgm:pt modelId="{FFC03B41-23E9-1E48-889A-8B50EDA0A6C6}" type="parTrans" cxnId="{95C05447-B31C-1145-B7CB-5C2AEBBF7D4E}">
      <dgm:prSet/>
      <dgm:spPr/>
      <dgm:t>
        <a:bodyPr/>
        <a:lstStyle/>
        <a:p>
          <a:endParaRPr lang="es-ES"/>
        </a:p>
      </dgm:t>
    </dgm:pt>
    <dgm:pt modelId="{08CB678C-B3CB-9743-8A1E-26B7588F0926}" type="sibTrans" cxnId="{95C05447-B31C-1145-B7CB-5C2AEBBF7D4E}">
      <dgm:prSet/>
      <dgm:spPr/>
      <dgm:t>
        <a:bodyPr/>
        <a:lstStyle/>
        <a:p>
          <a:endParaRPr lang="es-ES"/>
        </a:p>
      </dgm:t>
    </dgm:pt>
    <dgm:pt modelId="{1B934AC3-B4F3-CA45-B93B-4354C5A1DC23}">
      <dgm:prSet custT="1"/>
      <dgm:spPr/>
      <dgm:t>
        <a:bodyPr/>
        <a:lstStyle/>
        <a:p>
          <a:pPr rtl="0"/>
          <a:r>
            <a:rPr lang="es-ES" sz="3200" dirty="0" err="1" smtClean="0"/>
            <a:t>Females</a:t>
          </a:r>
          <a:endParaRPr lang="es-ES" sz="3200" dirty="0"/>
        </a:p>
      </dgm:t>
    </dgm:pt>
    <dgm:pt modelId="{E8115EE2-31C6-7A4B-A2A5-6F5FA5E37830}" type="parTrans" cxnId="{0CC00D53-1E9D-2545-B96A-1197F2077DD5}">
      <dgm:prSet/>
      <dgm:spPr/>
      <dgm:t>
        <a:bodyPr/>
        <a:lstStyle/>
        <a:p>
          <a:endParaRPr lang="es-ES"/>
        </a:p>
      </dgm:t>
    </dgm:pt>
    <dgm:pt modelId="{49785F97-896E-2249-AB06-2F9533890DC7}" type="sibTrans" cxnId="{0CC00D53-1E9D-2545-B96A-1197F2077DD5}">
      <dgm:prSet/>
      <dgm:spPr/>
      <dgm:t>
        <a:bodyPr/>
        <a:lstStyle/>
        <a:p>
          <a:endParaRPr lang="es-ES"/>
        </a:p>
      </dgm:t>
    </dgm:pt>
    <dgm:pt modelId="{2CDA1DFD-DEAE-1644-98FD-5A9F3087B886}">
      <dgm:prSet/>
      <dgm:spPr/>
      <dgm:t>
        <a:bodyPr/>
        <a:lstStyle/>
        <a:p>
          <a:pPr rtl="0"/>
          <a:r>
            <a:rPr lang="es-ES" dirty="0" err="1" smtClean="0"/>
            <a:t>Ferritin</a:t>
          </a:r>
          <a:endParaRPr lang="es-ES" dirty="0" smtClean="0"/>
        </a:p>
        <a:p>
          <a:pPr rtl="0"/>
          <a:r>
            <a:rPr lang="es-ES" dirty="0" smtClean="0"/>
            <a:t>150–200 </a:t>
          </a:r>
          <a:r>
            <a:rPr lang="el-GR" dirty="0" smtClean="0">
              <a:solidFill>
                <a:schemeClr val="tx1"/>
              </a:solidFill>
            </a:rPr>
            <a:t>μ</a:t>
          </a:r>
          <a:r>
            <a:rPr lang="de-CH" dirty="0" err="1" smtClean="0">
              <a:solidFill>
                <a:schemeClr val="tx1"/>
              </a:solidFill>
            </a:rPr>
            <a:t>g</a:t>
          </a:r>
          <a:r>
            <a:rPr lang="de-CH" dirty="0" smtClean="0">
              <a:solidFill>
                <a:schemeClr val="tx1"/>
              </a:solidFill>
            </a:rPr>
            <a:t>/L </a:t>
          </a:r>
          <a:r>
            <a:rPr lang="de-CH" dirty="0" err="1" smtClean="0">
              <a:solidFill>
                <a:schemeClr val="tx1"/>
              </a:solidFill>
            </a:rPr>
            <a:t>as</a:t>
          </a:r>
          <a:r>
            <a:rPr lang="de-CH" dirty="0" smtClean="0">
              <a:solidFill>
                <a:schemeClr val="tx1"/>
              </a:solidFill>
            </a:rPr>
            <a:t> </a:t>
          </a:r>
          <a:r>
            <a:rPr lang="es-ES" dirty="0" smtClean="0">
              <a:solidFill>
                <a:schemeClr val="tx1"/>
              </a:solidFill>
            </a:rPr>
            <a:t>ULN</a:t>
          </a:r>
          <a:endParaRPr lang="es-ES" dirty="0"/>
        </a:p>
      </dgm:t>
    </dgm:pt>
    <dgm:pt modelId="{06FD3430-5837-594A-A8AC-9797EBC1EE71}" type="parTrans" cxnId="{11F9C7C2-34DD-4143-9C5E-C41F20A04412}">
      <dgm:prSet/>
      <dgm:spPr/>
      <dgm:t>
        <a:bodyPr/>
        <a:lstStyle/>
        <a:p>
          <a:endParaRPr lang="es-ES"/>
        </a:p>
      </dgm:t>
    </dgm:pt>
    <dgm:pt modelId="{B20DB7FF-C0C9-344D-805B-5E888520C9C0}" type="sibTrans" cxnId="{11F9C7C2-34DD-4143-9C5E-C41F20A04412}">
      <dgm:prSet/>
      <dgm:spPr/>
      <dgm:t>
        <a:bodyPr/>
        <a:lstStyle/>
        <a:p>
          <a:endParaRPr lang="es-ES"/>
        </a:p>
      </dgm:t>
    </dgm:pt>
    <dgm:pt modelId="{66FAF73F-0E36-1C49-860C-132B23D377EE}">
      <dgm:prSet/>
      <dgm:spPr/>
      <dgm:t>
        <a:bodyPr/>
        <a:lstStyle/>
        <a:p>
          <a:pPr rtl="0"/>
          <a:r>
            <a:rPr lang="es-ES" dirty="0" err="1" smtClean="0"/>
            <a:t>Transferrin</a:t>
          </a:r>
          <a:r>
            <a:rPr lang="es-ES" dirty="0" smtClean="0"/>
            <a:t> </a:t>
          </a:r>
          <a:r>
            <a:rPr lang="es-ES" dirty="0" err="1" smtClean="0"/>
            <a:t>Saturation</a:t>
          </a:r>
          <a:r>
            <a:rPr lang="es-ES" dirty="0" smtClean="0"/>
            <a:t>  &lt;45%</a:t>
          </a:r>
          <a:endParaRPr lang="es-ES" dirty="0"/>
        </a:p>
      </dgm:t>
    </dgm:pt>
    <dgm:pt modelId="{1C45BD23-CDDD-9C42-8980-DE96DA4ACDAC}" type="parTrans" cxnId="{521EE38A-FF98-B94E-AB34-5F58B095CCFA}">
      <dgm:prSet/>
      <dgm:spPr/>
      <dgm:t>
        <a:bodyPr/>
        <a:lstStyle/>
        <a:p>
          <a:endParaRPr lang="es-ES"/>
        </a:p>
      </dgm:t>
    </dgm:pt>
    <dgm:pt modelId="{D7680738-1701-3342-A1CE-A1DD31E9CA10}" type="sibTrans" cxnId="{521EE38A-FF98-B94E-AB34-5F58B095CCFA}">
      <dgm:prSet/>
      <dgm:spPr/>
      <dgm:t>
        <a:bodyPr/>
        <a:lstStyle/>
        <a:p>
          <a:endParaRPr lang="es-ES"/>
        </a:p>
      </dgm:t>
    </dgm:pt>
    <dgm:pt modelId="{27ADBC84-E411-3348-90C4-AFE7B06DAC42}">
      <dgm:prSet/>
      <dgm:spPr/>
      <dgm:t>
        <a:bodyPr/>
        <a:lstStyle/>
        <a:p>
          <a:pPr rtl="0"/>
          <a:r>
            <a:rPr lang="es-ES" dirty="0" err="1" smtClean="0"/>
            <a:t>Transferrin</a:t>
          </a:r>
          <a:r>
            <a:rPr lang="es-ES" dirty="0" smtClean="0"/>
            <a:t> </a:t>
          </a:r>
          <a:r>
            <a:rPr lang="es-ES" dirty="0" err="1" smtClean="0"/>
            <a:t>Saturation</a:t>
          </a:r>
          <a:r>
            <a:rPr lang="es-ES" dirty="0" smtClean="0"/>
            <a:t> &lt;50%</a:t>
          </a:r>
          <a:endParaRPr lang="es-ES" dirty="0"/>
        </a:p>
      </dgm:t>
    </dgm:pt>
    <dgm:pt modelId="{FD0C620C-B896-1C45-856E-4C660E92E18C}" type="parTrans" cxnId="{034837DA-F8AF-354D-ABB5-A5265F111553}">
      <dgm:prSet/>
      <dgm:spPr/>
      <dgm:t>
        <a:bodyPr/>
        <a:lstStyle/>
        <a:p>
          <a:endParaRPr lang="es-ES"/>
        </a:p>
      </dgm:t>
    </dgm:pt>
    <dgm:pt modelId="{2C32D8B9-ABF5-6A47-A0AC-35D7986CDF91}" type="sibTrans" cxnId="{034837DA-F8AF-354D-ABB5-A5265F111553}">
      <dgm:prSet/>
      <dgm:spPr/>
      <dgm:t>
        <a:bodyPr/>
        <a:lstStyle/>
        <a:p>
          <a:endParaRPr lang="es-ES"/>
        </a:p>
      </dgm:t>
    </dgm:pt>
    <dgm:pt modelId="{3B214D8A-F36F-D94A-9D3A-9695BC3AA2D6}" type="pres">
      <dgm:prSet presAssocID="{371C758A-9D45-2241-A232-07D65D0D4DF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0A27ACB-4B32-5645-BCEB-5B60605606D1}" type="pres">
      <dgm:prSet presAssocID="{6E1DE3A4-0A6E-8049-8821-5015FB110EFF}" presName="root" presStyleCnt="0"/>
      <dgm:spPr/>
    </dgm:pt>
    <dgm:pt modelId="{F66E6664-D2B6-294A-9361-05E06354925A}" type="pres">
      <dgm:prSet presAssocID="{6E1DE3A4-0A6E-8049-8821-5015FB110EFF}" presName="rootComposite" presStyleCnt="0"/>
      <dgm:spPr/>
    </dgm:pt>
    <dgm:pt modelId="{10003FB2-F567-D249-B65E-C79CC54811CA}" type="pres">
      <dgm:prSet presAssocID="{6E1DE3A4-0A6E-8049-8821-5015FB110EFF}" presName="rootText" presStyleLbl="node1" presStyleIdx="0" presStyleCnt="2" custScaleX="88452" custScaleY="67101"/>
      <dgm:spPr/>
      <dgm:t>
        <a:bodyPr/>
        <a:lstStyle/>
        <a:p>
          <a:endParaRPr lang="en-US"/>
        </a:p>
      </dgm:t>
    </dgm:pt>
    <dgm:pt modelId="{3ED5C325-18FF-1A47-B9F8-BA9C49041743}" type="pres">
      <dgm:prSet presAssocID="{6E1DE3A4-0A6E-8049-8821-5015FB110EFF}" presName="rootConnector" presStyleLbl="node1" presStyleIdx="0" presStyleCnt="2"/>
      <dgm:spPr/>
      <dgm:t>
        <a:bodyPr/>
        <a:lstStyle/>
        <a:p>
          <a:endParaRPr lang="en-US"/>
        </a:p>
      </dgm:t>
    </dgm:pt>
    <dgm:pt modelId="{B3F68D90-15F4-DA41-B981-0981024148FD}" type="pres">
      <dgm:prSet presAssocID="{6E1DE3A4-0A6E-8049-8821-5015FB110EFF}" presName="childShape" presStyleCnt="0"/>
      <dgm:spPr/>
    </dgm:pt>
    <dgm:pt modelId="{8A6768D9-634C-E644-9493-78D81D8A31EE}" type="pres">
      <dgm:prSet presAssocID="{FFC03B41-23E9-1E48-889A-8B50EDA0A6C6}" presName="Name13" presStyleLbl="parChTrans1D2" presStyleIdx="0" presStyleCnt="4"/>
      <dgm:spPr/>
      <dgm:t>
        <a:bodyPr/>
        <a:lstStyle/>
        <a:p>
          <a:endParaRPr lang="en-US"/>
        </a:p>
      </dgm:t>
    </dgm:pt>
    <dgm:pt modelId="{D9F6C7F2-DE14-634D-AF6B-E96544718D3D}" type="pres">
      <dgm:prSet presAssocID="{335E4352-5D6B-0D4D-A479-65680BC6ACBF}" presName="childText" presStyleLbl="bgAcc1" presStyleIdx="0" presStyleCnt="4" custScaleX="98714" custScaleY="90691" custLinFactNeighborY="-473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04A098-779C-4547-BDDB-5C2830ACD92B}" type="pres">
      <dgm:prSet presAssocID="{FD0C620C-B896-1C45-856E-4C660E92E18C}" presName="Name13" presStyleLbl="parChTrans1D2" presStyleIdx="1" presStyleCnt="4"/>
      <dgm:spPr/>
      <dgm:t>
        <a:bodyPr/>
        <a:lstStyle/>
        <a:p>
          <a:endParaRPr lang="en-US"/>
        </a:p>
      </dgm:t>
    </dgm:pt>
    <dgm:pt modelId="{45269A36-D5B2-604D-9AB7-3FA149D87759}" type="pres">
      <dgm:prSet presAssocID="{27ADBC84-E411-3348-90C4-AFE7B06DAC42}" presName="childText" presStyleLbl="bgAcc1" presStyleIdx="1" presStyleCnt="4" custLinFactNeighborX="740" custLinFactNeighborY="-473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D305E4-9BBC-0147-9C08-6F51BFC12148}" type="pres">
      <dgm:prSet presAssocID="{1B934AC3-B4F3-CA45-B93B-4354C5A1DC23}" presName="root" presStyleCnt="0"/>
      <dgm:spPr/>
    </dgm:pt>
    <dgm:pt modelId="{8172063C-858E-5F4D-901F-8A038120BE6C}" type="pres">
      <dgm:prSet presAssocID="{1B934AC3-B4F3-CA45-B93B-4354C5A1DC23}" presName="rootComposite" presStyleCnt="0"/>
      <dgm:spPr/>
    </dgm:pt>
    <dgm:pt modelId="{5B1DBCBB-F200-2146-9D9F-09104D8EF535}" type="pres">
      <dgm:prSet presAssocID="{1B934AC3-B4F3-CA45-B93B-4354C5A1DC23}" presName="rootText" presStyleLbl="node1" presStyleIdx="1" presStyleCnt="2" custScaleX="93863" custScaleY="68511"/>
      <dgm:spPr/>
      <dgm:t>
        <a:bodyPr/>
        <a:lstStyle/>
        <a:p>
          <a:endParaRPr lang="en-US"/>
        </a:p>
      </dgm:t>
    </dgm:pt>
    <dgm:pt modelId="{6DEBD008-1CE2-AE40-9221-85A63572ADE5}" type="pres">
      <dgm:prSet presAssocID="{1B934AC3-B4F3-CA45-B93B-4354C5A1DC23}" presName="rootConnector" presStyleLbl="node1" presStyleIdx="1" presStyleCnt="2"/>
      <dgm:spPr/>
      <dgm:t>
        <a:bodyPr/>
        <a:lstStyle/>
        <a:p>
          <a:endParaRPr lang="en-US"/>
        </a:p>
      </dgm:t>
    </dgm:pt>
    <dgm:pt modelId="{BBFFC1AA-37C2-C249-A1F3-E15EE217B7BA}" type="pres">
      <dgm:prSet presAssocID="{1B934AC3-B4F3-CA45-B93B-4354C5A1DC23}" presName="childShape" presStyleCnt="0"/>
      <dgm:spPr/>
    </dgm:pt>
    <dgm:pt modelId="{370C04DC-661B-0C4D-9C5D-9D0E8A81EB4D}" type="pres">
      <dgm:prSet presAssocID="{06FD3430-5837-594A-A8AC-9797EBC1EE71}" presName="Name13" presStyleLbl="parChTrans1D2" presStyleIdx="2" presStyleCnt="4"/>
      <dgm:spPr/>
      <dgm:t>
        <a:bodyPr/>
        <a:lstStyle/>
        <a:p>
          <a:endParaRPr lang="en-US"/>
        </a:p>
      </dgm:t>
    </dgm:pt>
    <dgm:pt modelId="{290B849D-05E4-564D-9257-04D977506703}" type="pres">
      <dgm:prSet presAssocID="{2CDA1DFD-DEAE-1644-98FD-5A9F3087B886}" presName="childText" presStyleLbl="bgAcc1" presStyleIdx="2" presStyleCnt="4" custLinFactNeighborX="1448" custLinFactNeighborY="-13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B1A094-8AF8-BC46-9684-3BBB8CE7B6D8}" type="pres">
      <dgm:prSet presAssocID="{1C45BD23-CDDD-9C42-8980-DE96DA4ACDAC}" presName="Name13" presStyleLbl="parChTrans1D2" presStyleIdx="3" presStyleCnt="4"/>
      <dgm:spPr/>
      <dgm:t>
        <a:bodyPr/>
        <a:lstStyle/>
        <a:p>
          <a:endParaRPr lang="en-US"/>
        </a:p>
      </dgm:t>
    </dgm:pt>
    <dgm:pt modelId="{A875647A-DFFC-8042-9549-8B6D1A69DCED}" type="pres">
      <dgm:prSet presAssocID="{66FAF73F-0E36-1C49-860C-132B23D377EE}" presName="childText" presStyleLbl="bgAcc1" presStyleIdx="3" presStyleCnt="4" custScaleX="102465" custLinFactNeighborY="-150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58B1CE3-93A1-9A48-A1B2-512BF5E55EC1}" type="presOf" srcId="{27ADBC84-E411-3348-90C4-AFE7B06DAC42}" destId="{45269A36-D5B2-604D-9AB7-3FA149D87759}" srcOrd="0" destOrd="0" presId="urn:microsoft.com/office/officeart/2005/8/layout/hierarchy3"/>
    <dgm:cxn modelId="{A2A611C2-BF39-C744-89D1-CCDA80CAD9B5}" type="presOf" srcId="{1C45BD23-CDDD-9C42-8980-DE96DA4ACDAC}" destId="{E0B1A094-8AF8-BC46-9684-3BBB8CE7B6D8}" srcOrd="0" destOrd="0" presId="urn:microsoft.com/office/officeart/2005/8/layout/hierarchy3"/>
    <dgm:cxn modelId="{AC45C379-2F7A-1D49-8E3C-B699D8C66C5B}" type="presOf" srcId="{2CDA1DFD-DEAE-1644-98FD-5A9F3087B886}" destId="{290B849D-05E4-564D-9257-04D977506703}" srcOrd="0" destOrd="0" presId="urn:microsoft.com/office/officeart/2005/8/layout/hierarchy3"/>
    <dgm:cxn modelId="{521EE38A-FF98-B94E-AB34-5F58B095CCFA}" srcId="{1B934AC3-B4F3-CA45-B93B-4354C5A1DC23}" destId="{66FAF73F-0E36-1C49-860C-132B23D377EE}" srcOrd="1" destOrd="0" parTransId="{1C45BD23-CDDD-9C42-8980-DE96DA4ACDAC}" sibTransId="{D7680738-1701-3342-A1CE-A1DD31E9CA10}"/>
    <dgm:cxn modelId="{11F9C7C2-34DD-4143-9C5E-C41F20A04412}" srcId="{1B934AC3-B4F3-CA45-B93B-4354C5A1DC23}" destId="{2CDA1DFD-DEAE-1644-98FD-5A9F3087B886}" srcOrd="0" destOrd="0" parTransId="{06FD3430-5837-594A-A8AC-9797EBC1EE71}" sibTransId="{B20DB7FF-C0C9-344D-805B-5E888520C9C0}"/>
    <dgm:cxn modelId="{3135CB54-3D9E-D445-8056-C3BCE0195642}" type="presOf" srcId="{FFC03B41-23E9-1E48-889A-8B50EDA0A6C6}" destId="{8A6768D9-634C-E644-9493-78D81D8A31EE}" srcOrd="0" destOrd="0" presId="urn:microsoft.com/office/officeart/2005/8/layout/hierarchy3"/>
    <dgm:cxn modelId="{9BD5ED3E-2FEE-8945-B9EF-D768B4CEBD85}" type="presOf" srcId="{371C758A-9D45-2241-A232-07D65D0D4DF7}" destId="{3B214D8A-F36F-D94A-9D3A-9695BC3AA2D6}" srcOrd="0" destOrd="0" presId="urn:microsoft.com/office/officeart/2005/8/layout/hierarchy3"/>
    <dgm:cxn modelId="{24A7ABC4-2D96-7646-903B-62DCDEAB97B1}" type="presOf" srcId="{6E1DE3A4-0A6E-8049-8821-5015FB110EFF}" destId="{10003FB2-F567-D249-B65E-C79CC54811CA}" srcOrd="0" destOrd="0" presId="urn:microsoft.com/office/officeart/2005/8/layout/hierarchy3"/>
    <dgm:cxn modelId="{99116530-0AEA-6945-B6CC-6895A6739776}" srcId="{371C758A-9D45-2241-A232-07D65D0D4DF7}" destId="{6E1DE3A4-0A6E-8049-8821-5015FB110EFF}" srcOrd="0" destOrd="0" parTransId="{28ABDB3E-513E-D24C-8FD8-220851435800}" sibTransId="{7A8A583A-BD74-DD48-BACC-AB0B2629A059}"/>
    <dgm:cxn modelId="{36207483-0492-1849-9043-95FBF4D03A18}" type="presOf" srcId="{06FD3430-5837-594A-A8AC-9797EBC1EE71}" destId="{370C04DC-661B-0C4D-9C5D-9D0E8A81EB4D}" srcOrd="0" destOrd="0" presId="urn:microsoft.com/office/officeart/2005/8/layout/hierarchy3"/>
    <dgm:cxn modelId="{034837DA-F8AF-354D-ABB5-A5265F111553}" srcId="{6E1DE3A4-0A6E-8049-8821-5015FB110EFF}" destId="{27ADBC84-E411-3348-90C4-AFE7B06DAC42}" srcOrd="1" destOrd="0" parTransId="{FD0C620C-B896-1C45-856E-4C660E92E18C}" sibTransId="{2C32D8B9-ABF5-6A47-A0AC-35D7986CDF91}"/>
    <dgm:cxn modelId="{0D612A30-4838-1D4A-B03B-B878D9535C25}" type="presOf" srcId="{1B934AC3-B4F3-CA45-B93B-4354C5A1DC23}" destId="{5B1DBCBB-F200-2146-9D9F-09104D8EF535}" srcOrd="0" destOrd="0" presId="urn:microsoft.com/office/officeart/2005/8/layout/hierarchy3"/>
    <dgm:cxn modelId="{E4D3CDDB-67AF-1E49-91EF-9B9C6BDFA8D1}" type="presOf" srcId="{1B934AC3-B4F3-CA45-B93B-4354C5A1DC23}" destId="{6DEBD008-1CE2-AE40-9221-85A63572ADE5}" srcOrd="1" destOrd="0" presId="urn:microsoft.com/office/officeart/2005/8/layout/hierarchy3"/>
    <dgm:cxn modelId="{8D906232-DEF6-2446-B6AE-E5D237154F8C}" type="presOf" srcId="{FD0C620C-B896-1C45-856E-4C660E92E18C}" destId="{6104A098-779C-4547-BDDB-5C2830ACD92B}" srcOrd="0" destOrd="0" presId="urn:microsoft.com/office/officeart/2005/8/layout/hierarchy3"/>
    <dgm:cxn modelId="{A20A98DB-711C-5F46-8A57-E7B15AA18756}" type="presOf" srcId="{6E1DE3A4-0A6E-8049-8821-5015FB110EFF}" destId="{3ED5C325-18FF-1A47-B9F8-BA9C49041743}" srcOrd="1" destOrd="0" presId="urn:microsoft.com/office/officeart/2005/8/layout/hierarchy3"/>
    <dgm:cxn modelId="{95C05447-B31C-1145-B7CB-5C2AEBBF7D4E}" srcId="{6E1DE3A4-0A6E-8049-8821-5015FB110EFF}" destId="{335E4352-5D6B-0D4D-A479-65680BC6ACBF}" srcOrd="0" destOrd="0" parTransId="{FFC03B41-23E9-1E48-889A-8B50EDA0A6C6}" sibTransId="{08CB678C-B3CB-9743-8A1E-26B7588F0926}"/>
    <dgm:cxn modelId="{C88A3170-0817-C14D-B7D5-800D9C13C2F2}" type="presOf" srcId="{66FAF73F-0E36-1C49-860C-132B23D377EE}" destId="{A875647A-DFFC-8042-9549-8B6D1A69DCED}" srcOrd="0" destOrd="0" presId="urn:microsoft.com/office/officeart/2005/8/layout/hierarchy3"/>
    <dgm:cxn modelId="{0CC00D53-1E9D-2545-B96A-1197F2077DD5}" srcId="{371C758A-9D45-2241-A232-07D65D0D4DF7}" destId="{1B934AC3-B4F3-CA45-B93B-4354C5A1DC23}" srcOrd="1" destOrd="0" parTransId="{E8115EE2-31C6-7A4B-A2A5-6F5FA5E37830}" sibTransId="{49785F97-896E-2249-AB06-2F9533890DC7}"/>
    <dgm:cxn modelId="{33FAA3F9-B527-9044-B3AD-8856505B758B}" type="presOf" srcId="{335E4352-5D6B-0D4D-A479-65680BC6ACBF}" destId="{D9F6C7F2-DE14-634D-AF6B-E96544718D3D}" srcOrd="0" destOrd="0" presId="urn:microsoft.com/office/officeart/2005/8/layout/hierarchy3"/>
    <dgm:cxn modelId="{4A3CF90F-8CAB-0846-A560-E31E2848EDDE}" type="presParOf" srcId="{3B214D8A-F36F-D94A-9D3A-9695BC3AA2D6}" destId="{20A27ACB-4B32-5645-BCEB-5B60605606D1}" srcOrd="0" destOrd="0" presId="urn:microsoft.com/office/officeart/2005/8/layout/hierarchy3"/>
    <dgm:cxn modelId="{9AE941F3-FF7C-C64B-B5FC-155E085A9300}" type="presParOf" srcId="{20A27ACB-4B32-5645-BCEB-5B60605606D1}" destId="{F66E6664-D2B6-294A-9361-05E06354925A}" srcOrd="0" destOrd="0" presId="urn:microsoft.com/office/officeart/2005/8/layout/hierarchy3"/>
    <dgm:cxn modelId="{D107DC85-FCD1-8B41-9B14-5A0ECE66D071}" type="presParOf" srcId="{F66E6664-D2B6-294A-9361-05E06354925A}" destId="{10003FB2-F567-D249-B65E-C79CC54811CA}" srcOrd="0" destOrd="0" presId="urn:microsoft.com/office/officeart/2005/8/layout/hierarchy3"/>
    <dgm:cxn modelId="{DFE81760-9E57-6D43-984C-AD03018F87FE}" type="presParOf" srcId="{F66E6664-D2B6-294A-9361-05E06354925A}" destId="{3ED5C325-18FF-1A47-B9F8-BA9C49041743}" srcOrd="1" destOrd="0" presId="urn:microsoft.com/office/officeart/2005/8/layout/hierarchy3"/>
    <dgm:cxn modelId="{D5B33117-B877-9C4E-A8D0-0EE9BCFEEE80}" type="presParOf" srcId="{20A27ACB-4B32-5645-BCEB-5B60605606D1}" destId="{B3F68D90-15F4-DA41-B981-0981024148FD}" srcOrd="1" destOrd="0" presId="urn:microsoft.com/office/officeart/2005/8/layout/hierarchy3"/>
    <dgm:cxn modelId="{DAE91A59-3515-E042-B684-D9E57BF8BF21}" type="presParOf" srcId="{B3F68D90-15F4-DA41-B981-0981024148FD}" destId="{8A6768D9-634C-E644-9493-78D81D8A31EE}" srcOrd="0" destOrd="0" presId="urn:microsoft.com/office/officeart/2005/8/layout/hierarchy3"/>
    <dgm:cxn modelId="{A249B642-AD09-F94D-ABFD-8CB2C9C19FCA}" type="presParOf" srcId="{B3F68D90-15F4-DA41-B981-0981024148FD}" destId="{D9F6C7F2-DE14-634D-AF6B-E96544718D3D}" srcOrd="1" destOrd="0" presId="urn:microsoft.com/office/officeart/2005/8/layout/hierarchy3"/>
    <dgm:cxn modelId="{25CEEDD7-38D7-9A43-9CCC-2EB962867243}" type="presParOf" srcId="{B3F68D90-15F4-DA41-B981-0981024148FD}" destId="{6104A098-779C-4547-BDDB-5C2830ACD92B}" srcOrd="2" destOrd="0" presId="urn:microsoft.com/office/officeart/2005/8/layout/hierarchy3"/>
    <dgm:cxn modelId="{D7DF3682-33A1-044F-A761-C1BB2188CD91}" type="presParOf" srcId="{B3F68D90-15F4-DA41-B981-0981024148FD}" destId="{45269A36-D5B2-604D-9AB7-3FA149D87759}" srcOrd="3" destOrd="0" presId="urn:microsoft.com/office/officeart/2005/8/layout/hierarchy3"/>
    <dgm:cxn modelId="{2F644AA0-1479-7549-A902-4C1B70C3804E}" type="presParOf" srcId="{3B214D8A-F36F-D94A-9D3A-9695BC3AA2D6}" destId="{D8D305E4-9BBC-0147-9C08-6F51BFC12148}" srcOrd="1" destOrd="0" presId="urn:microsoft.com/office/officeart/2005/8/layout/hierarchy3"/>
    <dgm:cxn modelId="{FEF3CD26-B6E7-0248-95A8-0128DC60BF62}" type="presParOf" srcId="{D8D305E4-9BBC-0147-9C08-6F51BFC12148}" destId="{8172063C-858E-5F4D-901F-8A038120BE6C}" srcOrd="0" destOrd="0" presId="urn:microsoft.com/office/officeart/2005/8/layout/hierarchy3"/>
    <dgm:cxn modelId="{8243182A-5128-0C4C-B02F-E50DF03E5986}" type="presParOf" srcId="{8172063C-858E-5F4D-901F-8A038120BE6C}" destId="{5B1DBCBB-F200-2146-9D9F-09104D8EF535}" srcOrd="0" destOrd="0" presId="urn:microsoft.com/office/officeart/2005/8/layout/hierarchy3"/>
    <dgm:cxn modelId="{C25D121B-FF23-E04C-BCA8-48058C89E043}" type="presParOf" srcId="{8172063C-858E-5F4D-901F-8A038120BE6C}" destId="{6DEBD008-1CE2-AE40-9221-85A63572ADE5}" srcOrd="1" destOrd="0" presId="urn:microsoft.com/office/officeart/2005/8/layout/hierarchy3"/>
    <dgm:cxn modelId="{469E07F7-0864-D84D-A75B-C24BA76CF8D8}" type="presParOf" srcId="{D8D305E4-9BBC-0147-9C08-6F51BFC12148}" destId="{BBFFC1AA-37C2-C249-A1F3-E15EE217B7BA}" srcOrd="1" destOrd="0" presId="urn:microsoft.com/office/officeart/2005/8/layout/hierarchy3"/>
    <dgm:cxn modelId="{8C381D9A-CDC2-8D46-8E5F-64AE6DFAB079}" type="presParOf" srcId="{BBFFC1AA-37C2-C249-A1F3-E15EE217B7BA}" destId="{370C04DC-661B-0C4D-9C5D-9D0E8A81EB4D}" srcOrd="0" destOrd="0" presId="urn:microsoft.com/office/officeart/2005/8/layout/hierarchy3"/>
    <dgm:cxn modelId="{89D84536-5A0B-324E-81AB-9EF8932F95D4}" type="presParOf" srcId="{BBFFC1AA-37C2-C249-A1F3-E15EE217B7BA}" destId="{290B849D-05E4-564D-9257-04D977506703}" srcOrd="1" destOrd="0" presId="urn:microsoft.com/office/officeart/2005/8/layout/hierarchy3"/>
    <dgm:cxn modelId="{7ADC08D2-799C-5946-B1D9-595E15A1F701}" type="presParOf" srcId="{BBFFC1AA-37C2-C249-A1F3-E15EE217B7BA}" destId="{E0B1A094-8AF8-BC46-9684-3BBB8CE7B6D8}" srcOrd="2" destOrd="0" presId="urn:microsoft.com/office/officeart/2005/8/layout/hierarchy3"/>
    <dgm:cxn modelId="{BEF4E30F-07BA-AA43-B7BA-6E8538961588}" type="presParOf" srcId="{BBFFC1AA-37C2-C249-A1F3-E15EE217B7BA}" destId="{A875647A-DFFC-8042-9549-8B6D1A69DCE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03FB2-F567-D249-B65E-C79CC54811CA}">
      <dsp:nvSpPr>
        <dsp:cNvPr id="0" name=""/>
        <dsp:cNvSpPr/>
      </dsp:nvSpPr>
      <dsp:spPr>
        <a:xfrm>
          <a:off x="1708568" y="1611"/>
          <a:ext cx="1878571" cy="7125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Males</a:t>
          </a:r>
          <a:endParaRPr lang="es-ES" sz="3200" kern="1200" dirty="0"/>
        </a:p>
      </dsp:txBody>
      <dsp:txXfrm>
        <a:off x="1729438" y="22481"/>
        <a:ext cx="1836831" cy="670815"/>
      </dsp:txXfrm>
    </dsp:sp>
    <dsp:sp modelId="{8A6768D9-634C-E644-9493-78D81D8A31EE}">
      <dsp:nvSpPr>
        <dsp:cNvPr id="0" name=""/>
        <dsp:cNvSpPr/>
      </dsp:nvSpPr>
      <dsp:spPr>
        <a:xfrm>
          <a:off x="1896425" y="714167"/>
          <a:ext cx="187857" cy="696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6706"/>
              </a:lnTo>
              <a:lnTo>
                <a:pt x="187857" y="696706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F6C7F2-DE14-634D-AF6B-E96544718D3D}">
      <dsp:nvSpPr>
        <dsp:cNvPr id="0" name=""/>
        <dsp:cNvSpPr/>
      </dsp:nvSpPr>
      <dsp:spPr>
        <a:xfrm>
          <a:off x="2084283" y="929343"/>
          <a:ext cx="1677215" cy="963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Ferritin</a:t>
          </a:r>
          <a:endParaRPr lang="es-ES" sz="1800" kern="1200" dirty="0" smtClean="0"/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300–</a:t>
          </a:r>
          <a:r>
            <a:rPr lang="es-ES" sz="1800" kern="1200" dirty="0" smtClean="0">
              <a:solidFill>
                <a:schemeClr val="tx1"/>
              </a:solidFill>
            </a:rPr>
            <a:t>400 </a:t>
          </a:r>
          <a:r>
            <a:rPr lang="el-GR" sz="1800" kern="1200" dirty="0" smtClean="0">
              <a:solidFill>
                <a:schemeClr val="tx1"/>
              </a:solidFill>
            </a:rPr>
            <a:t>μ</a:t>
          </a:r>
          <a:r>
            <a:rPr lang="de-CH" sz="1800" kern="1200" dirty="0" err="1" smtClean="0">
              <a:solidFill>
                <a:schemeClr val="tx1"/>
              </a:solidFill>
            </a:rPr>
            <a:t>g</a:t>
          </a:r>
          <a:r>
            <a:rPr lang="de-CH" sz="1800" kern="1200" dirty="0" smtClean="0">
              <a:solidFill>
                <a:schemeClr val="tx1"/>
              </a:solidFill>
            </a:rPr>
            <a:t>/L </a:t>
          </a:r>
          <a:r>
            <a:rPr lang="de-CH" sz="1800" kern="1200" dirty="0" err="1" smtClean="0">
              <a:solidFill>
                <a:schemeClr val="tx1"/>
              </a:solidFill>
            </a:rPr>
            <a:t>as</a:t>
          </a:r>
          <a:r>
            <a:rPr lang="de-CH" sz="1800" kern="1200" dirty="0" smtClean="0">
              <a:solidFill>
                <a:schemeClr val="tx1"/>
              </a:solidFill>
            </a:rPr>
            <a:t> </a:t>
          </a:r>
          <a:r>
            <a:rPr lang="es-ES" sz="1800" kern="1200" dirty="0" smtClean="0">
              <a:solidFill>
                <a:schemeClr val="tx1"/>
              </a:solidFill>
            </a:rPr>
            <a:t>ULN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112490" y="957550"/>
        <a:ext cx="1620801" cy="906647"/>
      </dsp:txXfrm>
    </dsp:sp>
    <dsp:sp modelId="{6104A098-779C-4547-BDDB-5C2830ACD92B}">
      <dsp:nvSpPr>
        <dsp:cNvPr id="0" name=""/>
        <dsp:cNvSpPr/>
      </dsp:nvSpPr>
      <dsp:spPr>
        <a:xfrm>
          <a:off x="1896425" y="714167"/>
          <a:ext cx="200430" cy="1974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4674"/>
              </a:lnTo>
              <a:lnTo>
                <a:pt x="200430" y="197467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269A36-D5B2-604D-9AB7-3FA149D87759}">
      <dsp:nvSpPr>
        <dsp:cNvPr id="0" name=""/>
        <dsp:cNvSpPr/>
      </dsp:nvSpPr>
      <dsp:spPr>
        <a:xfrm>
          <a:off x="2096856" y="2157884"/>
          <a:ext cx="1699064" cy="10619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Transferrin</a:t>
          </a:r>
          <a:r>
            <a:rPr lang="es-ES" sz="1800" kern="1200" dirty="0" smtClean="0"/>
            <a:t> </a:t>
          </a:r>
          <a:r>
            <a:rPr lang="es-ES" sz="1800" kern="1200" dirty="0" err="1" smtClean="0"/>
            <a:t>Saturation</a:t>
          </a:r>
          <a:r>
            <a:rPr lang="es-ES" sz="1800" kern="1200" dirty="0" smtClean="0"/>
            <a:t> &lt;50%</a:t>
          </a:r>
          <a:endParaRPr lang="es-ES" sz="1800" kern="1200" dirty="0"/>
        </a:p>
      </dsp:txBody>
      <dsp:txXfrm>
        <a:off x="2127958" y="2188986"/>
        <a:ext cx="1636860" cy="999711"/>
      </dsp:txXfrm>
    </dsp:sp>
    <dsp:sp modelId="{5B1DBCBB-F200-2146-9D9F-09104D8EF535}">
      <dsp:nvSpPr>
        <dsp:cNvPr id="0" name=""/>
        <dsp:cNvSpPr/>
      </dsp:nvSpPr>
      <dsp:spPr>
        <a:xfrm>
          <a:off x="4118097" y="1611"/>
          <a:ext cx="1993491" cy="7275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err="1" smtClean="0"/>
            <a:t>Females</a:t>
          </a:r>
          <a:endParaRPr lang="es-ES" sz="3200" kern="1200" dirty="0"/>
        </a:p>
      </dsp:txBody>
      <dsp:txXfrm>
        <a:off x="4139406" y="22920"/>
        <a:ext cx="1950873" cy="684911"/>
      </dsp:txXfrm>
    </dsp:sp>
    <dsp:sp modelId="{370C04DC-661B-0C4D-9C5D-9D0E8A81EB4D}">
      <dsp:nvSpPr>
        <dsp:cNvPr id="0" name=""/>
        <dsp:cNvSpPr/>
      </dsp:nvSpPr>
      <dsp:spPr>
        <a:xfrm>
          <a:off x="4317447" y="729140"/>
          <a:ext cx="223951" cy="648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787"/>
              </a:lnTo>
              <a:lnTo>
                <a:pt x="223951" y="64878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0B849D-05E4-564D-9257-04D977506703}">
      <dsp:nvSpPr>
        <dsp:cNvPr id="0" name=""/>
        <dsp:cNvSpPr/>
      </dsp:nvSpPr>
      <dsp:spPr>
        <a:xfrm>
          <a:off x="4541398" y="846971"/>
          <a:ext cx="1699064" cy="10619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Ferritin</a:t>
          </a:r>
          <a:endParaRPr lang="es-ES" sz="1800" kern="1200" dirty="0" smtClean="0"/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150–200 </a:t>
          </a:r>
          <a:r>
            <a:rPr lang="el-GR" sz="1800" kern="1200" dirty="0" smtClean="0">
              <a:solidFill>
                <a:schemeClr val="tx1"/>
              </a:solidFill>
            </a:rPr>
            <a:t>μ</a:t>
          </a:r>
          <a:r>
            <a:rPr lang="de-CH" sz="1800" kern="1200" dirty="0" err="1" smtClean="0">
              <a:solidFill>
                <a:schemeClr val="tx1"/>
              </a:solidFill>
            </a:rPr>
            <a:t>g</a:t>
          </a:r>
          <a:r>
            <a:rPr lang="de-CH" sz="1800" kern="1200" dirty="0" smtClean="0">
              <a:solidFill>
                <a:schemeClr val="tx1"/>
              </a:solidFill>
            </a:rPr>
            <a:t>/L </a:t>
          </a:r>
          <a:r>
            <a:rPr lang="de-CH" sz="1800" kern="1200" dirty="0" err="1" smtClean="0">
              <a:solidFill>
                <a:schemeClr val="tx1"/>
              </a:solidFill>
            </a:rPr>
            <a:t>as</a:t>
          </a:r>
          <a:r>
            <a:rPr lang="de-CH" sz="1800" kern="1200" dirty="0" smtClean="0">
              <a:solidFill>
                <a:schemeClr val="tx1"/>
              </a:solidFill>
            </a:rPr>
            <a:t> </a:t>
          </a:r>
          <a:r>
            <a:rPr lang="es-ES" sz="1800" kern="1200" dirty="0" smtClean="0">
              <a:solidFill>
                <a:schemeClr val="tx1"/>
              </a:solidFill>
            </a:rPr>
            <a:t>ULN</a:t>
          </a:r>
          <a:endParaRPr lang="es-ES" sz="1800" kern="1200" dirty="0"/>
        </a:p>
      </dsp:txBody>
      <dsp:txXfrm>
        <a:off x="4572500" y="878073"/>
        <a:ext cx="1636860" cy="999711"/>
      </dsp:txXfrm>
    </dsp:sp>
    <dsp:sp modelId="{E0B1A094-8AF8-BC46-9684-3BBB8CE7B6D8}">
      <dsp:nvSpPr>
        <dsp:cNvPr id="0" name=""/>
        <dsp:cNvSpPr/>
      </dsp:nvSpPr>
      <dsp:spPr>
        <a:xfrm>
          <a:off x="4317447" y="729140"/>
          <a:ext cx="199349" cy="1963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3874"/>
              </a:lnTo>
              <a:lnTo>
                <a:pt x="199349" y="196387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75647A-DFFC-8042-9549-8B6D1A69DCED}">
      <dsp:nvSpPr>
        <dsp:cNvPr id="0" name=""/>
        <dsp:cNvSpPr/>
      </dsp:nvSpPr>
      <dsp:spPr>
        <a:xfrm>
          <a:off x="4516796" y="2162058"/>
          <a:ext cx="1740946" cy="10619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Transferrin</a:t>
          </a:r>
          <a:r>
            <a:rPr lang="es-ES" sz="1800" kern="1200" dirty="0" smtClean="0"/>
            <a:t> </a:t>
          </a:r>
          <a:r>
            <a:rPr lang="es-ES" sz="1800" kern="1200" dirty="0" err="1" smtClean="0"/>
            <a:t>Saturation</a:t>
          </a:r>
          <a:r>
            <a:rPr lang="es-ES" sz="1800" kern="1200" dirty="0" smtClean="0"/>
            <a:t>  &lt;45%</a:t>
          </a:r>
          <a:endParaRPr lang="es-ES" sz="1800" kern="1200" dirty="0"/>
        </a:p>
      </dsp:txBody>
      <dsp:txXfrm>
        <a:off x="4547898" y="2193160"/>
        <a:ext cx="1678742" cy="999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7FFD8-639F-6940-AA97-C859E4D5CF5B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84CA0-82E2-0149-86E9-5FC3678EE41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694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456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1284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</a:t>
            </a:r>
            <a:r>
              <a:rPr lang="en-US" dirty="0" err="1" smtClean="0"/>
              <a:t>conrinue</a:t>
            </a:r>
            <a:r>
              <a:rPr lang="en-US" dirty="0" smtClean="0"/>
              <a:t> with the cases  and the HFE gens was positive.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Biopsy</a:t>
            </a:r>
            <a:r>
              <a:rPr lang="en-US" baseline="0" dirty="0" smtClean="0"/>
              <a:t> </a:t>
            </a:r>
            <a:r>
              <a:rPr lang="en-US" dirty="0" smtClean="0"/>
              <a:t>was performed, AND SHO</a:t>
            </a:r>
            <a:r>
              <a:rPr lang="en-US" baseline="0" dirty="0" smtClean="0"/>
              <a:t>W  </a:t>
            </a:r>
            <a:r>
              <a:rPr lang="en-US" dirty="0" smtClean="0"/>
              <a:t>minor portal fibrosis without Septa formation, NO</a:t>
            </a:r>
            <a:r>
              <a:rPr lang="en-US" baseline="0" dirty="0" smtClean="0"/>
              <a:t> </a:t>
            </a:r>
            <a:r>
              <a:rPr lang="en-US" dirty="0" smtClean="0"/>
              <a:t> significant steatosis,</a:t>
            </a:r>
            <a:r>
              <a:rPr lang="en-US" baseline="0" dirty="0" smtClean="0"/>
              <a:t> </a:t>
            </a:r>
            <a:r>
              <a:rPr lang="en-US" dirty="0" smtClean="0"/>
              <a:t>analog METAVIR F1.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AROUND DUCTAL PORTAL WE CAN SEE DARK SPOTS, 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839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WITH IRON STAIN WE SEE THE CLASSIC PATTERN OF CANALICULAR IRON, </a:t>
            </a:r>
            <a:r>
              <a:rPr lang="en-US" dirty="0" err="1" smtClean="0"/>
              <a:t>periportal</a:t>
            </a:r>
            <a:r>
              <a:rPr lang="en-US" dirty="0" smtClean="0"/>
              <a:t> hepatocellular and </a:t>
            </a:r>
            <a:r>
              <a:rPr lang="en-US" dirty="0" err="1" smtClean="0"/>
              <a:t>pericanalicular</a:t>
            </a:r>
            <a:r>
              <a:rPr lang="en-US" dirty="0" smtClean="0"/>
              <a:t> </a:t>
            </a:r>
            <a:r>
              <a:rPr lang="en-US" dirty="0" err="1" smtClean="0"/>
              <a:t>siderosis</a:t>
            </a:r>
            <a:r>
              <a:rPr lang="en-US" dirty="0" smtClean="0"/>
              <a:t>.. The finding is suitable and compatible with a</a:t>
            </a:r>
            <a:r>
              <a:rPr lang="en-US" baseline="0" dirty="0" smtClean="0"/>
              <a:t> hereditary</a:t>
            </a:r>
            <a:r>
              <a:rPr lang="en-US" dirty="0" smtClean="0"/>
              <a:t> hemochromatosis. 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OJO: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 our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would be negative for HFE mutations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iron over-load is confirmed, testing of HJV, HAMP, TR2,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ferroportin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and SLC40A1 for types 2–4 HH should be considered. </a:t>
            </a: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0250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1633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110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baseline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baseline="0" dirty="0" smtClean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3973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9545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230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4433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691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883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0816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9760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>
              <a:effectLst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176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What</a:t>
            </a:r>
            <a:r>
              <a:rPr lang="de-CH" dirty="0" smtClean="0"/>
              <a:t> </a:t>
            </a:r>
            <a:r>
              <a:rPr lang="de-CH" dirty="0" err="1" smtClean="0"/>
              <a:t>about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patho</a:t>
            </a:r>
            <a:r>
              <a:rPr lang="de-CH" dirty="0" smtClean="0"/>
              <a:t>..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8480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síntesis of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hepcidin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DIOS  higher </a:t>
            </a:r>
            <a:r>
              <a:rPr lang="es-ES" sz="1200" kern="1200" baseline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overweight</a:t>
            </a:r>
            <a:r>
              <a:rPr lang="es-E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DIOS compare to  overweight 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normal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ferrtina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5016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same time </a:t>
            </a:r>
            <a:r>
              <a:rPr lang="de-CH" dirty="0" err="1" smtClean="0"/>
              <a:t>fatty</a:t>
            </a:r>
            <a:r>
              <a:rPr lang="de-CH" dirty="0" smtClean="0"/>
              <a:t> </a:t>
            </a:r>
            <a:r>
              <a:rPr lang="de-CH" dirty="0" err="1" smtClean="0"/>
              <a:t>accid</a:t>
            </a:r>
            <a:r>
              <a:rPr lang="de-CH" dirty="0" smtClean="0"/>
              <a:t> </a:t>
            </a:r>
            <a:r>
              <a:rPr lang="de-CH" dirty="0" err="1" smtClean="0"/>
              <a:t>acumulate</a:t>
            </a:r>
            <a:r>
              <a:rPr lang="de-CH" dirty="0" smtClean="0"/>
              <a:t> in </a:t>
            </a:r>
            <a:r>
              <a:rPr lang="de-CH" dirty="0" err="1" smtClean="0"/>
              <a:t>visceral</a:t>
            </a:r>
            <a:r>
              <a:rPr lang="de-CH" dirty="0" smtClean="0"/>
              <a:t> </a:t>
            </a:r>
            <a:r>
              <a:rPr lang="de-CH" dirty="0" err="1" smtClean="0"/>
              <a:t>adipos</a:t>
            </a:r>
            <a:r>
              <a:rPr lang="de-CH" dirty="0" smtClean="0"/>
              <a:t> </a:t>
            </a:r>
            <a:r>
              <a:rPr lang="de-CH" dirty="0" err="1" smtClean="0"/>
              <a:t>tissue</a:t>
            </a:r>
            <a:r>
              <a:rPr lang="de-CH" dirty="0" smtClean="0"/>
              <a:t>,</a:t>
            </a:r>
            <a:r>
              <a:rPr lang="de-CH" baseline="0" dirty="0" smtClean="0"/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iron dysregulates the production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adipokines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This enhances insulin resistance, which</a:t>
            </a:r>
          </a:p>
          <a:p>
            <a:r>
              <a:rPr lang="de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stimulates</a:t>
            </a:r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hepcidin</a:t>
            </a:r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 </a:t>
            </a:r>
            <a:r>
              <a:rPr lang="de-CH" baseline="0" dirty="0" err="1" smtClean="0"/>
              <a:t>increase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considerable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sintesi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hepcidin</a:t>
            </a:r>
            <a:r>
              <a:rPr lang="de-CH" baseline="0" dirty="0" smtClean="0"/>
              <a:t>, </a:t>
            </a:r>
            <a:r>
              <a:rPr lang="de-CH" baseline="0" dirty="0" err="1" smtClean="0"/>
              <a:t>increase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glucosa</a:t>
            </a:r>
            <a:r>
              <a:rPr lang="de-CH" baseline="0" dirty="0" smtClean="0"/>
              <a:t>, </a:t>
            </a:r>
            <a:r>
              <a:rPr lang="de-CH" baseline="0" dirty="0" err="1" smtClean="0"/>
              <a:t>insulin</a:t>
            </a:r>
            <a:r>
              <a:rPr lang="de-CH" baseline="0" dirty="0" smtClean="0"/>
              <a:t>, </a:t>
            </a:r>
            <a:r>
              <a:rPr lang="de-CH" baseline="0" dirty="0" err="1" smtClean="0"/>
              <a:t>even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neuglucogenesis</a:t>
            </a:r>
            <a:r>
              <a:rPr lang="de-CH" baseline="0" dirty="0" smtClean="0"/>
              <a:t> ( </a:t>
            </a:r>
            <a:r>
              <a:rPr lang="de-CH" baseline="0" dirty="0" err="1" smtClean="0"/>
              <a:t>animlads</a:t>
            </a:r>
            <a:r>
              <a:rPr lang="de-CH" baseline="0" dirty="0" smtClean="0"/>
              <a:t>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55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3719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So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question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bleed</a:t>
            </a:r>
            <a:r>
              <a:rPr lang="de-CH" dirty="0" smtClean="0"/>
              <a:t> </a:t>
            </a:r>
            <a:r>
              <a:rPr lang="de-CH" dirty="0" err="1" smtClean="0"/>
              <a:t>or</a:t>
            </a:r>
            <a:r>
              <a:rPr lang="de-CH" dirty="0" smtClean="0"/>
              <a:t> not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bleed</a:t>
            </a:r>
            <a:r>
              <a:rPr lang="de-CH" dirty="0" smtClean="0"/>
              <a:t> </a:t>
            </a:r>
            <a:r>
              <a:rPr lang="de-CH" dirty="0" err="1" smtClean="0"/>
              <a:t>this</a:t>
            </a:r>
            <a:r>
              <a:rPr lang="de-CH" dirty="0" smtClean="0"/>
              <a:t> </a:t>
            </a:r>
            <a:r>
              <a:rPr lang="de-CH" dirty="0" err="1" smtClean="0"/>
              <a:t>patient</a:t>
            </a:r>
            <a:r>
              <a:rPr lang="de-CH" dirty="0" smtClean="0"/>
              <a:t>.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0516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6485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9115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04490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endParaRPr lang="es-E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13501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7882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4442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52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328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470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1066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7717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7717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4CA0-82E2-0149-86E9-5FC3678EE41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41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5C45-1BD1-4D4C-9126-E684B22E6AE2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1A23-CF9E-9345-8CF0-6743BAF976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7514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5C45-1BD1-4D4C-9126-E684B22E6AE2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1A23-CF9E-9345-8CF0-6743BAF976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9159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5C45-1BD1-4D4C-9126-E684B22E6AE2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1A23-CF9E-9345-8CF0-6743BAF976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821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5C45-1BD1-4D4C-9126-E684B22E6AE2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1A23-CF9E-9345-8CF0-6743BAF976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56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5C45-1BD1-4D4C-9126-E684B22E6AE2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1A23-CF9E-9345-8CF0-6743BAF976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521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5C45-1BD1-4D4C-9126-E684B22E6AE2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1A23-CF9E-9345-8CF0-6743BAF976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6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5C45-1BD1-4D4C-9126-E684B22E6AE2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1A23-CF9E-9345-8CF0-6743BAF976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402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5C45-1BD1-4D4C-9126-E684B22E6AE2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1A23-CF9E-9345-8CF0-6743BAF976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395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5C45-1BD1-4D4C-9126-E684B22E6AE2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1A23-CF9E-9345-8CF0-6743BAF976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0834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5C45-1BD1-4D4C-9126-E684B22E6AE2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1A23-CF9E-9345-8CF0-6743BAF976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8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5C45-1BD1-4D4C-9126-E684B22E6AE2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1A23-CF9E-9345-8CF0-6743BAF976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646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C5C45-1BD1-4D4C-9126-E684B22E6AE2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91A23-CF9E-9345-8CF0-6743BAF976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66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rgbClr val="800000"/>
                </a:solidFill>
              </a:rPr>
              <a:t>Clinical</a:t>
            </a:r>
            <a:r>
              <a:rPr lang="es-ES" dirty="0" smtClean="0">
                <a:solidFill>
                  <a:srgbClr val="800000"/>
                </a:solidFill>
              </a:rPr>
              <a:t> </a:t>
            </a:r>
            <a:r>
              <a:rPr lang="es-ES" dirty="0" err="1">
                <a:solidFill>
                  <a:srgbClr val="800000"/>
                </a:solidFill>
              </a:rPr>
              <a:t>approach</a:t>
            </a:r>
            <a:r>
              <a:rPr lang="es-ES" dirty="0">
                <a:solidFill>
                  <a:srgbClr val="800000"/>
                </a:solidFill>
              </a:rPr>
              <a:t> </a:t>
            </a:r>
            <a:r>
              <a:rPr lang="es-ES" dirty="0" err="1">
                <a:solidFill>
                  <a:srgbClr val="800000"/>
                </a:solidFill>
              </a:rPr>
              <a:t>to</a:t>
            </a:r>
            <a:r>
              <a:rPr lang="es-ES" dirty="0">
                <a:solidFill>
                  <a:srgbClr val="800000"/>
                </a:solidFill>
              </a:rPr>
              <a:t> </a:t>
            </a:r>
            <a:r>
              <a:rPr lang="es-ES" dirty="0" err="1">
                <a:solidFill>
                  <a:srgbClr val="800000"/>
                </a:solidFill>
              </a:rPr>
              <a:t>increased</a:t>
            </a:r>
            <a:r>
              <a:rPr lang="es-ES" dirty="0">
                <a:solidFill>
                  <a:srgbClr val="800000"/>
                </a:solidFill>
              </a:rPr>
              <a:t> </a:t>
            </a:r>
            <a:r>
              <a:rPr lang="es-ES" dirty="0" err="1">
                <a:solidFill>
                  <a:srgbClr val="800000"/>
                </a:solidFill>
              </a:rPr>
              <a:t>serum</a:t>
            </a:r>
            <a:r>
              <a:rPr lang="es-ES" dirty="0">
                <a:solidFill>
                  <a:srgbClr val="800000"/>
                </a:solidFill>
              </a:rPr>
              <a:t> </a:t>
            </a:r>
            <a:r>
              <a:rPr lang="es-ES" dirty="0" err="1">
                <a:solidFill>
                  <a:srgbClr val="800000"/>
                </a:solidFill>
              </a:rPr>
              <a:t>ferritin</a:t>
            </a:r>
            <a:endParaRPr lang="es-ES" dirty="0">
              <a:solidFill>
                <a:srgbClr val="80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903785"/>
            <a:ext cx="6400800" cy="17526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s-ES" sz="2400" dirty="0" smtClean="0">
                <a:solidFill>
                  <a:schemeClr val="tx1"/>
                </a:solidFill>
              </a:rPr>
              <a:t>Yuly Paulin Mendoza</a:t>
            </a:r>
          </a:p>
          <a:p>
            <a:pPr>
              <a:lnSpc>
                <a:spcPct val="80000"/>
              </a:lnSpc>
            </a:pPr>
            <a:r>
              <a:rPr lang="es-ES" sz="2200" dirty="0" smtClean="0">
                <a:solidFill>
                  <a:schemeClr val="tx1"/>
                </a:solidFill>
              </a:rPr>
              <a:t>DAS hepatology - </a:t>
            </a:r>
            <a:r>
              <a:rPr lang="es-ES" sz="2200" dirty="0" err="1" smtClean="0">
                <a:solidFill>
                  <a:schemeClr val="tx1"/>
                </a:solidFill>
              </a:rPr>
              <a:t>University</a:t>
            </a:r>
            <a:r>
              <a:rPr lang="es-ES" sz="2200" dirty="0" smtClean="0">
                <a:solidFill>
                  <a:schemeClr val="tx1"/>
                </a:solidFill>
              </a:rPr>
              <a:t> of Bern</a:t>
            </a:r>
          </a:p>
          <a:p>
            <a:pPr>
              <a:lnSpc>
                <a:spcPct val="80000"/>
              </a:lnSpc>
            </a:pPr>
            <a:endParaRPr lang="es-E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es-ES" sz="2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s-ES" sz="2400" b="1" dirty="0" smtClean="0">
                <a:solidFill>
                  <a:schemeClr val="tx1"/>
                </a:solidFill>
              </a:rPr>
              <a:t>14</a:t>
            </a:r>
            <a:r>
              <a:rPr lang="es-ES" sz="2400" b="1" baseline="30000" dirty="0" smtClean="0">
                <a:solidFill>
                  <a:schemeClr val="tx1"/>
                </a:solidFill>
              </a:rPr>
              <a:t>th</a:t>
            </a:r>
            <a:r>
              <a:rPr lang="es-ES" sz="2400" b="1" dirty="0" smtClean="0">
                <a:solidFill>
                  <a:schemeClr val="tx1"/>
                </a:solidFill>
              </a:rPr>
              <a:t> </a:t>
            </a:r>
            <a:r>
              <a:rPr lang="es-ES" sz="2400" b="1" dirty="0" err="1" smtClean="0">
                <a:solidFill>
                  <a:schemeClr val="tx1"/>
                </a:solidFill>
              </a:rPr>
              <a:t>November</a:t>
            </a:r>
            <a:r>
              <a:rPr lang="es-ES" sz="2400" b="1" dirty="0" smtClean="0">
                <a:solidFill>
                  <a:schemeClr val="tx1"/>
                </a:solidFill>
              </a:rPr>
              <a:t> 2018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336" y="79919"/>
            <a:ext cx="1612664" cy="11414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84" y="406067"/>
            <a:ext cx="2331832" cy="8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5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958752"/>
              </p:ext>
            </p:extLst>
          </p:nvPr>
        </p:nvGraphicFramePr>
        <p:xfrm>
          <a:off x="457200" y="1356224"/>
          <a:ext cx="8203759" cy="412893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457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6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8447">
                <a:tc>
                  <a:txBody>
                    <a:bodyPr/>
                    <a:lstStyle/>
                    <a:p>
                      <a:r>
                        <a:rPr lang="es-ES" sz="2200" dirty="0" err="1" smtClean="0"/>
                        <a:t>Etiology</a:t>
                      </a:r>
                      <a:r>
                        <a:rPr lang="es-ES" sz="2200" dirty="0" smtClean="0"/>
                        <a:t>  </a:t>
                      </a:r>
                    </a:p>
                    <a:p>
                      <a:r>
                        <a:rPr lang="es-ES" sz="2200" dirty="0" err="1" smtClean="0"/>
                        <a:t>Iron</a:t>
                      </a:r>
                      <a:r>
                        <a:rPr lang="es-ES" sz="2200" dirty="0" smtClean="0"/>
                        <a:t> </a:t>
                      </a:r>
                      <a:r>
                        <a:rPr lang="es-ES" sz="2200" dirty="0" err="1" smtClean="0"/>
                        <a:t>overload</a:t>
                      </a:r>
                      <a:endParaRPr lang="es-E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200" dirty="0" err="1" smtClean="0"/>
                        <a:t>Ferritin</a:t>
                      </a:r>
                      <a:endParaRPr lang="es-E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200" kern="1200" dirty="0" err="1" smtClean="0">
                          <a:effectLst/>
                        </a:rPr>
                        <a:t>Transferrin</a:t>
                      </a:r>
                      <a:r>
                        <a:rPr lang="es-ES" sz="2200" kern="1200" dirty="0" smtClean="0">
                          <a:effectLst/>
                        </a:rPr>
                        <a:t> </a:t>
                      </a:r>
                      <a:r>
                        <a:rPr lang="es-ES" sz="2200" kern="1200" dirty="0" err="1" smtClean="0">
                          <a:effectLst/>
                        </a:rPr>
                        <a:t>saturation</a:t>
                      </a:r>
                      <a:r>
                        <a:rPr lang="es-ES" sz="2200" kern="1200" dirty="0" smtClean="0">
                          <a:effectLst/>
                        </a:rPr>
                        <a:t> </a:t>
                      </a:r>
                      <a:endParaRPr lang="es-E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80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 err="1" smtClean="0">
                          <a:effectLst/>
                        </a:rPr>
                        <a:t>Hemochromatosis</a:t>
                      </a:r>
                      <a:r>
                        <a:rPr lang="es-ES" sz="1600" kern="1200" dirty="0" smtClean="0">
                          <a:effectLst/>
                        </a:rPr>
                        <a:t> HFE-1 and </a:t>
                      </a:r>
                      <a:r>
                        <a:rPr lang="es-ES" sz="1600" kern="1200" dirty="0" err="1" smtClean="0">
                          <a:effectLst/>
                        </a:rPr>
                        <a:t>others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&gt;</a:t>
                      </a:r>
                      <a:r>
                        <a:rPr lang="es-ES" sz="1600" kern="1200" dirty="0" smtClean="0">
                          <a:effectLst/>
                        </a:rPr>
                        <a:t>1.000 </a:t>
                      </a:r>
                      <a:r>
                        <a:rPr lang="es-ES" sz="1600" kern="1200" dirty="0" err="1" smtClean="0">
                          <a:effectLst/>
                        </a:rPr>
                        <a:t>μg</a:t>
                      </a:r>
                      <a:r>
                        <a:rPr lang="es-ES" sz="1600" kern="1200" dirty="0" smtClean="0">
                          <a:effectLst/>
                        </a:rPr>
                        <a:t>/l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ym typeface="Wingdings"/>
                        </a:rPr>
                        <a:t>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kern="1200" dirty="0" smtClean="0">
                          <a:effectLst/>
                        </a:rPr>
                        <a:t>(more</a:t>
                      </a:r>
                      <a:r>
                        <a:rPr lang="es-ES" sz="1600" kern="1200" baseline="0" dirty="0" smtClean="0">
                          <a:effectLst/>
                        </a:rPr>
                        <a:t> </a:t>
                      </a:r>
                      <a:r>
                        <a:rPr lang="es-ES" sz="1600" kern="1200" baseline="0" dirty="0" err="1" smtClean="0">
                          <a:effectLst/>
                        </a:rPr>
                        <a:t>often</a:t>
                      </a:r>
                      <a:r>
                        <a:rPr lang="es-ES" sz="1600" kern="1200" baseline="0" dirty="0" smtClean="0">
                          <a:effectLst/>
                        </a:rPr>
                        <a:t> &gt;80%)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3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 err="1" smtClean="0">
                          <a:effectLst/>
                        </a:rPr>
                        <a:t>Dyserythropoiesis</a:t>
                      </a:r>
                      <a:r>
                        <a:rPr lang="es-ES" sz="1600" kern="1200" dirty="0" smtClean="0">
                          <a:effectLst/>
                        </a:rPr>
                        <a:t> 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effectLst/>
                        </a:rPr>
                        <a:t>&gt;1000</a:t>
                      </a:r>
                      <a:r>
                        <a:rPr lang="es-ES" sz="1600" kern="1200" dirty="0" smtClean="0">
                          <a:effectLst/>
                        </a:rPr>
                        <a:t>μg/l </a:t>
                      </a:r>
                      <a:endParaRPr lang="es-ES" sz="16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ym typeface="Wingdings"/>
                        </a:rPr>
                        <a:t>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979142"/>
                  </a:ext>
                </a:extLst>
              </a:tr>
              <a:tr h="471336"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Mutation</a:t>
                      </a:r>
                      <a:r>
                        <a:rPr lang="es-ES" sz="1600" dirty="0" smtClean="0"/>
                        <a:t> of </a:t>
                      </a:r>
                      <a:r>
                        <a:rPr lang="es-ES" sz="1600" dirty="0" err="1" smtClean="0"/>
                        <a:t>the</a:t>
                      </a:r>
                      <a:r>
                        <a:rPr lang="es-ES" sz="1600" dirty="0" smtClean="0"/>
                        <a:t> gene </a:t>
                      </a:r>
                      <a:r>
                        <a:rPr lang="es-ES" sz="1600" dirty="0" err="1" smtClean="0"/>
                        <a:t>ferroportin</a:t>
                      </a:r>
                      <a:r>
                        <a:rPr lang="es-ES" sz="1600" dirty="0" smtClean="0"/>
                        <a:t> </a:t>
                      </a:r>
                      <a:endParaRPr lang="es-E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&gt;</a:t>
                      </a:r>
                      <a:r>
                        <a:rPr lang="es-ES" sz="1600" kern="1200" dirty="0" smtClean="0">
                          <a:effectLst/>
                        </a:rPr>
                        <a:t>1.000 </a:t>
                      </a:r>
                      <a:r>
                        <a:rPr lang="es-ES" sz="1600" kern="1200" dirty="0" err="1" smtClean="0">
                          <a:effectLst/>
                        </a:rPr>
                        <a:t>μg</a:t>
                      </a:r>
                      <a:r>
                        <a:rPr lang="es-ES" sz="1600" kern="1200" dirty="0" smtClean="0">
                          <a:effectLst/>
                        </a:rPr>
                        <a:t>/l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 smtClean="0">
                          <a:effectLst/>
                        </a:rPr>
                        <a:t>Normal</a:t>
                      </a:r>
                      <a:endParaRPr lang="es-ES" sz="1600" dirty="0" smtClean="0"/>
                    </a:p>
                    <a:p>
                      <a:pPr algn="ct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60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err="1" smtClean="0"/>
                        <a:t>Aceruloplasminemia</a:t>
                      </a:r>
                      <a:r>
                        <a:rPr lang="es-ES" sz="1600" dirty="0" smtClean="0"/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&gt;</a:t>
                      </a:r>
                      <a:r>
                        <a:rPr lang="es-ES" sz="1600" kern="1200" dirty="0" smtClean="0">
                          <a:effectLst/>
                        </a:rPr>
                        <a:t>1.000 </a:t>
                      </a:r>
                      <a:r>
                        <a:rPr lang="es-ES" sz="1600" kern="1200" dirty="0" err="1" smtClean="0">
                          <a:effectLst/>
                        </a:rPr>
                        <a:t>μg</a:t>
                      </a:r>
                      <a:r>
                        <a:rPr lang="es-ES" sz="1600" kern="1200" dirty="0" smtClean="0">
                          <a:effectLst/>
                        </a:rPr>
                        <a:t>/l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Normal</a:t>
                      </a:r>
                    </a:p>
                    <a:p>
                      <a:pPr algn="ct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 err="1" smtClean="0">
                          <a:effectLst/>
                        </a:rPr>
                        <a:t>Porphyria</a:t>
                      </a:r>
                      <a:r>
                        <a:rPr lang="es-ES" sz="1600" kern="1200" dirty="0" smtClean="0">
                          <a:effectLst/>
                        </a:rPr>
                        <a:t> </a:t>
                      </a:r>
                      <a:r>
                        <a:rPr lang="es-ES" sz="1600" kern="1200" dirty="0" err="1" smtClean="0">
                          <a:effectLst/>
                        </a:rPr>
                        <a:t>cutanea</a:t>
                      </a:r>
                      <a:r>
                        <a:rPr lang="es-ES" sz="1600" kern="1200" dirty="0" smtClean="0">
                          <a:effectLst/>
                        </a:rPr>
                        <a:t> tarda </a:t>
                      </a:r>
                      <a:endParaRPr lang="es-ES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kern="1200" dirty="0" smtClean="0">
                          <a:effectLst/>
                        </a:rPr>
                        <a:t>≥1. 000 </a:t>
                      </a:r>
                      <a:r>
                        <a:rPr lang="es-ES" sz="1600" kern="1200" dirty="0" err="1" smtClean="0">
                          <a:effectLst/>
                        </a:rPr>
                        <a:t>μg</a:t>
                      </a:r>
                      <a:r>
                        <a:rPr lang="es-ES" sz="1600" kern="1200" dirty="0" smtClean="0">
                          <a:effectLst/>
                        </a:rPr>
                        <a:t>/l </a:t>
                      </a:r>
                      <a:endParaRPr lang="es-ES" sz="16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Normal</a:t>
                      </a:r>
                    </a:p>
                    <a:p>
                      <a:pPr algn="ct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err="1" smtClean="0"/>
                        <a:t>Excess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iron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intake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or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infusions</a:t>
                      </a:r>
                      <a:r>
                        <a:rPr lang="es-ES" sz="160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effectLst/>
                        </a:rPr>
                        <a:t> 300-700 </a:t>
                      </a:r>
                      <a:r>
                        <a:rPr lang="es-ES" sz="1600" kern="1200" dirty="0" err="1" smtClean="0">
                          <a:effectLst/>
                        </a:rPr>
                        <a:t>μg</a:t>
                      </a:r>
                      <a:r>
                        <a:rPr lang="es-ES" sz="1600" kern="1200" dirty="0" smtClean="0">
                          <a:effectLst/>
                        </a:rPr>
                        <a:t>/l </a:t>
                      </a:r>
                      <a:endParaRPr lang="es-ES" sz="16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 smtClean="0">
                          <a:effectLst/>
                        </a:rPr>
                        <a:t>Normal </a:t>
                      </a:r>
                      <a:r>
                        <a:rPr lang="es-ES" sz="1600" kern="1200" dirty="0" err="1" smtClean="0">
                          <a:effectLst/>
                        </a:rPr>
                        <a:t>or</a:t>
                      </a:r>
                      <a:r>
                        <a:rPr lang="es-ES" sz="1600" kern="1200" dirty="0" smtClean="0">
                          <a:effectLst/>
                        </a:rPr>
                        <a:t>  </a:t>
                      </a:r>
                      <a:r>
                        <a:rPr lang="es-ES" sz="1600" dirty="0" smtClean="0">
                          <a:sym typeface="Wingdings"/>
                        </a:rPr>
                        <a:t>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654446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5725982" y="6045741"/>
            <a:ext cx="311162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600" i="1" dirty="0"/>
              <a:t>B. </a:t>
            </a:r>
            <a:r>
              <a:rPr lang="es-ES" sz="1600" i="1" dirty="0" err="1"/>
              <a:t>Lorcerie</a:t>
            </a:r>
            <a:r>
              <a:rPr lang="es-ES" sz="1600" i="1" dirty="0"/>
              <a:t> et al. </a:t>
            </a:r>
            <a:r>
              <a:rPr lang="es-ES" sz="1600" i="1" dirty="0" err="1"/>
              <a:t>Presse</a:t>
            </a:r>
            <a:r>
              <a:rPr lang="es-ES" sz="1600" i="1" dirty="0"/>
              <a:t> </a:t>
            </a:r>
            <a:r>
              <a:rPr lang="es-ES" sz="1600" i="1" dirty="0" err="1"/>
              <a:t>Med</a:t>
            </a:r>
            <a:r>
              <a:rPr lang="es-ES" sz="1600" i="1" dirty="0"/>
              <a:t>. </a:t>
            </a:r>
            <a:r>
              <a:rPr lang="es-ES" sz="1600" i="1" dirty="0" smtClean="0"/>
              <a:t>2017</a:t>
            </a:r>
          </a:p>
          <a:p>
            <a:pPr algn="r"/>
            <a:r>
              <a:rPr lang="es-ES" sz="1600" i="1" dirty="0" err="1" smtClean="0"/>
              <a:t>Altes</a:t>
            </a:r>
            <a:r>
              <a:rPr lang="es-ES" sz="1600" i="1" dirty="0" smtClean="0"/>
              <a:t> </a:t>
            </a:r>
            <a:r>
              <a:rPr lang="es-ES" sz="1600" i="1" dirty="0"/>
              <a:t>A, et al. </a:t>
            </a:r>
            <a:r>
              <a:rPr lang="es-ES" sz="1600" i="1" dirty="0" err="1"/>
              <a:t>Med</a:t>
            </a:r>
            <a:r>
              <a:rPr lang="es-ES" sz="1600" i="1" dirty="0"/>
              <a:t> </a:t>
            </a:r>
            <a:r>
              <a:rPr lang="es-ES" sz="1600" i="1" dirty="0" err="1"/>
              <a:t>Clin</a:t>
            </a:r>
            <a:r>
              <a:rPr lang="es-ES" sz="1600" i="1" dirty="0"/>
              <a:t> (</a:t>
            </a:r>
            <a:r>
              <a:rPr lang="es-ES" sz="1600" i="1" dirty="0" err="1"/>
              <a:t>Barc</a:t>
            </a:r>
            <a:r>
              <a:rPr lang="es-ES" sz="1600" i="1" dirty="0"/>
              <a:t>). 2014</a:t>
            </a:r>
          </a:p>
          <a:p>
            <a:pPr algn="r"/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3473849" y="366348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3600" dirty="0" err="1" smtClean="0">
                <a:solidFill>
                  <a:srgbClr val="800000"/>
                </a:solidFill>
              </a:rPr>
              <a:t>Laboratory</a:t>
            </a:r>
            <a:endParaRPr lang="es-E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57200" y="4012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>
                <a:solidFill>
                  <a:srgbClr val="800000"/>
                </a:solidFill>
              </a:rPr>
              <a:t>Laboratory</a:t>
            </a:r>
            <a:endParaRPr lang="es-ES" dirty="0">
              <a:solidFill>
                <a:srgbClr val="800000"/>
              </a:solidFill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123338933"/>
              </p:ext>
            </p:extLst>
          </p:nvPr>
        </p:nvGraphicFramePr>
        <p:xfrm>
          <a:off x="720488" y="1101276"/>
          <a:ext cx="7966312" cy="3385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/>
          <a:srcRect r="51301"/>
          <a:stretch/>
        </p:blipFill>
        <p:spPr>
          <a:xfrm>
            <a:off x="6978233" y="1183126"/>
            <a:ext cx="341587" cy="5262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/>
          <a:srcRect l="44897" b="17463"/>
          <a:stretch/>
        </p:blipFill>
        <p:spPr>
          <a:xfrm>
            <a:off x="1948874" y="1183126"/>
            <a:ext cx="386503" cy="434378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608080" y="4591417"/>
            <a:ext cx="77783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values</a:t>
            </a:r>
            <a:r>
              <a:rPr lang="es-ES" dirty="0" smtClean="0"/>
              <a:t> in  </a:t>
            </a:r>
            <a:r>
              <a:rPr lang="es-ES" dirty="0" err="1" smtClean="0"/>
              <a:t>females</a:t>
            </a:r>
            <a:r>
              <a:rPr lang="es-ES" dirty="0" smtClean="0"/>
              <a:t> are </a:t>
            </a:r>
            <a:r>
              <a:rPr lang="es-ES" dirty="0" err="1" smtClean="0"/>
              <a:t>lowest</a:t>
            </a:r>
            <a:r>
              <a:rPr lang="es-ES" dirty="0"/>
              <a:t> </a:t>
            </a:r>
            <a:r>
              <a:rPr lang="es-ES" dirty="0" err="1" smtClean="0"/>
              <a:t>than</a:t>
            </a:r>
            <a:r>
              <a:rPr lang="es-ES" dirty="0" smtClean="0"/>
              <a:t> </a:t>
            </a:r>
            <a:r>
              <a:rPr lang="es-ES" dirty="0" err="1" smtClean="0"/>
              <a:t>male</a:t>
            </a:r>
            <a:r>
              <a:rPr lang="es-ES" dirty="0" smtClean="0"/>
              <a:t>, as </a:t>
            </a:r>
            <a:r>
              <a:rPr lang="es-ES" dirty="0"/>
              <a:t>a </a:t>
            </a:r>
            <a:r>
              <a:rPr lang="es-ES" dirty="0" err="1"/>
              <a:t>result</a:t>
            </a:r>
            <a:r>
              <a:rPr lang="es-ES" dirty="0"/>
              <a:t> of </a:t>
            </a:r>
            <a:r>
              <a:rPr lang="es-ES" dirty="0" err="1"/>
              <a:t>iron</a:t>
            </a:r>
            <a:r>
              <a:rPr lang="es-ES" dirty="0"/>
              <a:t> </a:t>
            </a:r>
            <a:r>
              <a:rPr lang="es-ES" dirty="0" err="1"/>
              <a:t>loss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menstruation</a:t>
            </a:r>
            <a:r>
              <a:rPr lang="es-ES" dirty="0"/>
              <a:t> and </a:t>
            </a:r>
            <a:r>
              <a:rPr lang="es-ES" dirty="0" err="1" smtClean="0"/>
              <a:t>pregnancies</a:t>
            </a:r>
            <a:r>
              <a:rPr lang="es-ES" dirty="0" smtClean="0"/>
              <a:t> ( </a:t>
            </a:r>
            <a:r>
              <a:rPr lang="es-ES" dirty="0" err="1" smtClean="0"/>
              <a:t>start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rise</a:t>
            </a:r>
            <a:r>
              <a:rPr lang="es-ES" dirty="0" smtClean="0"/>
              <a:t> </a:t>
            </a:r>
            <a:r>
              <a:rPr lang="es-ES" dirty="0" err="1" smtClean="0"/>
              <a:t>after</a:t>
            </a:r>
            <a:r>
              <a:rPr lang="es-ES" dirty="0" smtClean="0"/>
              <a:t> 50 </a:t>
            </a:r>
            <a:r>
              <a:rPr lang="es-ES" dirty="0" err="1" smtClean="0"/>
              <a:t>years</a:t>
            </a:r>
            <a:r>
              <a:rPr lang="es-ES" dirty="0" smtClean="0"/>
              <a:t>).</a:t>
            </a:r>
          </a:p>
          <a:p>
            <a:pPr>
              <a:defRPr/>
            </a:pPr>
            <a:endParaRPr lang="es-ES" dirty="0" smtClean="0"/>
          </a:p>
          <a:p>
            <a:pPr>
              <a:defRPr/>
            </a:pPr>
            <a:r>
              <a:rPr lang="es-ES" b="1" dirty="0" err="1">
                <a:solidFill>
                  <a:srgbClr val="800000"/>
                </a:solidFill>
              </a:rPr>
              <a:t>The</a:t>
            </a:r>
            <a:r>
              <a:rPr lang="es-ES" b="1" dirty="0">
                <a:solidFill>
                  <a:srgbClr val="800000"/>
                </a:solidFill>
              </a:rPr>
              <a:t> </a:t>
            </a:r>
            <a:r>
              <a:rPr lang="es-ES" b="1" dirty="0" err="1">
                <a:solidFill>
                  <a:srgbClr val="800000"/>
                </a:solidFill>
              </a:rPr>
              <a:t>protective</a:t>
            </a:r>
            <a:r>
              <a:rPr lang="es-ES" b="1" dirty="0">
                <a:solidFill>
                  <a:srgbClr val="800000"/>
                </a:solidFill>
              </a:rPr>
              <a:t> </a:t>
            </a:r>
            <a:r>
              <a:rPr lang="es-ES" b="1" dirty="0" err="1">
                <a:solidFill>
                  <a:srgbClr val="800000"/>
                </a:solidFill>
              </a:rPr>
              <a:t>effect</a:t>
            </a:r>
            <a:r>
              <a:rPr lang="es-ES" b="1" dirty="0">
                <a:solidFill>
                  <a:srgbClr val="800000"/>
                </a:solidFill>
              </a:rPr>
              <a:t> </a:t>
            </a:r>
            <a:r>
              <a:rPr lang="es-ES" b="1" dirty="0" err="1" smtClean="0">
                <a:solidFill>
                  <a:srgbClr val="800000"/>
                </a:solidFill>
              </a:rPr>
              <a:t>to</a:t>
            </a:r>
            <a:r>
              <a:rPr lang="es-ES" b="1" dirty="0" smtClean="0">
                <a:solidFill>
                  <a:srgbClr val="800000"/>
                </a:solidFill>
              </a:rPr>
              <a:t> </a:t>
            </a:r>
            <a:r>
              <a:rPr lang="es-ES" b="1" dirty="0" err="1">
                <a:solidFill>
                  <a:srgbClr val="800000"/>
                </a:solidFill>
              </a:rPr>
              <a:t>iron-overload</a:t>
            </a:r>
            <a:r>
              <a:rPr lang="es-ES" b="1" dirty="0" err="1" smtClean="0">
                <a:solidFill>
                  <a:srgbClr val="800000"/>
                </a:solidFill>
              </a:rPr>
              <a:t>-disease</a:t>
            </a:r>
            <a:r>
              <a:rPr lang="es-ES" b="1" dirty="0" smtClean="0">
                <a:solidFill>
                  <a:srgbClr val="800000"/>
                </a:solidFill>
              </a:rPr>
              <a:t>  </a:t>
            </a:r>
            <a:r>
              <a:rPr lang="es-ES" b="1" dirty="0" smtClean="0">
                <a:solidFill>
                  <a:srgbClr val="800000"/>
                </a:solidFill>
                <a:sym typeface="Wingdings"/>
              </a:rPr>
              <a:t> </a:t>
            </a:r>
            <a:r>
              <a:rPr lang="es-ES" b="1" dirty="0">
                <a:solidFill>
                  <a:srgbClr val="800000"/>
                </a:solidFill>
              </a:rPr>
              <a:t>28·4% </a:t>
            </a:r>
            <a:r>
              <a:rPr lang="es-ES" b="1" dirty="0" smtClean="0">
                <a:solidFill>
                  <a:srgbClr val="800000"/>
                </a:solidFill>
              </a:rPr>
              <a:t> vs 1</a:t>
            </a:r>
            <a:r>
              <a:rPr lang="es-ES" b="1" dirty="0">
                <a:solidFill>
                  <a:srgbClr val="800000"/>
                </a:solidFill>
              </a:rPr>
              <a:t>·2</a:t>
            </a:r>
            <a:r>
              <a:rPr lang="es-ES" b="1" dirty="0" smtClean="0">
                <a:solidFill>
                  <a:srgbClr val="800000"/>
                </a:solidFill>
              </a:rPr>
              <a:t>% </a:t>
            </a:r>
            <a:r>
              <a:rPr lang="es-ES" b="1" dirty="0" err="1" smtClean="0">
                <a:solidFill>
                  <a:srgbClr val="800000"/>
                </a:solidFill>
              </a:rPr>
              <a:t>prevalences</a:t>
            </a:r>
            <a:endParaRPr lang="es-ES" b="1" dirty="0">
              <a:solidFill>
                <a:srgbClr val="800000"/>
              </a:solidFill>
            </a:endParaRPr>
          </a:p>
          <a:p>
            <a:pPr>
              <a:defRPr/>
            </a:pPr>
            <a:endParaRPr lang="es-ES" dirty="0"/>
          </a:p>
        </p:txBody>
      </p:sp>
      <p:sp>
        <p:nvSpPr>
          <p:cNvPr id="16" name="Rectángulo 15"/>
          <p:cNvSpPr/>
          <p:nvPr/>
        </p:nvSpPr>
        <p:spPr>
          <a:xfrm>
            <a:off x="4114800" y="6044242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2400" i="1" baseline="30000" dirty="0" smtClean="0">
                <a:latin typeface="Calibri"/>
                <a:cs typeface="Calibri"/>
              </a:rPr>
              <a:t>Powell  </a:t>
            </a:r>
            <a:r>
              <a:rPr lang="es-ES" sz="2400" i="1" baseline="30000" dirty="0">
                <a:latin typeface="Calibri"/>
                <a:cs typeface="Calibri"/>
              </a:rPr>
              <a:t>LW</a:t>
            </a:r>
            <a:r>
              <a:rPr lang="es-ES" sz="2400" i="1" baseline="30000" dirty="0" smtClean="0">
                <a:latin typeface="Calibri"/>
                <a:cs typeface="Calibri"/>
              </a:rPr>
              <a:t>, et al.</a:t>
            </a:r>
            <a:r>
              <a:rPr lang="es-ES" sz="2400" i="1" dirty="0" smtClean="0">
                <a:latin typeface="Calibri"/>
                <a:cs typeface="Calibri"/>
              </a:rPr>
              <a:t> </a:t>
            </a:r>
            <a:r>
              <a:rPr lang="es-ES" sz="2400" i="1" baseline="30000" dirty="0" err="1" smtClean="0">
                <a:latin typeface="Calibri"/>
                <a:cs typeface="Calibri"/>
              </a:rPr>
              <a:t>Lancet</a:t>
            </a:r>
            <a:r>
              <a:rPr lang="es-ES" sz="2400" i="1" baseline="30000" dirty="0">
                <a:latin typeface="Calibri"/>
                <a:cs typeface="Calibri"/>
              </a:rPr>
              <a:t>. </a:t>
            </a:r>
            <a:r>
              <a:rPr lang="es-ES" sz="2400" i="1" baseline="30000" dirty="0" smtClean="0">
                <a:latin typeface="Calibri"/>
                <a:cs typeface="Calibri"/>
              </a:rPr>
              <a:t>2016</a:t>
            </a:r>
          </a:p>
          <a:p>
            <a:pPr algn="r"/>
            <a:r>
              <a:rPr lang="es-ES" sz="2400" i="1" baseline="30000" dirty="0" smtClean="0">
                <a:cs typeface="Calibri"/>
              </a:rPr>
              <a:t> </a:t>
            </a:r>
            <a:r>
              <a:rPr lang="es-ES" sz="2400" i="1" baseline="30000" dirty="0">
                <a:cs typeface="Calibri"/>
              </a:rPr>
              <a:t>Allen KJ, et </a:t>
            </a:r>
            <a:r>
              <a:rPr lang="es-ES" sz="2400" i="1" baseline="30000" dirty="0" err="1">
                <a:cs typeface="Calibri"/>
              </a:rPr>
              <a:t>al.N</a:t>
            </a:r>
            <a:r>
              <a:rPr lang="es-ES" sz="2400" i="1" baseline="30000" dirty="0">
                <a:cs typeface="Calibri"/>
              </a:rPr>
              <a:t> </a:t>
            </a:r>
            <a:r>
              <a:rPr lang="es-ES" sz="2400" i="1" baseline="30000" dirty="0" err="1">
                <a:cs typeface="Calibri"/>
              </a:rPr>
              <a:t>Engl</a:t>
            </a:r>
            <a:r>
              <a:rPr lang="es-ES" sz="2400" i="1" baseline="30000" dirty="0">
                <a:cs typeface="Calibri"/>
              </a:rPr>
              <a:t> J </a:t>
            </a:r>
            <a:r>
              <a:rPr lang="es-ES" sz="2400" i="1" baseline="30000" dirty="0" err="1">
                <a:cs typeface="Calibri"/>
              </a:rPr>
              <a:t>Med</a:t>
            </a:r>
            <a:r>
              <a:rPr lang="es-ES" sz="2400" i="1" baseline="30000" dirty="0">
                <a:cs typeface="Calibri"/>
              </a:rPr>
              <a:t> 2008 </a:t>
            </a:r>
          </a:p>
          <a:p>
            <a:pPr algn="r"/>
            <a:endParaRPr lang="es-ES" baseline="300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32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3" y="-4762"/>
            <a:ext cx="8229600" cy="1143000"/>
          </a:xfrm>
        </p:spPr>
        <p:txBody>
          <a:bodyPr/>
          <a:lstStyle/>
          <a:p>
            <a:r>
              <a:rPr lang="de-CH" dirty="0" smtClean="0">
                <a:solidFill>
                  <a:srgbClr val="C00000"/>
                </a:solidFill>
              </a:rPr>
              <a:t>Clinical </a:t>
            </a:r>
            <a:r>
              <a:rPr lang="de-CH" dirty="0" err="1" smtClean="0">
                <a:solidFill>
                  <a:srgbClr val="C00000"/>
                </a:solidFill>
              </a:rPr>
              <a:t>case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731" y="5789768"/>
            <a:ext cx="824653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CH" sz="2400" b="1" dirty="0">
                <a:ln/>
                <a:solidFill>
                  <a:schemeClr val="accent3"/>
                </a:solidFill>
              </a:rPr>
              <a:t>HFE –Gens </a:t>
            </a:r>
            <a:r>
              <a:rPr lang="de-CH" sz="2400" b="1" dirty="0" err="1">
                <a:ln/>
                <a:solidFill>
                  <a:schemeClr val="accent3"/>
                </a:solidFill>
              </a:rPr>
              <a:t>is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</a:t>
            </a:r>
            <a:r>
              <a:rPr lang="de-CH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Positive</a:t>
            </a:r>
            <a:r>
              <a:rPr lang="de-CH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de-CH" sz="2400" b="1" dirty="0" err="1">
                <a:ln/>
                <a:solidFill>
                  <a:schemeClr val="accent3"/>
                </a:solidFill>
              </a:rPr>
              <a:t>for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Mutation </a:t>
            </a:r>
            <a:r>
              <a:rPr lang="de-CH" sz="2400" b="1" dirty="0" err="1">
                <a:ln/>
                <a:solidFill>
                  <a:schemeClr val="accent3"/>
                </a:solidFill>
              </a:rPr>
              <a:t>of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</a:t>
            </a:r>
            <a:r>
              <a:rPr lang="de-CH" sz="2400" b="1" dirty="0" err="1">
                <a:ln/>
                <a:solidFill>
                  <a:schemeClr val="accent3"/>
                </a:solidFill>
              </a:rPr>
              <a:t>Hereditary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</a:t>
            </a:r>
            <a:r>
              <a:rPr lang="de-CH" sz="2400" b="1" dirty="0" err="1" smtClean="0">
                <a:ln/>
                <a:solidFill>
                  <a:schemeClr val="accent3"/>
                </a:solidFill>
              </a:rPr>
              <a:t>Hemochromatosis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</a:t>
            </a:r>
            <a:r>
              <a:rPr lang="de-CH" sz="2400" b="1" dirty="0" smtClean="0">
                <a:ln/>
                <a:solidFill>
                  <a:schemeClr val="accent3"/>
                </a:solidFill>
              </a:rPr>
              <a:t> (C282Y homozygotes) </a:t>
            </a:r>
            <a:r>
              <a:rPr lang="de-CH" sz="2400" b="1" dirty="0">
                <a:ln/>
                <a:solidFill>
                  <a:schemeClr val="accent3"/>
                </a:solidFill>
              </a:rPr>
              <a:t/>
            </a:r>
            <a:br>
              <a:rPr lang="de-CH" sz="2400" b="1" dirty="0">
                <a:ln/>
                <a:solidFill>
                  <a:schemeClr val="accent3"/>
                </a:solidFill>
              </a:rPr>
            </a:br>
            <a:r>
              <a:rPr lang="de-CH" sz="2400" b="1" dirty="0" smtClean="0">
                <a:ln/>
                <a:solidFill>
                  <a:schemeClr val="accent3"/>
                </a:solidFill>
              </a:rPr>
              <a:t>_</a:t>
            </a:r>
            <a:endParaRPr lang="de-CH" sz="2400" b="1" dirty="0">
              <a:ln/>
              <a:solidFill>
                <a:schemeClr val="accent3"/>
              </a:solidFill>
            </a:endParaRPr>
          </a:p>
          <a:p>
            <a:r>
              <a:rPr lang="de-CH" sz="2400" b="1" dirty="0" smtClean="0">
                <a:ln/>
                <a:solidFill>
                  <a:schemeClr val="accent3"/>
                </a:solidFill>
              </a:rPr>
              <a:t> </a:t>
            </a:r>
            <a:endParaRPr lang="de-CH" sz="2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61" y="1104288"/>
            <a:ext cx="8476343" cy="4573694"/>
          </a:xfrm>
          <a:prstGeom prst="rect">
            <a:avLst/>
          </a:prstGeom>
        </p:spPr>
      </p:pic>
      <p:cxnSp>
        <p:nvCxnSpPr>
          <p:cNvPr id="8" name="Straight Connector 7"/>
          <p:cNvCxnSpPr>
            <a:endCxn id="11" idx="1"/>
          </p:cNvCxnSpPr>
          <p:nvPr/>
        </p:nvCxnSpPr>
        <p:spPr>
          <a:xfrm flipV="1">
            <a:off x="3877733" y="1033802"/>
            <a:ext cx="2022393" cy="20903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038600" y="3731510"/>
            <a:ext cx="3547533" cy="1568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65" y="566738"/>
            <a:ext cx="3800435" cy="31893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04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3" y="-115860"/>
            <a:ext cx="8229600" cy="1143000"/>
          </a:xfrm>
        </p:spPr>
        <p:txBody>
          <a:bodyPr/>
          <a:lstStyle/>
          <a:p>
            <a:r>
              <a:rPr lang="de-CH" dirty="0" smtClean="0">
                <a:solidFill>
                  <a:srgbClr val="C00000"/>
                </a:solidFill>
              </a:rPr>
              <a:t>Clinical </a:t>
            </a:r>
            <a:r>
              <a:rPr lang="de-CH" dirty="0" err="1" smtClean="0">
                <a:solidFill>
                  <a:srgbClr val="C00000"/>
                </a:solidFill>
              </a:rPr>
              <a:t>case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7036" y="5505810"/>
            <a:ext cx="4736462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CH" sz="2400" b="1" dirty="0">
                <a:ln/>
                <a:solidFill>
                  <a:schemeClr val="accent3"/>
                </a:solidFill>
              </a:rPr>
              <a:t>HFE –Gens </a:t>
            </a:r>
            <a:r>
              <a:rPr lang="de-CH" sz="2400" b="1" dirty="0" err="1">
                <a:ln/>
                <a:solidFill>
                  <a:schemeClr val="accent3"/>
                </a:solidFill>
              </a:rPr>
              <a:t>is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</a:t>
            </a:r>
            <a:r>
              <a:rPr lang="de-CH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Positive</a:t>
            </a:r>
            <a:r>
              <a:rPr lang="de-CH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de-CH" sz="2400" b="1" dirty="0" err="1">
                <a:ln/>
                <a:solidFill>
                  <a:schemeClr val="accent3"/>
                </a:solidFill>
              </a:rPr>
              <a:t>for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Mutation </a:t>
            </a:r>
            <a:r>
              <a:rPr lang="de-CH" sz="2400" b="1" dirty="0" err="1">
                <a:ln/>
                <a:solidFill>
                  <a:schemeClr val="accent3"/>
                </a:solidFill>
              </a:rPr>
              <a:t>of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</a:t>
            </a:r>
            <a:r>
              <a:rPr lang="de-CH" sz="2400" b="1" dirty="0" err="1">
                <a:ln/>
                <a:solidFill>
                  <a:schemeClr val="accent3"/>
                </a:solidFill>
              </a:rPr>
              <a:t>Hereditary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</a:t>
            </a:r>
            <a:r>
              <a:rPr lang="de-CH" sz="2400" b="1" dirty="0" err="1" smtClean="0">
                <a:ln/>
                <a:solidFill>
                  <a:schemeClr val="accent3"/>
                </a:solidFill>
              </a:rPr>
              <a:t>Hemochromatosis</a:t>
            </a:r>
            <a:r>
              <a:rPr lang="de-CH" sz="2400" b="1" dirty="0" smtClean="0">
                <a:ln/>
                <a:solidFill>
                  <a:schemeClr val="accent3"/>
                </a:solidFill>
              </a:rPr>
              <a:t> C282Y homozygotes </a:t>
            </a:r>
            <a:br>
              <a:rPr lang="de-CH" sz="2400" b="1" dirty="0" smtClean="0">
                <a:ln/>
                <a:solidFill>
                  <a:schemeClr val="accent3"/>
                </a:solidFill>
              </a:rPr>
            </a:br>
            <a:endParaRPr lang="de-CH" sz="2400" b="1" dirty="0" smtClean="0">
              <a:ln/>
              <a:solidFill>
                <a:schemeClr val="accent3"/>
              </a:solidFill>
            </a:endParaRPr>
          </a:p>
          <a:p>
            <a:r>
              <a:rPr lang="de-CH" sz="2400" b="1" dirty="0" smtClean="0">
                <a:ln/>
                <a:solidFill>
                  <a:schemeClr val="accent3"/>
                </a:solidFill>
              </a:rPr>
              <a:t> </a:t>
            </a:r>
            <a:endParaRPr lang="de-CH" sz="2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66" y="892326"/>
            <a:ext cx="8336525" cy="4498250"/>
          </a:xfrm>
          <a:prstGeom prst="rect">
            <a:avLst/>
          </a:prstGeom>
        </p:spPr>
      </p:pic>
      <p:sp>
        <p:nvSpPr>
          <p:cNvPr id="5" name="Multiplicación 4"/>
          <p:cNvSpPr/>
          <p:nvPr/>
        </p:nvSpPr>
        <p:spPr>
          <a:xfrm>
            <a:off x="2633823" y="5505810"/>
            <a:ext cx="594512" cy="573429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5322626" y="5505810"/>
            <a:ext cx="3640332" cy="1138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700" dirty="0" err="1" smtClean="0"/>
              <a:t>Hemojuvelin</a:t>
            </a:r>
            <a:r>
              <a:rPr lang="en-US" sz="1700" dirty="0" smtClean="0"/>
              <a:t> (HJV)</a:t>
            </a:r>
          </a:p>
          <a:p>
            <a:r>
              <a:rPr lang="en-US" sz="1700" dirty="0" smtClean="0"/>
              <a:t> </a:t>
            </a:r>
            <a:r>
              <a:rPr lang="en-US" sz="1700" dirty="0" err="1" smtClean="0"/>
              <a:t>Hepcidin</a:t>
            </a:r>
            <a:r>
              <a:rPr lang="en-US" sz="1700" dirty="0" smtClean="0"/>
              <a:t> antimicrobial peptide(HAMP)</a:t>
            </a:r>
          </a:p>
          <a:p>
            <a:r>
              <a:rPr lang="en-US" sz="1700" dirty="0" smtClean="0"/>
              <a:t>Transferrin receptor (TR2)</a:t>
            </a:r>
          </a:p>
          <a:p>
            <a:r>
              <a:rPr lang="en-US" sz="1700" dirty="0" smtClean="0"/>
              <a:t> </a:t>
            </a:r>
            <a:r>
              <a:rPr lang="en-US" sz="1700" dirty="0" err="1"/>
              <a:t>F</a:t>
            </a:r>
            <a:r>
              <a:rPr lang="en-US" sz="1700" dirty="0" err="1" smtClean="0"/>
              <a:t>erroportin</a:t>
            </a:r>
            <a:endParaRPr lang="en-US" sz="1700" dirty="0" smtClean="0"/>
          </a:p>
        </p:txBody>
      </p:sp>
      <p:sp>
        <p:nvSpPr>
          <p:cNvPr id="9" name="Flecha derecha 8"/>
          <p:cNvSpPr/>
          <p:nvPr/>
        </p:nvSpPr>
        <p:spPr>
          <a:xfrm>
            <a:off x="4968553" y="5982125"/>
            <a:ext cx="354073" cy="2555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369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rgbClr val="800000"/>
                </a:solidFill>
              </a:rPr>
              <a:t>Male</a:t>
            </a:r>
            <a:r>
              <a:rPr lang="es-ES" dirty="0" smtClean="0">
                <a:solidFill>
                  <a:srgbClr val="800000"/>
                </a:solidFill>
              </a:rPr>
              <a:t> K.W.  </a:t>
            </a:r>
            <a:r>
              <a:rPr lang="es-ES" dirty="0" err="1" smtClean="0">
                <a:solidFill>
                  <a:srgbClr val="800000"/>
                </a:solidFill>
              </a:rPr>
              <a:t>Born</a:t>
            </a:r>
            <a:r>
              <a:rPr lang="es-ES" dirty="0" smtClean="0">
                <a:solidFill>
                  <a:srgbClr val="800000"/>
                </a:solidFill>
              </a:rPr>
              <a:t> 07.06.56</a:t>
            </a:r>
            <a:endParaRPr lang="de-CH" dirty="0"/>
          </a:p>
        </p:txBody>
      </p:sp>
      <p:sp>
        <p:nvSpPr>
          <p:cNvPr id="4" name="Rectangle 3"/>
          <p:cNvSpPr/>
          <p:nvPr/>
        </p:nvSpPr>
        <p:spPr>
          <a:xfrm>
            <a:off x="957072" y="1500252"/>
            <a:ext cx="7552944" cy="6001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200" dirty="0" err="1" smtClean="0"/>
              <a:t>Referred</a:t>
            </a:r>
            <a:r>
              <a:rPr lang="de-CH" sz="2200" dirty="0" smtClean="0"/>
              <a:t> </a:t>
            </a:r>
            <a:r>
              <a:rPr lang="de-CH" sz="2200" dirty="0"/>
              <a:t>Sep 2009 </a:t>
            </a:r>
            <a:r>
              <a:rPr lang="de-CH" sz="2200" dirty="0" err="1"/>
              <a:t>for</a:t>
            </a:r>
            <a:r>
              <a:rPr lang="de-CH" sz="2200" dirty="0"/>
              <a:t> </a:t>
            </a:r>
            <a:r>
              <a:rPr lang="es-ES" sz="2200" dirty="0" err="1">
                <a:solidFill>
                  <a:srgbClr val="800000"/>
                </a:solidFill>
              </a:rPr>
              <a:t>increased</a:t>
            </a:r>
            <a:r>
              <a:rPr lang="es-ES" sz="2200" dirty="0">
                <a:solidFill>
                  <a:srgbClr val="800000"/>
                </a:solidFill>
              </a:rPr>
              <a:t> </a:t>
            </a:r>
            <a:r>
              <a:rPr lang="es-ES" sz="2200" dirty="0" err="1">
                <a:solidFill>
                  <a:srgbClr val="800000"/>
                </a:solidFill>
              </a:rPr>
              <a:t>serum</a:t>
            </a:r>
            <a:r>
              <a:rPr lang="es-ES" sz="2200" dirty="0">
                <a:solidFill>
                  <a:srgbClr val="800000"/>
                </a:solidFill>
              </a:rPr>
              <a:t> </a:t>
            </a:r>
            <a:r>
              <a:rPr lang="es-ES" sz="2200" dirty="0" err="1">
                <a:solidFill>
                  <a:srgbClr val="800000"/>
                </a:solidFill>
              </a:rPr>
              <a:t>ferritin</a:t>
            </a:r>
            <a:endParaRPr lang="es-ES" sz="2200" dirty="0">
              <a:solidFill>
                <a:srgbClr val="800000"/>
              </a:solidFill>
            </a:endParaRPr>
          </a:p>
          <a:p>
            <a:r>
              <a:rPr lang="es-ES" sz="2200" dirty="0" err="1" smtClean="0"/>
              <a:t>Asymptomatic</a:t>
            </a:r>
            <a:endParaRPr lang="es-ES" sz="2200" dirty="0" smtClean="0"/>
          </a:p>
          <a:p>
            <a:endParaRPr lang="es-ES" sz="2200" dirty="0"/>
          </a:p>
          <a:p>
            <a:r>
              <a:rPr lang="es-ES" sz="2200" b="1" dirty="0" smtClean="0"/>
              <a:t>Medical and personal </a:t>
            </a:r>
            <a:r>
              <a:rPr lang="es-ES" sz="2200" b="1" dirty="0" err="1" smtClean="0"/>
              <a:t>history</a:t>
            </a:r>
            <a:r>
              <a:rPr lang="es-ES" sz="2200" b="1" dirty="0" smtClean="0"/>
              <a:t>   </a:t>
            </a:r>
          </a:p>
          <a:p>
            <a:pPr lvl="1"/>
            <a:r>
              <a:rPr lang="es-ES" sz="2200" dirty="0" err="1" smtClean="0"/>
              <a:t>Obese</a:t>
            </a:r>
            <a:r>
              <a:rPr lang="es-ES" sz="2200" dirty="0" smtClean="0"/>
              <a:t> </a:t>
            </a:r>
            <a:r>
              <a:rPr lang="es-ES" sz="2200" dirty="0" err="1" smtClean="0"/>
              <a:t>his</a:t>
            </a:r>
            <a:r>
              <a:rPr lang="es-ES" sz="2200" dirty="0" smtClean="0"/>
              <a:t> </a:t>
            </a:r>
            <a:r>
              <a:rPr lang="es-ES" sz="2200" dirty="0" err="1" smtClean="0"/>
              <a:t>Adolecens</a:t>
            </a:r>
            <a:endParaRPr lang="es-ES" sz="2200" dirty="0" smtClean="0"/>
          </a:p>
          <a:p>
            <a:pPr lvl="1"/>
            <a:r>
              <a:rPr lang="es-ES" sz="2200" dirty="0" smtClean="0"/>
              <a:t>2007 Arterial </a:t>
            </a:r>
            <a:r>
              <a:rPr lang="es-ES" sz="2200" dirty="0" err="1" smtClean="0"/>
              <a:t>hypertension</a:t>
            </a:r>
            <a:r>
              <a:rPr lang="es-ES" sz="2200" dirty="0" smtClean="0"/>
              <a:t>;</a:t>
            </a:r>
          </a:p>
          <a:p>
            <a:pPr lvl="1"/>
            <a:r>
              <a:rPr lang="es-ES" sz="2200" dirty="0" smtClean="0"/>
              <a:t>2009 </a:t>
            </a:r>
            <a:r>
              <a:rPr lang="es-ES" sz="2200" dirty="0" err="1"/>
              <a:t>dyslipidaemia</a:t>
            </a:r>
            <a:endParaRPr lang="es-ES" sz="2200" dirty="0"/>
          </a:p>
          <a:p>
            <a:pPr lvl="1"/>
            <a:endParaRPr lang="es-ES" sz="2200" dirty="0" smtClean="0"/>
          </a:p>
          <a:p>
            <a:r>
              <a:rPr lang="es-ES" sz="2200" dirty="0"/>
              <a:t>2 </a:t>
            </a:r>
            <a:r>
              <a:rPr lang="es-ES" sz="2200" dirty="0" err="1"/>
              <a:t>adult</a:t>
            </a:r>
            <a:r>
              <a:rPr lang="es-ES" sz="2200" dirty="0"/>
              <a:t> </a:t>
            </a:r>
            <a:r>
              <a:rPr lang="es-ES" sz="2200" dirty="0" err="1" smtClean="0"/>
              <a:t>children</a:t>
            </a:r>
            <a:r>
              <a:rPr lang="es-ES" sz="2200" dirty="0" smtClean="0"/>
              <a:t>, </a:t>
            </a:r>
            <a:r>
              <a:rPr lang="de-CH" sz="2200" dirty="0" smtClean="0"/>
              <a:t>Landwirt</a:t>
            </a:r>
          </a:p>
          <a:p>
            <a:r>
              <a:rPr lang="es-ES" sz="2200" dirty="0"/>
              <a:t>No alcohol, No smoking, 1 </a:t>
            </a:r>
            <a:r>
              <a:rPr lang="es-ES" sz="2200" dirty="0" err="1" smtClean="0"/>
              <a:t>coffe</a:t>
            </a:r>
            <a:r>
              <a:rPr lang="es-ES" sz="2200" dirty="0" smtClean="0"/>
              <a:t>/</a:t>
            </a:r>
            <a:r>
              <a:rPr lang="es-ES" sz="2200" dirty="0" err="1" smtClean="0"/>
              <a:t>day</a:t>
            </a:r>
            <a:r>
              <a:rPr lang="es-ES" sz="2200" dirty="0" smtClean="0"/>
              <a:t>.</a:t>
            </a:r>
          </a:p>
          <a:p>
            <a:endParaRPr lang="es-ES" sz="2200" dirty="0"/>
          </a:p>
          <a:p>
            <a:r>
              <a:rPr lang="es-ES" sz="2200" b="1" dirty="0" err="1" smtClean="0"/>
              <a:t>Medication</a:t>
            </a:r>
            <a:r>
              <a:rPr lang="es-ES" sz="2200" b="1" dirty="0" smtClean="0"/>
              <a:t>: </a:t>
            </a:r>
            <a:r>
              <a:rPr lang="es-ES" sz="2200" dirty="0" err="1" smtClean="0"/>
              <a:t>candesartan</a:t>
            </a:r>
            <a:r>
              <a:rPr lang="es-ES" sz="2200" dirty="0" smtClean="0"/>
              <a:t> 0.5mg/</a:t>
            </a:r>
            <a:r>
              <a:rPr lang="es-ES" sz="2200" dirty="0" err="1" smtClean="0"/>
              <a:t>day</a:t>
            </a:r>
            <a:r>
              <a:rPr lang="es-ES" sz="2200" dirty="0"/>
              <a:t>.</a:t>
            </a:r>
          </a:p>
          <a:p>
            <a:endParaRPr lang="de-CH" sz="2400" dirty="0"/>
          </a:p>
          <a:p>
            <a:endParaRPr lang="es-ES" sz="2400" dirty="0"/>
          </a:p>
          <a:p>
            <a:endParaRPr lang="es-ES" sz="2400" dirty="0" smtClean="0"/>
          </a:p>
          <a:p>
            <a:pPr lvl="1"/>
            <a:endParaRPr lang="es-ES" sz="2400" dirty="0" smtClean="0"/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793230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C00000"/>
                </a:solidFill>
              </a:rPr>
              <a:t>Physical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 smtClean="0">
                <a:solidFill>
                  <a:srgbClr val="C00000"/>
                </a:solidFill>
              </a:rPr>
              <a:t>examination</a:t>
            </a:r>
            <a:r>
              <a:rPr lang="es-ES" dirty="0" smtClean="0">
                <a:solidFill>
                  <a:srgbClr val="C00000"/>
                </a:solidFill>
              </a:rPr>
              <a:t>, US and TE </a:t>
            </a:r>
            <a:endParaRPr lang="de-CH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746" y="1508667"/>
            <a:ext cx="6792854" cy="5970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 err="1"/>
              <a:t>Physical</a:t>
            </a:r>
            <a:r>
              <a:rPr lang="es-ES" sz="2200" b="1" dirty="0"/>
              <a:t> </a:t>
            </a:r>
            <a:r>
              <a:rPr lang="es-ES" sz="2200" b="1" dirty="0" err="1" smtClean="0"/>
              <a:t>examination</a:t>
            </a:r>
            <a:r>
              <a:rPr lang="es-ES" sz="2200" b="1" dirty="0" smtClean="0"/>
              <a:t>:</a:t>
            </a:r>
          </a:p>
          <a:p>
            <a:r>
              <a:rPr lang="es-ES" sz="2200" dirty="0"/>
              <a:t>53 </a:t>
            </a:r>
            <a:r>
              <a:rPr lang="es-ES" sz="2200" dirty="0" err="1"/>
              <a:t>year</a:t>
            </a:r>
            <a:r>
              <a:rPr lang="es-ES" sz="2200" dirty="0"/>
              <a:t> </a:t>
            </a:r>
            <a:r>
              <a:rPr lang="es-ES" sz="2200" dirty="0" err="1"/>
              <a:t>old</a:t>
            </a:r>
            <a:r>
              <a:rPr lang="es-ES" sz="2200" dirty="0"/>
              <a:t> 167cms,</a:t>
            </a:r>
          </a:p>
          <a:p>
            <a:r>
              <a:rPr lang="es-ES" sz="2200" dirty="0"/>
              <a:t>90kg </a:t>
            </a:r>
            <a:r>
              <a:rPr lang="es-ES" sz="2200" dirty="0">
                <a:solidFill>
                  <a:srgbClr val="FF0000"/>
                </a:solidFill>
              </a:rPr>
              <a:t>BMI 33 kg/m2</a:t>
            </a:r>
          </a:p>
          <a:p>
            <a:r>
              <a:rPr lang="es-ES" sz="2200" dirty="0" err="1"/>
              <a:t>Blood</a:t>
            </a:r>
            <a:r>
              <a:rPr lang="es-ES" sz="2200" dirty="0"/>
              <a:t> </a:t>
            </a:r>
            <a:r>
              <a:rPr lang="es-ES" sz="2200" dirty="0" err="1"/>
              <a:t>pressure</a:t>
            </a:r>
            <a:r>
              <a:rPr lang="es-ES" sz="2200" dirty="0"/>
              <a:t> 145/115 </a:t>
            </a:r>
            <a:r>
              <a:rPr lang="es-ES" sz="2200" dirty="0" err="1"/>
              <a:t>mmHg</a:t>
            </a:r>
            <a:r>
              <a:rPr lang="es-ES" sz="2200" dirty="0"/>
              <a:t>,</a:t>
            </a:r>
          </a:p>
          <a:p>
            <a:r>
              <a:rPr lang="es-ES" sz="2200" dirty="0" err="1"/>
              <a:t>Waist</a:t>
            </a:r>
            <a:r>
              <a:rPr lang="es-ES" sz="2200" dirty="0"/>
              <a:t> </a:t>
            </a:r>
            <a:r>
              <a:rPr lang="es-ES" sz="2200" dirty="0" err="1" smtClean="0"/>
              <a:t>circumference</a:t>
            </a:r>
            <a:r>
              <a:rPr lang="es-ES" sz="2200" dirty="0" smtClean="0"/>
              <a:t> </a:t>
            </a:r>
            <a:r>
              <a:rPr lang="es-ES" sz="2200" dirty="0"/>
              <a:t>117 cm</a:t>
            </a:r>
          </a:p>
          <a:p>
            <a:r>
              <a:rPr lang="es-ES" sz="2200" dirty="0"/>
              <a:t>No spider </a:t>
            </a:r>
            <a:r>
              <a:rPr lang="es-ES" sz="2200" dirty="0" err="1"/>
              <a:t>naevi</a:t>
            </a:r>
            <a:r>
              <a:rPr lang="es-ES" sz="2200" dirty="0"/>
              <a:t>, no ascitis, no </a:t>
            </a:r>
            <a:r>
              <a:rPr lang="es-ES" sz="2200" dirty="0" err="1"/>
              <a:t>asterixis</a:t>
            </a:r>
            <a:endParaRPr lang="es-ES" sz="2200" dirty="0"/>
          </a:p>
          <a:p>
            <a:r>
              <a:rPr lang="es-ES" sz="2200" dirty="0"/>
              <a:t>No </a:t>
            </a:r>
            <a:r>
              <a:rPr lang="es-ES" sz="2200" dirty="0" err="1"/>
              <a:t>lower</a:t>
            </a:r>
            <a:r>
              <a:rPr lang="es-ES" sz="2200" dirty="0"/>
              <a:t> edema</a:t>
            </a:r>
          </a:p>
          <a:p>
            <a:endParaRPr lang="es-ES" sz="2200" b="1" dirty="0"/>
          </a:p>
          <a:p>
            <a:r>
              <a:rPr lang="es-ES" sz="2200" b="1" dirty="0" err="1"/>
              <a:t>Liver</a:t>
            </a:r>
            <a:r>
              <a:rPr lang="es-ES" sz="2200" b="1" dirty="0"/>
              <a:t> </a:t>
            </a:r>
            <a:r>
              <a:rPr lang="es-ES" sz="2200" b="1" dirty="0" err="1"/>
              <a:t>Stiffness</a:t>
            </a:r>
            <a:r>
              <a:rPr lang="es-ES" sz="2200" b="1" dirty="0"/>
              <a:t> </a:t>
            </a:r>
            <a:r>
              <a:rPr lang="es-ES" sz="2200" b="1" dirty="0" err="1"/>
              <a:t>by</a:t>
            </a:r>
            <a:r>
              <a:rPr lang="es-ES" sz="2200" b="1" dirty="0"/>
              <a:t> TE</a:t>
            </a:r>
            <a:r>
              <a:rPr lang="es-ES" sz="2200" b="1" dirty="0" smtClean="0"/>
              <a:t>:</a:t>
            </a:r>
          </a:p>
          <a:p>
            <a:r>
              <a:rPr lang="es-ES" sz="2200" dirty="0">
                <a:solidFill>
                  <a:srgbClr val="FF0000"/>
                </a:solidFill>
              </a:rPr>
              <a:t>6</a:t>
            </a:r>
            <a:r>
              <a:rPr lang="es-ES" sz="2200" dirty="0" smtClean="0">
                <a:solidFill>
                  <a:srgbClr val="FF0000"/>
                </a:solidFill>
              </a:rPr>
              <a:t>.7 ± 1.2 </a:t>
            </a:r>
            <a:r>
              <a:rPr lang="es-ES" sz="2200" dirty="0" err="1" smtClean="0"/>
              <a:t>kPa</a:t>
            </a:r>
            <a:r>
              <a:rPr lang="es-ES" sz="2200" dirty="0" smtClean="0"/>
              <a:t>, </a:t>
            </a:r>
            <a:r>
              <a:rPr lang="es-ES" sz="2200" dirty="0" err="1"/>
              <a:t>Success</a:t>
            </a:r>
            <a:r>
              <a:rPr lang="es-ES" sz="2200" dirty="0"/>
              <a:t> </a:t>
            </a:r>
            <a:r>
              <a:rPr lang="es-ES" sz="2200" dirty="0" err="1"/>
              <a:t>rate</a:t>
            </a:r>
            <a:r>
              <a:rPr lang="es-ES" sz="2200" dirty="0"/>
              <a:t> 83% , </a:t>
            </a:r>
            <a:r>
              <a:rPr lang="es-ES" sz="2200" dirty="0">
                <a:solidFill>
                  <a:srgbClr val="FF0000"/>
                </a:solidFill>
              </a:rPr>
              <a:t>CAP </a:t>
            </a:r>
            <a:r>
              <a:rPr lang="es-ES" sz="2200" dirty="0" smtClean="0">
                <a:solidFill>
                  <a:srgbClr val="FF0000"/>
                </a:solidFill>
              </a:rPr>
              <a:t>340 </a:t>
            </a:r>
            <a:r>
              <a:rPr lang="es-ES" sz="2200" dirty="0">
                <a:solidFill>
                  <a:srgbClr val="FF0000"/>
                </a:solidFill>
              </a:rPr>
              <a:t>± </a:t>
            </a:r>
            <a:r>
              <a:rPr lang="es-ES" sz="2200" dirty="0"/>
              <a:t>49 dB/</a:t>
            </a:r>
            <a:r>
              <a:rPr lang="es-ES" sz="2200" dirty="0" smtClean="0"/>
              <a:t>m</a:t>
            </a:r>
          </a:p>
          <a:p>
            <a:endParaRPr lang="es-ES" sz="2200" dirty="0" smtClean="0"/>
          </a:p>
          <a:p>
            <a:r>
              <a:rPr lang="es-ES" sz="2200" b="1" dirty="0" smtClean="0"/>
              <a:t>Abdominal </a:t>
            </a:r>
            <a:r>
              <a:rPr lang="es-ES" sz="2200" b="1" dirty="0" err="1"/>
              <a:t>ultrasound</a:t>
            </a:r>
            <a:r>
              <a:rPr lang="es-ES" sz="2200" b="1" dirty="0"/>
              <a:t> </a:t>
            </a:r>
            <a:endParaRPr lang="es-ES" sz="2200" b="1" dirty="0" smtClean="0"/>
          </a:p>
          <a:p>
            <a:r>
              <a:rPr lang="es-ES" sz="2200" dirty="0">
                <a:solidFill>
                  <a:srgbClr val="FF0000"/>
                </a:solidFill>
              </a:rPr>
              <a:t>Esteatosis, </a:t>
            </a:r>
            <a:r>
              <a:rPr lang="es-ES" sz="2200" dirty="0"/>
              <a:t>no focal lesión. No </a:t>
            </a:r>
            <a:r>
              <a:rPr lang="es-ES" sz="2200" dirty="0" err="1"/>
              <a:t>ascites</a:t>
            </a:r>
            <a:r>
              <a:rPr lang="es-ES" sz="2200" dirty="0"/>
              <a:t>, spleen 10cm</a:t>
            </a:r>
          </a:p>
          <a:p>
            <a:endParaRPr lang="es-ES" sz="2400" dirty="0"/>
          </a:p>
          <a:p>
            <a:endParaRPr lang="es-ES" sz="2400" dirty="0"/>
          </a:p>
          <a:p>
            <a:endParaRPr lang="es-ES" sz="2400" dirty="0" smtClean="0"/>
          </a:p>
          <a:p>
            <a:r>
              <a:rPr lang="es-ES" sz="2400" dirty="0" smtClean="0"/>
              <a:t> 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404949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857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Laboratory test</a:t>
            </a:r>
            <a:endParaRPr lang="de-CH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453269"/>
              </p:ext>
            </p:extLst>
          </p:nvPr>
        </p:nvGraphicFramePr>
        <p:xfrm>
          <a:off x="1244600" y="986152"/>
          <a:ext cx="6172200" cy="5262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38766">
                  <a:extLst>
                    <a:ext uri="{9D8B030D-6E8A-4147-A177-3AD203B41FA5}">
                      <a16:colId xmlns:a16="http://schemas.microsoft.com/office/drawing/2014/main" val="3324676011"/>
                    </a:ext>
                  </a:extLst>
                </a:gridCol>
                <a:gridCol w="1976034">
                  <a:extLst>
                    <a:ext uri="{9D8B030D-6E8A-4147-A177-3AD203B41FA5}">
                      <a16:colId xmlns:a16="http://schemas.microsoft.com/office/drawing/2014/main" val="3511819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5057443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Laboratory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11.09.09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</a:t>
                      </a:r>
                      <a:r>
                        <a:rPr lang="en-US" baseline="0" dirty="0" smtClean="0"/>
                        <a:t> Value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00077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baseline="0" dirty="0" err="1" smtClean="0"/>
                        <a:t>Bilirrubin</a:t>
                      </a:r>
                      <a:r>
                        <a:rPr lang="es-ES" sz="1500" b="1" baseline="0" dirty="0" smtClean="0"/>
                        <a:t> </a:t>
                      </a:r>
                      <a:endParaRPr lang="es-ES" sz="15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dirty="0" smtClean="0"/>
                        <a:t>16</a:t>
                      </a: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μmol</a:t>
                      </a: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/L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500" dirty="0" smtClean="0"/>
                        <a:t>(&lt;17 μ</a:t>
                      </a:r>
                      <a:r>
                        <a:rPr lang="de-CH" sz="1500" dirty="0" err="1" smtClean="0"/>
                        <a:t>mol</a:t>
                      </a:r>
                      <a:r>
                        <a:rPr lang="de-CH" sz="1500" dirty="0" smtClean="0"/>
                        <a:t>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1254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b="1" dirty="0" smtClean="0"/>
                        <a:t>Albumin</a:t>
                      </a:r>
                      <a:endParaRPr lang="de-CH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dirty="0" smtClean="0"/>
                        <a:t>42 </a:t>
                      </a: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g/L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(35-52 g/L)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8474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b="1" dirty="0" smtClean="0"/>
                        <a:t>INR</a:t>
                      </a:r>
                      <a:endParaRPr lang="de-CH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b="1" dirty="0" smtClean="0">
                          <a:solidFill>
                            <a:srgbClr val="000000"/>
                          </a:solidFill>
                        </a:rPr>
                        <a:t>1.23</a:t>
                      </a:r>
                      <a:endParaRPr lang="de-CH" sz="15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(0.8-1.2)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6033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b="1" dirty="0" smtClean="0"/>
                        <a:t>ALT</a:t>
                      </a:r>
                      <a:endParaRPr lang="de-CH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b="1" dirty="0" smtClean="0">
                          <a:solidFill>
                            <a:srgbClr val="FF0000"/>
                          </a:solidFill>
                        </a:rPr>
                        <a:t>99</a:t>
                      </a:r>
                      <a:r>
                        <a:rPr lang="es-ES" sz="16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U/L</a:t>
                      </a:r>
                      <a:endParaRPr lang="de-CH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(&lt;35 U/L)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6227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b="1" dirty="0" err="1" smtClean="0"/>
                        <a:t>Alk</a:t>
                      </a:r>
                      <a:r>
                        <a:rPr lang="de-CH" sz="1500" b="1" dirty="0" smtClean="0"/>
                        <a:t> </a:t>
                      </a:r>
                      <a:r>
                        <a:rPr lang="de-CH" sz="1500" b="1" dirty="0" err="1" smtClean="0"/>
                        <a:t>Phosphatasa</a:t>
                      </a:r>
                      <a:endParaRPr lang="de-CH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dirty="0" smtClean="0"/>
                        <a:t>69 </a:t>
                      </a:r>
                      <a:r>
                        <a:rPr lang="es-E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U/L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(35-105 U/L)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7699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b="1" dirty="0" smtClean="0"/>
                        <a:t>GGT</a:t>
                      </a:r>
                      <a:endParaRPr lang="de-CH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de-CH" sz="1500" b="1" dirty="0" smtClean="0">
                          <a:solidFill>
                            <a:srgbClr val="FF0000"/>
                          </a:solidFill>
                        </a:rPr>
                        <a:t>80 </a:t>
                      </a:r>
                      <a:r>
                        <a:rPr lang="es-ES" sz="16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U/L</a:t>
                      </a:r>
                      <a:endParaRPr lang="de-CH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(5-36 U/L)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4961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b="1" dirty="0" err="1" smtClean="0"/>
                        <a:t>Hyaluronat</a:t>
                      </a:r>
                      <a:r>
                        <a:rPr lang="de-CH" sz="1500" b="1" baseline="0" dirty="0" smtClean="0"/>
                        <a:t> </a:t>
                      </a:r>
                      <a:endParaRPr lang="es-ES" sz="15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dirty="0" smtClean="0"/>
                        <a:t>45 </a:t>
                      </a:r>
                      <a:r>
                        <a:rPr lang="de-CH" sz="1500" dirty="0" err="1" smtClean="0"/>
                        <a:t>ug</a:t>
                      </a:r>
                      <a:r>
                        <a:rPr lang="de-CH" sz="1500" dirty="0" smtClean="0"/>
                        <a:t>/L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(&lt;60 </a:t>
                      </a:r>
                      <a:r>
                        <a:rPr lang="de-CH" sz="1500" dirty="0" err="1" smtClean="0"/>
                        <a:t>ug</a:t>
                      </a:r>
                      <a:r>
                        <a:rPr lang="de-CH" sz="1500" dirty="0" smtClean="0"/>
                        <a:t>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4091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b="1" dirty="0" err="1" smtClean="0"/>
                        <a:t>Creatinin</a:t>
                      </a:r>
                      <a:endParaRPr lang="de-CH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dirty="0" smtClean="0"/>
                        <a:t>76 </a:t>
                      </a:r>
                      <a:r>
                        <a:rPr lang="es-ES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μmol</a:t>
                      </a: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/L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(45-84 </a:t>
                      </a:r>
                      <a:r>
                        <a:rPr lang="el-GR" sz="1500" dirty="0" smtClean="0"/>
                        <a:t>μ</a:t>
                      </a:r>
                      <a:r>
                        <a:rPr lang="de-CH" sz="1500" dirty="0" err="1" smtClean="0"/>
                        <a:t>mol</a:t>
                      </a:r>
                      <a:r>
                        <a:rPr lang="de-CH" sz="1500" dirty="0" smtClean="0"/>
                        <a:t>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2677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b="1" dirty="0" err="1" smtClean="0"/>
                        <a:t>hemoglobin</a:t>
                      </a:r>
                      <a:endParaRPr lang="de-CH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dirty="0" smtClean="0"/>
                        <a:t>165 g/L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(121-154 g/L)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687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b="1" dirty="0" err="1" smtClean="0"/>
                        <a:t>platelets</a:t>
                      </a:r>
                      <a:endParaRPr lang="de-CH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dirty="0" smtClean="0"/>
                        <a:t>159 g/L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(140-380 g/L)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041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b="1" dirty="0" err="1" smtClean="0"/>
                        <a:t>Cholesterol</a:t>
                      </a:r>
                      <a:endParaRPr lang="de-CH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b="1" dirty="0" smtClean="0">
                          <a:solidFill>
                            <a:srgbClr val="FF0000"/>
                          </a:solidFill>
                        </a:rPr>
                        <a:t>6.5 mmol/L</a:t>
                      </a:r>
                      <a:endParaRPr lang="de-CH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(&lt;5.2 mmol/L)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822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s-ES" sz="1500" b="1" baseline="0" dirty="0" err="1" smtClean="0"/>
                        <a:t>Triglyceride</a:t>
                      </a:r>
                      <a:endParaRPr lang="es-ES" sz="15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dirty="0" smtClean="0"/>
                        <a:t>1.85 mmol/L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(&gt;2.3 mmol/L)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744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baseline="0" dirty="0" err="1" smtClean="0"/>
                        <a:t>Glucose</a:t>
                      </a:r>
                      <a:endParaRPr lang="es-ES" sz="15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dirty="0" smtClean="0"/>
                        <a:t>5.13 mmol/l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(3.7-5.6 mmol/l)</a:t>
                      </a:r>
                      <a:endParaRPr lang="de-CH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7223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baseline="0" dirty="0" err="1" smtClean="0"/>
                        <a:t>Ferritin</a:t>
                      </a:r>
                      <a:endParaRPr lang="es-ES" sz="15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b="1" dirty="0" smtClean="0">
                          <a:solidFill>
                            <a:srgbClr val="FF0000"/>
                          </a:solidFill>
                        </a:rPr>
                        <a:t>1323 </a:t>
                      </a:r>
                      <a:r>
                        <a:rPr lang="el-GR" sz="1500" b="1" dirty="0" smtClean="0">
                          <a:solidFill>
                            <a:srgbClr val="FF0000"/>
                          </a:solidFill>
                        </a:rPr>
                        <a:t>μ</a:t>
                      </a:r>
                      <a:r>
                        <a:rPr lang="de-CH" sz="1500" b="1" dirty="0" smtClean="0">
                          <a:solidFill>
                            <a:srgbClr val="FF0000"/>
                          </a:solidFill>
                        </a:rPr>
                        <a:t>g/L</a:t>
                      </a:r>
                      <a:endParaRPr lang="de-CH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500" dirty="0" smtClean="0"/>
                        <a:t> </a:t>
                      </a:r>
                      <a:r>
                        <a:rPr lang="de-CH" sz="1500" dirty="0" smtClean="0"/>
                        <a:t>(20-250 </a:t>
                      </a:r>
                      <a:r>
                        <a:rPr lang="el-GR" sz="1500" dirty="0" smtClean="0"/>
                        <a:t>μ</a:t>
                      </a:r>
                      <a:r>
                        <a:rPr lang="de-CH" sz="1500" dirty="0" smtClean="0"/>
                        <a:t>g/L)</a:t>
                      </a:r>
                      <a:endParaRPr lang="de-CH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7662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baseline="0" dirty="0" err="1" smtClean="0"/>
                        <a:t>Transferrin</a:t>
                      </a:r>
                      <a:r>
                        <a:rPr lang="es-ES" sz="1500" b="1" baseline="0" dirty="0" smtClean="0"/>
                        <a:t> </a:t>
                      </a:r>
                      <a:r>
                        <a:rPr lang="es-ES" sz="1500" b="1" baseline="0" dirty="0" err="1" smtClean="0"/>
                        <a:t>saturation</a:t>
                      </a:r>
                      <a:r>
                        <a:rPr lang="es-ES" sz="1500" b="1" baseline="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1500" b="1" dirty="0" smtClean="0">
                          <a:solidFill>
                            <a:srgbClr val="FF0000"/>
                          </a:solidFill>
                        </a:rPr>
                        <a:t>60%</a:t>
                      </a:r>
                      <a:endParaRPr lang="de-CH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(16-45%)</a:t>
                      </a:r>
                      <a:endParaRPr lang="de-CH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507365"/>
                  </a:ext>
                </a:extLst>
              </a:tr>
            </a:tbl>
          </a:graphicData>
        </a:graphic>
      </p:graphicFrame>
      <p:sp>
        <p:nvSpPr>
          <p:cNvPr id="8" name="Isosceles Triangle 7"/>
          <p:cNvSpPr/>
          <p:nvPr/>
        </p:nvSpPr>
        <p:spPr>
          <a:xfrm rot="5400000">
            <a:off x="3200386" y="2394046"/>
            <a:ext cx="194733" cy="182035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Isosceles Triangle 8"/>
          <p:cNvSpPr/>
          <p:nvPr/>
        </p:nvSpPr>
        <p:spPr>
          <a:xfrm rot="5400000">
            <a:off x="3198276" y="3090889"/>
            <a:ext cx="194733" cy="182035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Isosceles Triangle 9"/>
          <p:cNvSpPr/>
          <p:nvPr/>
        </p:nvSpPr>
        <p:spPr>
          <a:xfrm rot="5400000">
            <a:off x="3198275" y="4709585"/>
            <a:ext cx="194733" cy="182035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3198276" y="5672975"/>
            <a:ext cx="194733" cy="182035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3198276" y="5998854"/>
            <a:ext cx="194733" cy="182035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44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>
                <a:solidFill>
                  <a:srgbClr val="C00000"/>
                </a:solidFill>
              </a:rPr>
              <a:t>Results</a:t>
            </a:r>
            <a:r>
              <a:rPr lang="de-CH" dirty="0" smtClean="0">
                <a:solidFill>
                  <a:srgbClr val="C00000"/>
                </a:solidFill>
              </a:rPr>
              <a:t> </a:t>
            </a:r>
            <a:r>
              <a:rPr lang="de-CH" dirty="0" err="1" smtClean="0">
                <a:solidFill>
                  <a:srgbClr val="C00000"/>
                </a:solidFill>
              </a:rPr>
              <a:t>and</a:t>
            </a:r>
            <a:r>
              <a:rPr lang="de-CH" dirty="0" smtClean="0">
                <a:solidFill>
                  <a:srgbClr val="C00000"/>
                </a:solidFill>
              </a:rPr>
              <a:t> </a:t>
            </a:r>
            <a:r>
              <a:rPr lang="de-CH" dirty="0" err="1" smtClean="0">
                <a:solidFill>
                  <a:srgbClr val="C00000"/>
                </a:solidFill>
              </a:rPr>
              <a:t>Biopsy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2002" y="5869080"/>
            <a:ext cx="8246535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CH" sz="2400" b="1" dirty="0">
                <a:ln/>
                <a:solidFill>
                  <a:schemeClr val="accent3"/>
                </a:solidFill>
              </a:rPr>
              <a:t>HFE –Gens </a:t>
            </a:r>
            <a:r>
              <a:rPr lang="de-CH" sz="2400" b="1" dirty="0" err="1">
                <a:ln/>
                <a:solidFill>
                  <a:schemeClr val="accent3"/>
                </a:solidFill>
              </a:rPr>
              <a:t>is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</a:t>
            </a:r>
            <a:r>
              <a:rPr lang="de-CH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Negative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</a:t>
            </a:r>
            <a:r>
              <a:rPr lang="de-CH" sz="2400" b="1" dirty="0" err="1">
                <a:ln/>
                <a:solidFill>
                  <a:schemeClr val="accent3"/>
                </a:solidFill>
              </a:rPr>
              <a:t>for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Mutation </a:t>
            </a:r>
            <a:r>
              <a:rPr lang="de-CH" sz="2400" b="1" dirty="0" err="1">
                <a:ln/>
                <a:solidFill>
                  <a:schemeClr val="accent3"/>
                </a:solidFill>
              </a:rPr>
              <a:t>of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</a:t>
            </a:r>
            <a:r>
              <a:rPr lang="de-CH" sz="2400" b="1" dirty="0" err="1">
                <a:ln/>
                <a:solidFill>
                  <a:schemeClr val="accent3"/>
                </a:solidFill>
              </a:rPr>
              <a:t>Hereditary</a:t>
            </a:r>
            <a:r>
              <a:rPr lang="de-CH" sz="2400" b="1" dirty="0">
                <a:ln/>
                <a:solidFill>
                  <a:schemeClr val="accent3"/>
                </a:solidFill>
              </a:rPr>
              <a:t> </a:t>
            </a:r>
            <a:r>
              <a:rPr lang="de-CH" sz="2400" b="1" dirty="0" err="1">
                <a:ln/>
                <a:solidFill>
                  <a:schemeClr val="accent3"/>
                </a:solidFill>
              </a:rPr>
              <a:t>Hemochromatosis</a:t>
            </a:r>
            <a:endParaRPr lang="de-CH" sz="2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2614" r="31794" b="86"/>
          <a:stretch/>
        </p:blipFill>
        <p:spPr>
          <a:xfrm>
            <a:off x="1076642" y="1239895"/>
            <a:ext cx="4074864" cy="4467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48" y="1401855"/>
            <a:ext cx="2762204" cy="207165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627900" y="4765889"/>
            <a:ext cx="30589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dirty="0" err="1"/>
              <a:t>M</a:t>
            </a:r>
            <a:r>
              <a:rPr lang="es-ES" sz="2400" dirty="0" err="1" smtClean="0"/>
              <a:t>etabolic</a:t>
            </a:r>
            <a:r>
              <a:rPr lang="es-ES" sz="2400" dirty="0" smtClean="0"/>
              <a:t> </a:t>
            </a:r>
            <a:r>
              <a:rPr lang="es-ES" sz="2400" dirty="0" err="1"/>
              <a:t>hyperferritinemia</a:t>
            </a:r>
            <a:r>
              <a:rPr lang="es-ES" sz="2400" dirty="0"/>
              <a:t>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303615" y="3510731"/>
            <a:ext cx="3840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Macrovesicular</a:t>
            </a:r>
            <a:r>
              <a:rPr lang="en-US" sz="1600" dirty="0" smtClean="0"/>
              <a:t> </a:t>
            </a:r>
            <a:r>
              <a:rPr lang="en-US" sz="1600" dirty="0" err="1" smtClean="0"/>
              <a:t>steatosis</a:t>
            </a:r>
            <a:r>
              <a:rPr lang="en-US" sz="1600" dirty="0" smtClean="0"/>
              <a:t>  (50-60%) </a:t>
            </a:r>
          </a:p>
          <a:p>
            <a:r>
              <a:rPr lang="en-US" sz="1600" dirty="0" smtClean="0"/>
              <a:t>Minimal insignificant </a:t>
            </a:r>
            <a:r>
              <a:rPr lang="en-US" sz="1600" dirty="0" err="1" smtClean="0"/>
              <a:t>perisinusoidal</a:t>
            </a:r>
            <a:r>
              <a:rPr lang="en-US" sz="1600" dirty="0" smtClean="0"/>
              <a:t> fibrosis</a:t>
            </a:r>
          </a:p>
          <a:p>
            <a:r>
              <a:rPr lang="en-US" sz="1600" dirty="0" smtClean="0"/>
              <a:t>S2A3F1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638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96881" y="2496307"/>
            <a:ext cx="5955506" cy="186128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chemeClr val="tx1"/>
                </a:solidFill>
                <a:latin typeface="Calibri"/>
                <a:cs typeface="Calibri"/>
              </a:rPr>
              <a:t>Diagnosis of </a:t>
            </a:r>
            <a:r>
              <a:rPr lang="es-ES" sz="3200" dirty="0" err="1" smtClean="0">
                <a:solidFill>
                  <a:schemeClr val="tx1"/>
                </a:solidFill>
                <a:latin typeface="Calibri"/>
                <a:cs typeface="Calibri"/>
              </a:rPr>
              <a:t>hyperferritinemia</a:t>
            </a:r>
            <a:r>
              <a:rPr lang="es-ES" sz="3200" dirty="0" smtClean="0">
                <a:solidFill>
                  <a:schemeClr val="tx1"/>
                </a:solidFill>
                <a:latin typeface="Calibri"/>
                <a:cs typeface="Calibri"/>
              </a:rPr>
              <a:t> in </a:t>
            </a:r>
            <a:r>
              <a:rPr lang="es-ES" sz="3200" dirty="0" err="1" smtClean="0">
                <a:solidFill>
                  <a:schemeClr val="tx1"/>
                </a:solidFill>
                <a:latin typeface="Calibri"/>
                <a:cs typeface="Calibri"/>
              </a:rPr>
              <a:t>the</a:t>
            </a:r>
            <a:r>
              <a:rPr lang="es-ES" sz="320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ES" sz="3200" dirty="0" err="1" smtClean="0">
                <a:solidFill>
                  <a:schemeClr val="tx1"/>
                </a:solidFill>
                <a:latin typeface="Calibri"/>
                <a:cs typeface="Calibri"/>
              </a:rPr>
              <a:t>dysmetabolic</a:t>
            </a:r>
            <a:r>
              <a:rPr lang="es-ES" sz="320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ES" sz="3200" dirty="0" err="1" smtClean="0">
                <a:solidFill>
                  <a:schemeClr val="tx1"/>
                </a:solidFill>
                <a:latin typeface="Calibri"/>
                <a:cs typeface="Calibri"/>
              </a:rPr>
              <a:t>patient</a:t>
            </a:r>
            <a:endParaRPr lang="es-ES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6304" y="4737370"/>
            <a:ext cx="90276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 err="1" smtClean="0">
                <a:solidFill>
                  <a:srgbClr val="800000"/>
                </a:solidFill>
              </a:rPr>
              <a:t>Dysmetabolic</a:t>
            </a:r>
            <a:r>
              <a:rPr lang="es-ES" sz="2200" b="1" dirty="0" smtClean="0">
                <a:solidFill>
                  <a:srgbClr val="800000"/>
                </a:solidFill>
              </a:rPr>
              <a:t> </a:t>
            </a:r>
            <a:r>
              <a:rPr lang="es-ES" sz="2200" b="1" dirty="0" err="1" smtClean="0">
                <a:solidFill>
                  <a:srgbClr val="800000"/>
                </a:solidFill>
              </a:rPr>
              <a:t>iron</a:t>
            </a:r>
            <a:r>
              <a:rPr lang="es-ES" sz="2200" b="1" dirty="0" smtClean="0">
                <a:solidFill>
                  <a:srgbClr val="800000"/>
                </a:solidFill>
              </a:rPr>
              <a:t> </a:t>
            </a:r>
            <a:r>
              <a:rPr lang="es-ES" sz="2200" b="1" dirty="0" err="1" smtClean="0">
                <a:solidFill>
                  <a:srgbClr val="800000"/>
                </a:solidFill>
              </a:rPr>
              <a:t>overload</a:t>
            </a:r>
            <a:r>
              <a:rPr lang="es-ES" sz="2200" b="1" dirty="0" smtClean="0">
                <a:solidFill>
                  <a:srgbClr val="800000"/>
                </a:solidFill>
              </a:rPr>
              <a:t> </a:t>
            </a:r>
            <a:r>
              <a:rPr lang="es-ES" sz="2200" b="1" dirty="0" err="1" smtClean="0">
                <a:solidFill>
                  <a:srgbClr val="800000"/>
                </a:solidFill>
              </a:rPr>
              <a:t>syndrome</a:t>
            </a:r>
            <a:r>
              <a:rPr lang="es-ES" sz="2200" b="1" dirty="0" smtClean="0">
                <a:solidFill>
                  <a:srgbClr val="800000"/>
                </a:solidFill>
              </a:rPr>
              <a:t> (DIOS)≠ </a:t>
            </a:r>
            <a:r>
              <a:rPr lang="es-ES" sz="2200" b="1" dirty="0" err="1">
                <a:solidFill>
                  <a:srgbClr val="800000"/>
                </a:solidFill>
              </a:rPr>
              <a:t>M</a:t>
            </a:r>
            <a:r>
              <a:rPr lang="es-ES" sz="2200" b="1" dirty="0" err="1" smtClean="0">
                <a:solidFill>
                  <a:srgbClr val="800000"/>
                </a:solidFill>
              </a:rPr>
              <a:t>etabolic</a:t>
            </a:r>
            <a:r>
              <a:rPr lang="es-ES" sz="2200" b="1" dirty="0" smtClean="0">
                <a:solidFill>
                  <a:srgbClr val="800000"/>
                </a:solidFill>
              </a:rPr>
              <a:t> </a:t>
            </a:r>
            <a:r>
              <a:rPr lang="es-ES" sz="2200" b="1" dirty="0" err="1" smtClean="0">
                <a:solidFill>
                  <a:srgbClr val="800000"/>
                </a:solidFill>
              </a:rPr>
              <a:t>hyperferritinemia</a:t>
            </a:r>
            <a:endParaRPr lang="es-ES" sz="22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64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6513" y="274638"/>
            <a:ext cx="8574679" cy="1307228"/>
          </a:xfrm>
        </p:spPr>
        <p:txBody>
          <a:bodyPr>
            <a:noAutofit/>
          </a:bodyPr>
          <a:lstStyle/>
          <a:p>
            <a:r>
              <a:rPr lang="es-ES" sz="3500" b="1" dirty="0" err="1">
                <a:solidFill>
                  <a:srgbClr val="800000"/>
                </a:solidFill>
              </a:rPr>
              <a:t>Dysmetabolic</a:t>
            </a:r>
            <a:r>
              <a:rPr lang="es-ES" sz="3500" b="1" dirty="0">
                <a:solidFill>
                  <a:srgbClr val="800000"/>
                </a:solidFill>
              </a:rPr>
              <a:t> </a:t>
            </a:r>
            <a:r>
              <a:rPr lang="es-ES" sz="3500" b="1" dirty="0" err="1">
                <a:solidFill>
                  <a:srgbClr val="800000"/>
                </a:solidFill>
              </a:rPr>
              <a:t>iron</a:t>
            </a:r>
            <a:r>
              <a:rPr lang="es-ES" sz="3500" b="1" dirty="0">
                <a:solidFill>
                  <a:srgbClr val="800000"/>
                </a:solidFill>
              </a:rPr>
              <a:t> </a:t>
            </a:r>
            <a:r>
              <a:rPr lang="es-ES" sz="3500" b="1" dirty="0" err="1">
                <a:solidFill>
                  <a:srgbClr val="800000"/>
                </a:solidFill>
              </a:rPr>
              <a:t>overload</a:t>
            </a:r>
            <a:r>
              <a:rPr lang="es-ES" sz="3500" b="1" dirty="0">
                <a:solidFill>
                  <a:srgbClr val="800000"/>
                </a:solidFill>
              </a:rPr>
              <a:t> </a:t>
            </a:r>
            <a:r>
              <a:rPr lang="es-ES" sz="3500" b="1" dirty="0" err="1">
                <a:solidFill>
                  <a:srgbClr val="800000"/>
                </a:solidFill>
              </a:rPr>
              <a:t>syndrome</a:t>
            </a:r>
            <a:r>
              <a:rPr lang="es-ES" sz="3500" b="1" dirty="0">
                <a:solidFill>
                  <a:srgbClr val="800000"/>
                </a:solidFill>
              </a:rPr>
              <a:t> (DIOS)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81488" y="4687379"/>
            <a:ext cx="6918579" cy="58179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sz="2400" dirty="0">
                <a:solidFill>
                  <a:schemeClr val="tx1"/>
                </a:solidFill>
              </a:rPr>
              <a:t>I</a:t>
            </a:r>
            <a:r>
              <a:rPr lang="es-ES" sz="2400" dirty="0" smtClean="0">
                <a:solidFill>
                  <a:schemeClr val="tx1"/>
                </a:solidFill>
              </a:rPr>
              <a:t>n </a:t>
            </a:r>
            <a:r>
              <a:rPr lang="es-ES" sz="2400" dirty="0" err="1" smtClean="0">
                <a:solidFill>
                  <a:schemeClr val="tx1"/>
                </a:solidFill>
              </a:rPr>
              <a:t>the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dirty="0" err="1" smtClean="0">
                <a:solidFill>
                  <a:schemeClr val="tx1"/>
                </a:solidFill>
              </a:rPr>
              <a:t>absence</a:t>
            </a:r>
            <a:r>
              <a:rPr lang="es-ES" sz="2400" dirty="0" smtClean="0">
                <a:solidFill>
                  <a:schemeClr val="tx1"/>
                </a:solidFill>
              </a:rPr>
              <a:t> of </a:t>
            </a:r>
            <a:r>
              <a:rPr lang="es-ES" sz="2400" dirty="0" err="1" smtClean="0">
                <a:solidFill>
                  <a:schemeClr val="tx1"/>
                </a:solidFill>
              </a:rPr>
              <a:t>any</a:t>
            </a:r>
            <a:r>
              <a:rPr lang="es-ES" sz="2400" dirty="0" smtClean="0">
                <a:solidFill>
                  <a:schemeClr val="tx1"/>
                </a:solidFill>
              </a:rPr>
              <a:t> identificable cause of </a:t>
            </a:r>
            <a:r>
              <a:rPr lang="es-ES" sz="2400" dirty="0" err="1" smtClean="0">
                <a:solidFill>
                  <a:schemeClr val="tx1"/>
                </a:solidFill>
              </a:rPr>
              <a:t>iron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dirty="0" err="1" smtClean="0">
                <a:solidFill>
                  <a:schemeClr val="tx1"/>
                </a:solidFill>
              </a:rPr>
              <a:t>excess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/>
          </a:p>
        </p:txBody>
      </p:sp>
      <p:sp>
        <p:nvSpPr>
          <p:cNvPr id="4" name="Elipse 3"/>
          <p:cNvSpPr/>
          <p:nvPr/>
        </p:nvSpPr>
        <p:spPr>
          <a:xfrm>
            <a:off x="1559744" y="2227979"/>
            <a:ext cx="2642376" cy="204093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200" dirty="0" err="1" smtClean="0">
                <a:solidFill>
                  <a:prstClr val="black"/>
                </a:solidFill>
              </a:rPr>
              <a:t>Mild</a:t>
            </a:r>
            <a:r>
              <a:rPr lang="es-ES" sz="2200" dirty="0" smtClean="0">
                <a:solidFill>
                  <a:prstClr val="black"/>
                </a:solidFill>
              </a:rPr>
              <a:t> </a:t>
            </a:r>
            <a:r>
              <a:rPr lang="es-ES" sz="2200" dirty="0" err="1" smtClean="0">
                <a:solidFill>
                  <a:prstClr val="black"/>
                </a:solidFill>
              </a:rPr>
              <a:t>increase</a:t>
            </a:r>
            <a:r>
              <a:rPr lang="es-ES" sz="2200" dirty="0" smtClean="0">
                <a:solidFill>
                  <a:prstClr val="black"/>
                </a:solidFill>
              </a:rPr>
              <a:t> </a:t>
            </a:r>
            <a:endParaRPr lang="es-ES" sz="2200" dirty="0">
              <a:solidFill>
                <a:prstClr val="black"/>
              </a:solidFill>
            </a:endParaRPr>
          </a:p>
          <a:p>
            <a:pPr algn="ctr"/>
            <a:r>
              <a:rPr lang="es-ES" sz="2200" dirty="0" smtClean="0">
                <a:solidFill>
                  <a:prstClr val="black"/>
                </a:solidFill>
              </a:rPr>
              <a:t>in </a:t>
            </a:r>
            <a:r>
              <a:rPr lang="es-ES" sz="2200" dirty="0" err="1" smtClean="0">
                <a:solidFill>
                  <a:prstClr val="black"/>
                </a:solidFill>
              </a:rPr>
              <a:t>both</a:t>
            </a:r>
            <a:r>
              <a:rPr lang="es-ES" sz="2200" dirty="0" smtClean="0">
                <a:solidFill>
                  <a:prstClr val="black"/>
                </a:solidFill>
              </a:rPr>
              <a:t> </a:t>
            </a:r>
            <a:r>
              <a:rPr lang="es-ES" sz="2200" dirty="0" err="1" smtClean="0">
                <a:solidFill>
                  <a:prstClr val="black"/>
                </a:solidFill>
              </a:rPr>
              <a:t>liver</a:t>
            </a:r>
            <a:r>
              <a:rPr lang="es-ES" sz="2200" dirty="0" smtClean="0">
                <a:solidFill>
                  <a:prstClr val="black"/>
                </a:solidFill>
              </a:rPr>
              <a:t> and </a:t>
            </a:r>
            <a:r>
              <a:rPr lang="es-ES" sz="2200" dirty="0" err="1" smtClean="0">
                <a:solidFill>
                  <a:prstClr val="black"/>
                </a:solidFill>
              </a:rPr>
              <a:t>body</a:t>
            </a:r>
            <a:r>
              <a:rPr lang="es-ES" sz="2200" dirty="0" smtClean="0">
                <a:solidFill>
                  <a:prstClr val="black"/>
                </a:solidFill>
              </a:rPr>
              <a:t> </a:t>
            </a:r>
            <a:r>
              <a:rPr lang="es-ES" sz="2200" b="1" dirty="0" err="1" smtClean="0">
                <a:solidFill>
                  <a:srgbClr val="800000"/>
                </a:solidFill>
              </a:rPr>
              <a:t>iron</a:t>
            </a:r>
            <a:r>
              <a:rPr lang="es-ES" sz="2200" dirty="0" smtClean="0">
                <a:solidFill>
                  <a:prstClr val="black"/>
                </a:solidFill>
              </a:rPr>
              <a:t> </a:t>
            </a:r>
            <a:r>
              <a:rPr lang="es-ES" sz="2200" dirty="0" err="1" smtClean="0">
                <a:solidFill>
                  <a:prstClr val="black"/>
                </a:solidFill>
              </a:rPr>
              <a:t>stores</a:t>
            </a:r>
            <a:r>
              <a:rPr lang="es-ES" sz="2200" dirty="0" smtClean="0">
                <a:solidFill>
                  <a:prstClr val="black"/>
                </a:solidFill>
              </a:rPr>
              <a:t> (MRI </a:t>
            </a:r>
            <a:r>
              <a:rPr lang="es-ES" sz="2200" dirty="0" err="1" smtClean="0">
                <a:solidFill>
                  <a:prstClr val="black"/>
                </a:solidFill>
              </a:rPr>
              <a:t>or</a:t>
            </a:r>
            <a:r>
              <a:rPr lang="es-ES" sz="2200" dirty="0" smtClean="0">
                <a:solidFill>
                  <a:prstClr val="black"/>
                </a:solidFill>
              </a:rPr>
              <a:t> </a:t>
            </a:r>
            <a:r>
              <a:rPr lang="es-ES" sz="2200" dirty="0" err="1" smtClean="0">
                <a:solidFill>
                  <a:prstClr val="black"/>
                </a:solidFill>
              </a:rPr>
              <a:t>Biopsy</a:t>
            </a:r>
            <a:r>
              <a:rPr lang="es-ES" sz="2200" dirty="0" smtClean="0">
                <a:solidFill>
                  <a:prstClr val="black"/>
                </a:solidFill>
              </a:rPr>
              <a:t>)</a:t>
            </a:r>
            <a:endParaRPr lang="es-ES" sz="2200" dirty="0"/>
          </a:p>
        </p:txBody>
      </p:sp>
      <p:sp>
        <p:nvSpPr>
          <p:cNvPr id="6" name="Elipse 5"/>
          <p:cNvSpPr/>
          <p:nvPr/>
        </p:nvSpPr>
        <p:spPr>
          <a:xfrm>
            <a:off x="5087876" y="2227979"/>
            <a:ext cx="2642376" cy="204093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200" dirty="0" err="1">
                <a:solidFill>
                  <a:prstClr val="black"/>
                </a:solidFill>
              </a:rPr>
              <a:t>One</a:t>
            </a:r>
            <a:r>
              <a:rPr lang="es-ES" sz="2200" dirty="0">
                <a:solidFill>
                  <a:prstClr val="black"/>
                </a:solidFill>
              </a:rPr>
              <a:t> </a:t>
            </a:r>
            <a:r>
              <a:rPr lang="es-ES" sz="2200" dirty="0" err="1">
                <a:solidFill>
                  <a:prstClr val="black"/>
                </a:solidFill>
              </a:rPr>
              <a:t>or</a:t>
            </a:r>
            <a:r>
              <a:rPr lang="es-ES" sz="2200" dirty="0">
                <a:solidFill>
                  <a:prstClr val="black"/>
                </a:solidFill>
              </a:rPr>
              <a:t> </a:t>
            </a:r>
            <a:r>
              <a:rPr lang="es-ES" sz="2200" dirty="0" err="1">
                <a:solidFill>
                  <a:prstClr val="black"/>
                </a:solidFill>
              </a:rPr>
              <a:t>several</a:t>
            </a:r>
            <a:r>
              <a:rPr lang="es-ES" sz="2200" dirty="0">
                <a:solidFill>
                  <a:prstClr val="black"/>
                </a:solidFill>
              </a:rPr>
              <a:t> </a:t>
            </a:r>
            <a:r>
              <a:rPr lang="es-ES" sz="2200" dirty="0" err="1">
                <a:solidFill>
                  <a:prstClr val="black"/>
                </a:solidFill>
              </a:rPr>
              <a:t>components</a:t>
            </a:r>
            <a:r>
              <a:rPr lang="es-ES" sz="2200" dirty="0">
                <a:solidFill>
                  <a:prstClr val="black"/>
                </a:solidFill>
              </a:rPr>
              <a:t> of </a:t>
            </a:r>
            <a:r>
              <a:rPr lang="es-ES" sz="2200" dirty="0" err="1">
                <a:solidFill>
                  <a:prstClr val="black"/>
                </a:solidFill>
              </a:rPr>
              <a:t>metabolic</a:t>
            </a:r>
            <a:r>
              <a:rPr lang="es-ES" sz="2200" dirty="0">
                <a:solidFill>
                  <a:prstClr val="black"/>
                </a:solidFill>
              </a:rPr>
              <a:t> </a:t>
            </a:r>
            <a:r>
              <a:rPr lang="es-ES" sz="2200" dirty="0" err="1">
                <a:solidFill>
                  <a:prstClr val="black"/>
                </a:solidFill>
              </a:rPr>
              <a:t>syndrome</a:t>
            </a:r>
            <a:r>
              <a:rPr lang="es-ES" sz="2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Más 6"/>
          <p:cNvSpPr/>
          <p:nvPr/>
        </p:nvSpPr>
        <p:spPr>
          <a:xfrm>
            <a:off x="4512117" y="2829534"/>
            <a:ext cx="389936" cy="434456"/>
          </a:xfrm>
          <a:prstGeom prst="mathPlu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3281656" y="6052468"/>
            <a:ext cx="565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i="1" dirty="0" err="1" smtClean="0"/>
              <a:t>Deugnier</a:t>
            </a:r>
            <a:r>
              <a:rPr lang="es-ES" i="1" dirty="0" smtClean="0"/>
              <a:t> Y. EASL-ILC.2014</a:t>
            </a:r>
          </a:p>
          <a:p>
            <a:pPr algn="r"/>
            <a:r>
              <a:rPr lang="es-ES" i="1" dirty="0" err="1"/>
              <a:t>Valenti</a:t>
            </a:r>
            <a:r>
              <a:rPr lang="es-ES" i="1" dirty="0"/>
              <a:t> L, et al. </a:t>
            </a:r>
            <a:r>
              <a:rPr lang="es-ES" i="1" dirty="0" err="1"/>
              <a:t>Gastroenterology</a:t>
            </a:r>
            <a:r>
              <a:rPr lang="es-ES" i="1" dirty="0"/>
              <a:t> 2010;138:905–12</a:t>
            </a:r>
            <a:r>
              <a:rPr lang="es-ES" i="1" dirty="0" smtClean="0"/>
              <a:t>. 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269204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 smtClean="0">
                <a:solidFill>
                  <a:srgbClr val="800000"/>
                </a:solidFill>
              </a:rPr>
              <a:t>Female</a:t>
            </a:r>
            <a:r>
              <a:rPr lang="es-ES" dirty="0" smtClean="0">
                <a:solidFill>
                  <a:srgbClr val="800000"/>
                </a:solidFill>
              </a:rPr>
              <a:t> B.B. </a:t>
            </a:r>
            <a:r>
              <a:rPr lang="es-ES" dirty="0" err="1" smtClean="0">
                <a:solidFill>
                  <a:srgbClr val="800000"/>
                </a:solidFill>
              </a:rPr>
              <a:t>Born</a:t>
            </a:r>
            <a:r>
              <a:rPr lang="es-ES" dirty="0" smtClean="0">
                <a:solidFill>
                  <a:srgbClr val="800000"/>
                </a:solidFill>
              </a:rPr>
              <a:t> 18.9.55</a:t>
            </a:r>
            <a:endParaRPr lang="es-ES" dirty="0">
              <a:solidFill>
                <a:srgbClr val="8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199" y="1600200"/>
            <a:ext cx="8686801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CH" sz="2400" dirty="0" err="1"/>
              <a:t>Referred</a:t>
            </a:r>
            <a:r>
              <a:rPr lang="de-CH" sz="2400" dirty="0"/>
              <a:t> </a:t>
            </a:r>
            <a:r>
              <a:rPr lang="de-CH" sz="2400" dirty="0" smtClean="0"/>
              <a:t>Sep 2018 </a:t>
            </a:r>
            <a:r>
              <a:rPr lang="de-CH" sz="2400" dirty="0" err="1" smtClean="0"/>
              <a:t>from</a:t>
            </a:r>
            <a:r>
              <a:rPr lang="de-CH" sz="2400" dirty="0" smtClean="0"/>
              <a:t> </a:t>
            </a:r>
            <a:r>
              <a:rPr lang="de-CH" sz="2400" dirty="0" err="1"/>
              <a:t>obesity</a:t>
            </a:r>
            <a:r>
              <a:rPr lang="de-CH" sz="2400" dirty="0"/>
              <a:t> </a:t>
            </a:r>
            <a:r>
              <a:rPr lang="de-CH" sz="2400" dirty="0" err="1" smtClean="0"/>
              <a:t>consultation</a:t>
            </a:r>
            <a:r>
              <a:rPr lang="de-CH" sz="2400" dirty="0" smtClean="0"/>
              <a:t> </a:t>
            </a:r>
            <a:r>
              <a:rPr lang="de-CH" sz="2400" dirty="0" err="1" smtClean="0"/>
              <a:t>for</a:t>
            </a:r>
            <a:r>
              <a:rPr lang="de-CH" sz="2400" dirty="0" smtClean="0"/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increased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serum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ferritin</a:t>
            </a:r>
            <a:r>
              <a:rPr lang="es-ES" sz="2400" dirty="0" smtClean="0">
                <a:solidFill>
                  <a:srgbClr val="800000"/>
                </a:solidFill>
              </a:rPr>
              <a:t>.  </a:t>
            </a:r>
            <a:r>
              <a:rPr lang="es-ES" sz="2400" dirty="0" err="1" smtClean="0"/>
              <a:t>Asymptomatic</a:t>
            </a:r>
            <a:endParaRPr lang="es-ES" sz="2400" dirty="0"/>
          </a:p>
          <a:p>
            <a:endParaRPr lang="es-ES" sz="2400" dirty="0"/>
          </a:p>
          <a:p>
            <a:pPr marL="0" indent="0">
              <a:buNone/>
            </a:pPr>
            <a:r>
              <a:rPr lang="es-ES" sz="2400" b="1" dirty="0"/>
              <a:t>Medical and personal </a:t>
            </a:r>
            <a:r>
              <a:rPr lang="es-ES" sz="2400" b="1" dirty="0" err="1"/>
              <a:t>history</a:t>
            </a:r>
            <a:endParaRPr lang="es-ES" sz="2400" b="1" dirty="0"/>
          </a:p>
          <a:p>
            <a:pPr marL="457200" lvl="1" indent="0">
              <a:buNone/>
            </a:pPr>
            <a:r>
              <a:rPr lang="es-ES" sz="2400" dirty="0" err="1"/>
              <a:t>Obese</a:t>
            </a:r>
            <a:r>
              <a:rPr lang="es-ES" sz="2400" dirty="0"/>
              <a:t> </a:t>
            </a:r>
            <a:r>
              <a:rPr lang="es-ES" sz="2400" dirty="0" err="1"/>
              <a:t>since</a:t>
            </a:r>
            <a:r>
              <a:rPr lang="es-ES" sz="2400" dirty="0"/>
              <a:t> </a:t>
            </a:r>
            <a:r>
              <a:rPr lang="es-ES" sz="2400" dirty="0" err="1" smtClean="0"/>
              <a:t>her</a:t>
            </a:r>
            <a:r>
              <a:rPr lang="es-ES" sz="2400" dirty="0" smtClean="0"/>
              <a:t> </a:t>
            </a:r>
            <a:r>
              <a:rPr lang="es-ES" sz="2400" dirty="0"/>
              <a:t>30s;</a:t>
            </a:r>
          </a:p>
          <a:p>
            <a:pPr marL="457200" lvl="1" indent="0">
              <a:buNone/>
            </a:pPr>
            <a:r>
              <a:rPr lang="es-ES" sz="2400" dirty="0" smtClean="0"/>
              <a:t>2016 </a:t>
            </a:r>
            <a:r>
              <a:rPr lang="es-ES" sz="2400" dirty="0" err="1" smtClean="0"/>
              <a:t>Sleeve-Gastrectomy</a:t>
            </a:r>
            <a:r>
              <a:rPr lang="es-ES" sz="2400" dirty="0" smtClean="0"/>
              <a:t> (</a:t>
            </a:r>
            <a:r>
              <a:rPr lang="es-ES" sz="2400" dirty="0" err="1" smtClean="0"/>
              <a:t>reduction</a:t>
            </a:r>
            <a:r>
              <a:rPr lang="es-ES" sz="2400" dirty="0" smtClean="0"/>
              <a:t> 48kg – </a:t>
            </a:r>
            <a:r>
              <a:rPr lang="es-ES" sz="2400" dirty="0" err="1" smtClean="0"/>
              <a:t>initial</a:t>
            </a:r>
            <a:r>
              <a:rPr lang="es-ES" sz="2400" dirty="0" smtClean="0"/>
              <a:t> 1</a:t>
            </a:r>
            <a:r>
              <a:rPr lang="de-CH" sz="2400" dirty="0" smtClean="0"/>
              <a:t>48kg </a:t>
            </a:r>
            <a:r>
              <a:rPr lang="de-CH" sz="2400" dirty="0" err="1" smtClean="0"/>
              <a:t>now</a:t>
            </a:r>
            <a:r>
              <a:rPr lang="de-CH" sz="2400" dirty="0" smtClean="0"/>
              <a:t> 100 kg);</a:t>
            </a:r>
          </a:p>
          <a:p>
            <a:pPr marL="457200" lvl="1" indent="0">
              <a:buNone/>
            </a:pPr>
            <a:r>
              <a:rPr lang="es-ES" sz="2400" dirty="0" err="1" smtClean="0"/>
              <a:t>Depression</a:t>
            </a:r>
            <a:endParaRPr lang="es-ES" sz="2400" dirty="0" smtClean="0"/>
          </a:p>
          <a:p>
            <a:pPr marL="457200" lvl="1" indent="0">
              <a:buNone/>
            </a:pPr>
            <a:endParaRPr lang="es-ES" sz="2400" dirty="0"/>
          </a:p>
          <a:p>
            <a:pPr marL="57150" indent="0">
              <a:buNone/>
            </a:pPr>
            <a:r>
              <a:rPr lang="es-ES" sz="2400" dirty="0" smtClean="0"/>
              <a:t>No </a:t>
            </a:r>
            <a:r>
              <a:rPr lang="es-ES" sz="2400" dirty="0"/>
              <a:t>alcohol, No </a:t>
            </a:r>
            <a:r>
              <a:rPr lang="es-ES" sz="2400" dirty="0" smtClean="0"/>
              <a:t>smoking.</a:t>
            </a:r>
          </a:p>
          <a:p>
            <a:pPr marL="57150" indent="0">
              <a:buNone/>
            </a:pPr>
            <a:endParaRPr lang="es-ES" sz="2400" dirty="0"/>
          </a:p>
          <a:p>
            <a:pPr marL="0" indent="0">
              <a:buNone/>
            </a:pPr>
            <a:r>
              <a:rPr lang="es-ES" sz="2400" b="1" dirty="0" err="1" smtClean="0"/>
              <a:t>Medication</a:t>
            </a:r>
            <a:r>
              <a:rPr lang="es-ES" sz="2400" b="1" dirty="0" smtClean="0"/>
              <a:t>: </a:t>
            </a:r>
            <a:r>
              <a:rPr lang="es-ES" sz="2400" dirty="0" err="1" smtClean="0"/>
              <a:t>Vitamin</a:t>
            </a:r>
            <a:r>
              <a:rPr lang="es-ES" sz="2400" dirty="0" smtClean="0"/>
              <a:t> </a:t>
            </a:r>
            <a:r>
              <a:rPr lang="es-ES" sz="2400" dirty="0"/>
              <a:t>D3, </a:t>
            </a:r>
            <a:r>
              <a:rPr lang="es-ES" sz="2400" dirty="0" err="1"/>
              <a:t>Vitamin</a:t>
            </a:r>
            <a:r>
              <a:rPr lang="es-ES" sz="2400" dirty="0"/>
              <a:t> B12, </a:t>
            </a:r>
            <a:r>
              <a:rPr lang="es-ES" sz="2400" dirty="0" err="1" smtClean="0"/>
              <a:t>Vitamins</a:t>
            </a:r>
            <a:r>
              <a:rPr lang="es-ES" sz="2400" dirty="0" smtClean="0"/>
              <a:t>, </a:t>
            </a:r>
            <a:r>
              <a:rPr lang="es-ES" sz="2400" dirty="0" err="1" smtClean="0"/>
              <a:t>Spurenelemente</a:t>
            </a:r>
            <a:r>
              <a:rPr lang="es-ES" sz="2400" dirty="0" smtClean="0"/>
              <a:t>, </a:t>
            </a:r>
            <a:r>
              <a:rPr lang="es-ES" sz="2400" dirty="0" err="1"/>
              <a:t>Amitriptylin</a:t>
            </a:r>
            <a:r>
              <a:rPr lang="es-ES" sz="2400" dirty="0"/>
              <a:t> 50mg/</a:t>
            </a:r>
            <a:r>
              <a:rPr lang="es-ES" sz="2400" dirty="0" err="1"/>
              <a:t>day</a:t>
            </a:r>
            <a:r>
              <a:rPr lang="es-ES" sz="2400" dirty="0"/>
              <a:t>, </a:t>
            </a:r>
            <a:r>
              <a:rPr lang="es-ES" sz="2400" dirty="0" err="1"/>
              <a:t>Trazodon</a:t>
            </a:r>
            <a:r>
              <a:rPr lang="es-ES" sz="2400" dirty="0"/>
              <a:t> 100mg/</a:t>
            </a:r>
            <a:r>
              <a:rPr lang="es-ES" sz="2400" dirty="0" err="1"/>
              <a:t>day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1375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281656" y="6052468"/>
            <a:ext cx="565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i="1" dirty="0" err="1" smtClean="0"/>
              <a:t>Deugnier</a:t>
            </a:r>
            <a:r>
              <a:rPr lang="es-ES" i="1" dirty="0" smtClean="0"/>
              <a:t> Y. EASL-ILC.2014</a:t>
            </a:r>
          </a:p>
          <a:p>
            <a:pPr algn="r"/>
            <a:r>
              <a:rPr lang="es-ES" i="1" dirty="0" err="1"/>
              <a:t>Valenti</a:t>
            </a:r>
            <a:r>
              <a:rPr lang="es-ES" i="1" dirty="0"/>
              <a:t> L, et al. </a:t>
            </a:r>
            <a:r>
              <a:rPr lang="es-ES" i="1" dirty="0" err="1"/>
              <a:t>Gastroenterology</a:t>
            </a:r>
            <a:r>
              <a:rPr lang="es-ES" i="1" dirty="0"/>
              <a:t> 2010;138:905–12.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027667" y="3898964"/>
            <a:ext cx="1559745" cy="45673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2300" dirty="0" smtClean="0">
                <a:solidFill>
                  <a:srgbClr val="4F81BD"/>
                </a:solidFill>
              </a:rPr>
              <a:t>30- </a:t>
            </a:r>
            <a:r>
              <a:rPr lang="es-ES" sz="2300" dirty="0">
                <a:solidFill>
                  <a:srgbClr val="4F81BD"/>
                </a:solidFill>
              </a:rPr>
              <a:t>50%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843655" y="3208291"/>
            <a:ext cx="3787950" cy="534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465216" y="3208291"/>
            <a:ext cx="4551568" cy="5029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300" b="1" dirty="0" smtClean="0">
                <a:solidFill>
                  <a:schemeClr val="tx1"/>
                </a:solidFill>
              </a:rPr>
              <a:t>DIOS</a:t>
            </a:r>
            <a:r>
              <a:rPr lang="es-ES" sz="2300" dirty="0" smtClean="0"/>
              <a:t>                                              </a:t>
            </a:r>
            <a:r>
              <a:rPr lang="es-ES" sz="2300" dirty="0" smtClean="0">
                <a:solidFill>
                  <a:srgbClr val="FFFF00"/>
                </a:solidFill>
              </a:rPr>
              <a:t>50%</a:t>
            </a:r>
            <a:endParaRPr lang="es-ES" sz="23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3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5375" y="962025"/>
            <a:ext cx="6981825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CH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  <a:r>
              <a:rPr lang="de-CH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hether</a:t>
            </a:r>
            <a:r>
              <a:rPr lang="de-CH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CH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</a:t>
            </a:r>
            <a:r>
              <a:rPr lang="de-CH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CH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Hyperferritinemia</a:t>
            </a:r>
            <a:r>
              <a:rPr lang="de-CH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de-CH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metabolic</a:t>
            </a:r>
            <a:r>
              <a:rPr lang="de-CH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CH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syndrome</a:t>
            </a:r>
            <a:r>
              <a:rPr lang="de-CH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CH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correspond</a:t>
            </a:r>
            <a:r>
              <a:rPr lang="de-CH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CH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de-CH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CH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iron</a:t>
            </a:r>
            <a:r>
              <a:rPr lang="de-CH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CH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excess</a:t>
            </a:r>
            <a:r>
              <a:rPr lang="de-CH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 DIOS) </a:t>
            </a:r>
            <a:r>
              <a:rPr lang="de-CH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</a:t>
            </a:r>
            <a:r>
              <a:rPr lang="de-CH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not?</a:t>
            </a:r>
            <a:endParaRPr lang="de-CH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238500" y="2695575"/>
            <a:ext cx="1347787" cy="752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586287" y="2695575"/>
            <a:ext cx="1252538" cy="752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43100" y="3589260"/>
            <a:ext cx="2266949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CH" sz="2800" dirty="0" err="1" smtClean="0"/>
              <a:t>Liver</a:t>
            </a:r>
            <a:r>
              <a:rPr lang="de-CH" sz="2800" dirty="0" smtClean="0"/>
              <a:t> </a:t>
            </a:r>
            <a:r>
              <a:rPr lang="de-CH" sz="2800" dirty="0" err="1" smtClean="0"/>
              <a:t>Biopsy</a:t>
            </a:r>
            <a:endParaRPr lang="de-CH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924425" y="3589260"/>
            <a:ext cx="2514600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CH" sz="2800" dirty="0" smtClean="0"/>
              <a:t>Abdominal MRI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345105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" t="8770" r="1" b="64027"/>
          <a:stretch/>
        </p:blipFill>
        <p:spPr bwMode="auto">
          <a:xfrm>
            <a:off x="133350" y="723520"/>
            <a:ext cx="8993374" cy="182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56513" y="274638"/>
            <a:ext cx="8574679" cy="13072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b="1" dirty="0" err="1" smtClean="0">
                <a:solidFill>
                  <a:srgbClr val="800000"/>
                </a:solidFill>
              </a:rPr>
              <a:t>Is</a:t>
            </a:r>
            <a:r>
              <a:rPr lang="es-ES" sz="3500" b="1" dirty="0" smtClean="0">
                <a:solidFill>
                  <a:srgbClr val="800000"/>
                </a:solidFill>
              </a:rPr>
              <a:t> </a:t>
            </a:r>
            <a:r>
              <a:rPr lang="es-ES" sz="3500" b="1" dirty="0" err="1" smtClean="0">
                <a:solidFill>
                  <a:srgbClr val="800000"/>
                </a:solidFill>
              </a:rPr>
              <a:t>there</a:t>
            </a:r>
            <a:r>
              <a:rPr lang="es-ES" sz="3500" b="1" dirty="0" smtClean="0">
                <a:solidFill>
                  <a:srgbClr val="800000"/>
                </a:solidFill>
              </a:rPr>
              <a:t> </a:t>
            </a:r>
            <a:r>
              <a:rPr lang="es-ES" sz="3500" b="1" dirty="0" err="1" smtClean="0">
                <a:solidFill>
                  <a:srgbClr val="800000"/>
                </a:solidFill>
              </a:rPr>
              <a:t>really</a:t>
            </a:r>
            <a:r>
              <a:rPr lang="es-ES" sz="3500" b="1" dirty="0" smtClean="0">
                <a:solidFill>
                  <a:srgbClr val="800000"/>
                </a:solidFill>
              </a:rPr>
              <a:t> </a:t>
            </a:r>
            <a:r>
              <a:rPr lang="es-ES" sz="3500" b="1" dirty="0" err="1" smtClean="0">
                <a:solidFill>
                  <a:srgbClr val="800000"/>
                </a:solidFill>
              </a:rPr>
              <a:t>iron</a:t>
            </a:r>
            <a:r>
              <a:rPr lang="es-ES" sz="3500" b="1" dirty="0" smtClean="0">
                <a:solidFill>
                  <a:srgbClr val="800000"/>
                </a:solidFill>
              </a:rPr>
              <a:t> </a:t>
            </a:r>
            <a:r>
              <a:rPr lang="es-ES" sz="3500" b="1" dirty="0" err="1" smtClean="0">
                <a:solidFill>
                  <a:srgbClr val="800000"/>
                </a:solidFill>
              </a:rPr>
              <a:t>excess</a:t>
            </a:r>
            <a:r>
              <a:rPr lang="es-ES" sz="3500" b="1" dirty="0" smtClean="0">
                <a:solidFill>
                  <a:srgbClr val="800000"/>
                </a:solidFill>
              </a:rPr>
              <a:t> (DIOS) ?</a:t>
            </a:r>
            <a:endParaRPr lang="es-ES" sz="3500" b="1" dirty="0">
              <a:solidFill>
                <a:srgbClr val="800000"/>
              </a:solidFill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6" r="51768"/>
          <a:stretch/>
        </p:blipFill>
        <p:spPr bwMode="auto">
          <a:xfrm>
            <a:off x="133350" y="2271768"/>
            <a:ext cx="4324350" cy="45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57700" y="2994466"/>
            <a:ext cx="497116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b="1" dirty="0" err="1" smtClean="0"/>
              <a:t>Hepatic</a:t>
            </a:r>
            <a:r>
              <a:rPr lang="de-CH" sz="2600" b="1" dirty="0" smtClean="0"/>
              <a:t> </a:t>
            </a:r>
            <a:r>
              <a:rPr lang="de-CH" sz="2600" b="1" dirty="0" err="1" smtClean="0"/>
              <a:t>iron</a:t>
            </a:r>
            <a:r>
              <a:rPr lang="de-CH" sz="2600" b="1" dirty="0" smtClean="0"/>
              <a:t> </a:t>
            </a:r>
            <a:r>
              <a:rPr lang="de-CH" sz="2600" b="1" dirty="0" err="1" smtClean="0"/>
              <a:t>overload</a:t>
            </a:r>
            <a:r>
              <a:rPr lang="de-CH" sz="2600" b="1" dirty="0" smtClean="0"/>
              <a:t> (DIOS):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200" b="1" dirty="0" smtClean="0"/>
              <a:t>Mixed </a:t>
            </a:r>
          </a:p>
          <a:p>
            <a:r>
              <a:rPr lang="de-CH" sz="2200" b="1" dirty="0"/>
              <a:t> </a:t>
            </a:r>
            <a:r>
              <a:rPr lang="de-CH" sz="2200" b="1" dirty="0" smtClean="0"/>
              <a:t>         </a:t>
            </a:r>
            <a:r>
              <a:rPr lang="de-CH" sz="2200" b="1" dirty="0" err="1" smtClean="0"/>
              <a:t>Parenchymal</a:t>
            </a:r>
            <a:r>
              <a:rPr lang="de-CH" sz="2200" b="1" dirty="0" smtClean="0"/>
              <a:t> </a:t>
            </a:r>
            <a:r>
              <a:rPr lang="de-CH" sz="2200" b="1" dirty="0" err="1" smtClean="0"/>
              <a:t>and</a:t>
            </a:r>
            <a:r>
              <a:rPr lang="de-CH" sz="2200" b="1" dirty="0" smtClean="0"/>
              <a:t> </a:t>
            </a:r>
            <a:r>
              <a:rPr lang="de-CH" sz="2200" b="1" dirty="0" err="1" smtClean="0"/>
              <a:t>mesenchymal</a:t>
            </a:r>
            <a:endParaRPr lang="de-CH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200" b="1" dirty="0" smtClean="0"/>
              <a:t>Mild </a:t>
            </a:r>
          </a:p>
          <a:p>
            <a:r>
              <a:rPr lang="de-CH" sz="2200" b="1" dirty="0"/>
              <a:t> </a:t>
            </a:r>
            <a:r>
              <a:rPr lang="de-CH" sz="2200" b="1" dirty="0" smtClean="0"/>
              <a:t>         </a:t>
            </a:r>
            <a:r>
              <a:rPr lang="en-US" sz="2200" b="1" dirty="0"/>
              <a:t>hepatic iron excess </a:t>
            </a:r>
            <a:r>
              <a:rPr lang="en-US" sz="2200" b="1" dirty="0" smtClean="0"/>
              <a:t>&lt;150 </a:t>
            </a:r>
            <a:r>
              <a:rPr lang="en-US" sz="2200" b="1" dirty="0" err="1"/>
              <a:t>mmol</a:t>
            </a:r>
            <a:r>
              <a:rPr lang="en-US" sz="2200" b="1" dirty="0"/>
              <a:t>/g</a:t>
            </a:r>
            <a:endParaRPr lang="de-CH" sz="2200" b="1" dirty="0"/>
          </a:p>
        </p:txBody>
      </p:sp>
    </p:spTree>
    <p:extLst>
      <p:ext uri="{BB962C8B-B14F-4D97-AF65-F5344CB8AC3E}">
        <p14:creationId xmlns:p14="http://schemas.microsoft.com/office/powerpoint/2010/main" val="167070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7" t="13483" r="-1"/>
          <a:stretch/>
        </p:blipFill>
        <p:spPr bwMode="auto">
          <a:xfrm>
            <a:off x="-167115" y="1029387"/>
            <a:ext cx="9311115" cy="59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56513" y="274638"/>
            <a:ext cx="8574679" cy="13072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b="1" dirty="0" err="1" smtClean="0">
                <a:solidFill>
                  <a:srgbClr val="800000"/>
                </a:solidFill>
              </a:rPr>
              <a:t>Is</a:t>
            </a:r>
            <a:r>
              <a:rPr lang="es-ES" sz="3500" b="1" dirty="0" smtClean="0">
                <a:solidFill>
                  <a:srgbClr val="800000"/>
                </a:solidFill>
              </a:rPr>
              <a:t> </a:t>
            </a:r>
            <a:r>
              <a:rPr lang="es-ES" sz="3500" b="1" dirty="0" err="1" smtClean="0">
                <a:solidFill>
                  <a:srgbClr val="800000"/>
                </a:solidFill>
              </a:rPr>
              <a:t>there</a:t>
            </a:r>
            <a:r>
              <a:rPr lang="es-ES" sz="3500" b="1" dirty="0" smtClean="0">
                <a:solidFill>
                  <a:srgbClr val="800000"/>
                </a:solidFill>
              </a:rPr>
              <a:t> </a:t>
            </a:r>
            <a:r>
              <a:rPr lang="es-ES" sz="3500" b="1" dirty="0" err="1" smtClean="0">
                <a:solidFill>
                  <a:srgbClr val="800000"/>
                </a:solidFill>
              </a:rPr>
              <a:t>really</a:t>
            </a:r>
            <a:r>
              <a:rPr lang="es-ES" sz="3500" b="1" dirty="0" smtClean="0">
                <a:solidFill>
                  <a:srgbClr val="800000"/>
                </a:solidFill>
              </a:rPr>
              <a:t> </a:t>
            </a:r>
            <a:r>
              <a:rPr lang="es-ES" sz="3500" b="1" dirty="0" err="1" smtClean="0">
                <a:solidFill>
                  <a:srgbClr val="800000"/>
                </a:solidFill>
              </a:rPr>
              <a:t>iron</a:t>
            </a:r>
            <a:r>
              <a:rPr lang="es-ES" sz="3500" b="1" dirty="0" smtClean="0">
                <a:solidFill>
                  <a:srgbClr val="800000"/>
                </a:solidFill>
              </a:rPr>
              <a:t> </a:t>
            </a:r>
            <a:r>
              <a:rPr lang="es-ES" sz="3500" b="1" dirty="0" err="1" smtClean="0">
                <a:solidFill>
                  <a:srgbClr val="800000"/>
                </a:solidFill>
              </a:rPr>
              <a:t>excess</a:t>
            </a:r>
            <a:r>
              <a:rPr lang="es-ES" sz="3500" b="1" dirty="0" smtClean="0">
                <a:solidFill>
                  <a:srgbClr val="800000"/>
                </a:solidFill>
              </a:rPr>
              <a:t> (DIOS) ?</a:t>
            </a:r>
            <a:endParaRPr lang="es-ES" sz="3500" b="1" dirty="0">
              <a:solidFill>
                <a:srgbClr val="8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76750" y="2476500"/>
            <a:ext cx="4667250" cy="2238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extBox 4"/>
          <p:cNvSpPr txBox="1"/>
          <p:nvPr/>
        </p:nvSpPr>
        <p:spPr>
          <a:xfrm>
            <a:off x="4457700" y="2603941"/>
            <a:ext cx="497116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b="1" dirty="0" err="1" smtClean="0"/>
              <a:t>Hepatic</a:t>
            </a:r>
            <a:r>
              <a:rPr lang="de-CH" sz="2600" b="1" dirty="0" smtClean="0"/>
              <a:t> </a:t>
            </a:r>
            <a:r>
              <a:rPr lang="de-CH" sz="2600" b="1" dirty="0" err="1" smtClean="0"/>
              <a:t>iron</a:t>
            </a:r>
            <a:r>
              <a:rPr lang="de-CH" sz="2600" b="1" dirty="0" smtClean="0"/>
              <a:t> </a:t>
            </a:r>
            <a:r>
              <a:rPr lang="de-CH" sz="2600" b="1" dirty="0" err="1" smtClean="0"/>
              <a:t>overload</a:t>
            </a:r>
            <a:r>
              <a:rPr lang="de-CH" sz="2600" b="1" dirty="0" smtClean="0"/>
              <a:t> (DIOS):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200" b="1" dirty="0" smtClean="0"/>
              <a:t>Mixed </a:t>
            </a:r>
          </a:p>
          <a:p>
            <a:r>
              <a:rPr lang="de-CH" sz="2200" b="1" dirty="0"/>
              <a:t> </a:t>
            </a:r>
            <a:r>
              <a:rPr lang="de-CH" sz="2200" b="1" dirty="0" smtClean="0"/>
              <a:t>         </a:t>
            </a:r>
            <a:r>
              <a:rPr lang="de-CH" sz="2200" b="1" dirty="0" err="1" smtClean="0"/>
              <a:t>Parenchymal</a:t>
            </a:r>
            <a:r>
              <a:rPr lang="de-CH" sz="2200" b="1" dirty="0" smtClean="0"/>
              <a:t> </a:t>
            </a:r>
            <a:r>
              <a:rPr lang="de-CH" sz="2200" b="1" dirty="0" err="1" smtClean="0"/>
              <a:t>and</a:t>
            </a:r>
            <a:r>
              <a:rPr lang="de-CH" sz="2200" b="1" dirty="0" smtClean="0"/>
              <a:t> </a:t>
            </a:r>
            <a:r>
              <a:rPr lang="de-CH" sz="2200" b="1" dirty="0" err="1" smtClean="0"/>
              <a:t>mesenchymal</a:t>
            </a:r>
            <a:endParaRPr lang="de-CH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200" b="1" dirty="0" smtClean="0"/>
              <a:t>Mild </a:t>
            </a:r>
          </a:p>
          <a:p>
            <a:r>
              <a:rPr lang="de-CH" sz="2200" b="1" dirty="0"/>
              <a:t> </a:t>
            </a:r>
            <a:r>
              <a:rPr lang="de-CH" sz="2200" b="1" dirty="0" smtClean="0"/>
              <a:t>         </a:t>
            </a:r>
            <a:r>
              <a:rPr lang="en-US" sz="2200" b="1" dirty="0"/>
              <a:t>hepatic iron excess </a:t>
            </a:r>
            <a:r>
              <a:rPr lang="en-US" sz="2200" b="1" dirty="0" smtClean="0"/>
              <a:t>&lt;150 </a:t>
            </a:r>
            <a:r>
              <a:rPr lang="en-US" sz="2200" b="1" dirty="0" err="1"/>
              <a:t>mmol</a:t>
            </a:r>
            <a:r>
              <a:rPr lang="en-US" sz="2200" b="1" dirty="0"/>
              <a:t>/g</a:t>
            </a:r>
            <a:endParaRPr lang="de-CH" sz="2200" b="1" dirty="0"/>
          </a:p>
        </p:txBody>
      </p:sp>
      <p:sp>
        <p:nvSpPr>
          <p:cNvPr id="8" name="Rectangle 7"/>
          <p:cNvSpPr/>
          <p:nvPr/>
        </p:nvSpPr>
        <p:spPr>
          <a:xfrm>
            <a:off x="18650" y="1029387"/>
            <a:ext cx="8268100" cy="5524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extBox 6"/>
          <p:cNvSpPr txBox="1"/>
          <p:nvPr/>
        </p:nvSpPr>
        <p:spPr>
          <a:xfrm>
            <a:off x="79361" y="1089423"/>
            <a:ext cx="92504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600" b="1" dirty="0" err="1" smtClean="0"/>
              <a:t>No</a:t>
            </a:r>
            <a:r>
              <a:rPr lang="de-CH" sz="2600" b="1" dirty="0" smtClean="0"/>
              <a:t> </a:t>
            </a:r>
            <a:r>
              <a:rPr lang="de-CH" sz="2600" b="1" dirty="0" err="1" smtClean="0"/>
              <a:t>clinical</a:t>
            </a:r>
            <a:r>
              <a:rPr lang="de-CH" sz="2600" b="1" dirty="0" smtClean="0"/>
              <a:t> </a:t>
            </a:r>
            <a:r>
              <a:rPr lang="de-CH" sz="2600" b="1" dirty="0" err="1" smtClean="0"/>
              <a:t>symptoms</a:t>
            </a:r>
            <a:r>
              <a:rPr lang="de-CH" sz="2600" b="1" dirty="0" smtClean="0"/>
              <a:t> </a:t>
            </a:r>
            <a:r>
              <a:rPr lang="de-CH" sz="2600" b="1" dirty="0" err="1" smtClean="0"/>
              <a:t>nor</a:t>
            </a:r>
            <a:r>
              <a:rPr lang="de-CH" sz="2600" b="1" dirty="0" smtClean="0"/>
              <a:t> </a:t>
            </a:r>
            <a:r>
              <a:rPr lang="de-CH" sz="2600" b="1" dirty="0" err="1" smtClean="0"/>
              <a:t>biochemical</a:t>
            </a:r>
            <a:r>
              <a:rPr lang="de-CH" sz="2600" b="1" dirty="0" smtClean="0"/>
              <a:t> </a:t>
            </a:r>
            <a:r>
              <a:rPr lang="de-CH" sz="2600" b="1" dirty="0" err="1" smtClean="0"/>
              <a:t>finding</a:t>
            </a:r>
            <a:r>
              <a:rPr lang="de-CH" sz="2600" b="1" dirty="0" smtClean="0"/>
              <a:t> </a:t>
            </a:r>
            <a:r>
              <a:rPr lang="de-CH" sz="2600" b="1" dirty="0" err="1" smtClean="0"/>
              <a:t>or</a:t>
            </a:r>
            <a:r>
              <a:rPr lang="de-CH" sz="2600" b="1" dirty="0" smtClean="0"/>
              <a:t> </a:t>
            </a:r>
            <a:r>
              <a:rPr lang="de-CH" sz="2600" b="1" dirty="0" err="1" smtClean="0"/>
              <a:t>liver</a:t>
            </a:r>
            <a:r>
              <a:rPr lang="de-CH" sz="2600" b="1" dirty="0" smtClean="0"/>
              <a:t> </a:t>
            </a:r>
            <a:r>
              <a:rPr lang="de-CH" sz="2600" b="1" dirty="0" err="1" smtClean="0"/>
              <a:t>damage</a:t>
            </a:r>
            <a:r>
              <a:rPr lang="de-CH" sz="2600" b="1" dirty="0" smtClean="0"/>
              <a:t> </a:t>
            </a:r>
            <a:endParaRPr lang="de-CH" sz="2600" b="1" dirty="0"/>
          </a:p>
        </p:txBody>
      </p:sp>
    </p:spTree>
    <p:extLst>
      <p:ext uri="{BB962C8B-B14F-4D97-AF65-F5344CB8AC3E}">
        <p14:creationId xmlns:p14="http://schemas.microsoft.com/office/powerpoint/2010/main" val="180075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96881" y="2496307"/>
            <a:ext cx="5955506" cy="186128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dirty="0" err="1" smtClean="0">
                <a:solidFill>
                  <a:schemeClr val="tx1"/>
                </a:solidFill>
                <a:latin typeface="Calibri"/>
                <a:cs typeface="Calibri"/>
              </a:rPr>
              <a:t>Pathophysiology</a:t>
            </a:r>
            <a:r>
              <a:rPr lang="es-ES" sz="3200" dirty="0" smtClean="0">
                <a:solidFill>
                  <a:schemeClr val="tx1"/>
                </a:solidFill>
                <a:latin typeface="Calibri"/>
                <a:cs typeface="Calibri"/>
              </a:rPr>
              <a:t> of DIOS</a:t>
            </a:r>
            <a:endParaRPr lang="es-ES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5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57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61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>
                <a:solidFill>
                  <a:srgbClr val="C00000"/>
                </a:solidFill>
              </a:rPr>
              <a:t>Evolution </a:t>
            </a:r>
            <a:r>
              <a:rPr lang="de-CH" dirty="0" err="1">
                <a:solidFill>
                  <a:srgbClr val="C00000"/>
                </a:solidFill>
              </a:rPr>
              <a:t>of</a:t>
            </a:r>
            <a:r>
              <a:rPr lang="de-CH" dirty="0">
                <a:solidFill>
                  <a:srgbClr val="C00000"/>
                </a:solidFill>
              </a:rPr>
              <a:t> Clinical </a:t>
            </a:r>
            <a:r>
              <a:rPr lang="de-CH" dirty="0" smtClean="0">
                <a:solidFill>
                  <a:srgbClr val="C00000"/>
                </a:solidFill>
              </a:rPr>
              <a:t>Case in </a:t>
            </a:r>
            <a:r>
              <a:rPr lang="de-CH" dirty="0" err="1" smtClean="0">
                <a:solidFill>
                  <a:srgbClr val="C00000"/>
                </a:solidFill>
              </a:rPr>
              <a:t>the</a:t>
            </a:r>
            <a:r>
              <a:rPr lang="de-CH" dirty="0" smtClean="0">
                <a:solidFill>
                  <a:srgbClr val="C00000"/>
                </a:solidFill>
              </a:rPr>
              <a:t> last 4 </a:t>
            </a:r>
            <a:r>
              <a:rPr lang="de-CH" dirty="0" err="1" smtClean="0">
                <a:solidFill>
                  <a:srgbClr val="C00000"/>
                </a:solidFill>
              </a:rPr>
              <a:t>years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4133" y="4809067"/>
            <a:ext cx="6011334" cy="133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22" t="7715" r="1024" b="8130"/>
          <a:stretch/>
        </p:blipFill>
        <p:spPr>
          <a:xfrm>
            <a:off x="127000" y="1955800"/>
            <a:ext cx="8890000" cy="239982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71475" y="4809067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patient </a:t>
            </a:r>
            <a:r>
              <a:rPr lang="en-US" dirty="0" smtClean="0"/>
              <a:t>had </a:t>
            </a:r>
            <a:r>
              <a:rPr lang="en-US" dirty="0"/>
              <a:t>lost only 1.5 </a:t>
            </a:r>
            <a:r>
              <a:rPr lang="en-US" dirty="0" smtClean="0"/>
              <a:t>kg </a:t>
            </a:r>
            <a:r>
              <a:rPr lang="en-US" dirty="0"/>
              <a:t>of </a:t>
            </a:r>
            <a:r>
              <a:rPr lang="en-US" dirty="0" smtClean="0"/>
              <a:t>weight and persist Ferritin, ST and M30 elevated.</a:t>
            </a:r>
          </a:p>
          <a:p>
            <a:endParaRPr lang="en-US" dirty="0"/>
          </a:p>
          <a:p>
            <a:r>
              <a:rPr lang="de-CH" dirty="0" err="1"/>
              <a:t>Fibroscan</a:t>
            </a:r>
            <a:r>
              <a:rPr lang="de-CH" dirty="0"/>
              <a:t> </a:t>
            </a:r>
            <a:r>
              <a:rPr lang="de-CH" dirty="0" smtClean="0"/>
              <a:t>10.10.16</a:t>
            </a:r>
            <a:r>
              <a:rPr lang="de-CH" dirty="0"/>
              <a:t>: </a:t>
            </a:r>
            <a:r>
              <a:rPr lang="de-CH" dirty="0" err="1"/>
              <a:t>Stiffness</a:t>
            </a:r>
            <a:r>
              <a:rPr lang="de-CH" dirty="0"/>
              <a:t> 4.2 </a:t>
            </a:r>
            <a:r>
              <a:rPr lang="es-ES" dirty="0"/>
              <a:t>± </a:t>
            </a:r>
            <a:r>
              <a:rPr lang="de-CH" dirty="0" smtClean="0"/>
              <a:t>0.4 </a:t>
            </a:r>
            <a:r>
              <a:rPr lang="de-CH" dirty="0"/>
              <a:t>kPa, </a:t>
            </a:r>
            <a:r>
              <a:rPr lang="de-CH" dirty="0" smtClean="0"/>
              <a:t>IQR8</a:t>
            </a:r>
            <a:r>
              <a:rPr lang="de-CH" dirty="0"/>
              <a:t>%, </a:t>
            </a:r>
            <a:r>
              <a:rPr lang="de-CH" dirty="0" smtClean="0">
                <a:solidFill>
                  <a:srgbClr val="C00000"/>
                </a:solidFill>
              </a:rPr>
              <a:t>CAP </a:t>
            </a:r>
            <a:r>
              <a:rPr lang="de-CH" dirty="0">
                <a:solidFill>
                  <a:srgbClr val="C00000"/>
                </a:solidFill>
              </a:rPr>
              <a:t>384 </a:t>
            </a:r>
            <a:r>
              <a:rPr lang="es-ES" dirty="0">
                <a:solidFill>
                  <a:srgbClr val="C00000"/>
                </a:solidFill>
              </a:rPr>
              <a:t>±</a:t>
            </a:r>
            <a:r>
              <a:rPr lang="de-CH" dirty="0" smtClean="0">
                <a:solidFill>
                  <a:srgbClr val="C00000"/>
                </a:solidFill>
              </a:rPr>
              <a:t> </a:t>
            </a:r>
            <a:r>
              <a:rPr lang="de-CH" dirty="0">
                <a:solidFill>
                  <a:srgbClr val="C00000"/>
                </a:solidFill>
              </a:rPr>
              <a:t>15 dB/m</a:t>
            </a:r>
          </a:p>
        </p:txBody>
      </p:sp>
    </p:spTree>
    <p:extLst>
      <p:ext uri="{BB962C8B-B14F-4D97-AF65-F5344CB8AC3E}">
        <p14:creationId xmlns:p14="http://schemas.microsoft.com/office/powerpoint/2010/main" val="323161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470" y="1460928"/>
            <a:ext cx="2977563" cy="366781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800000"/>
                </a:solidFill>
              </a:rPr>
              <a:t>Management </a:t>
            </a:r>
            <a:endParaRPr lang="es-ES" dirty="0">
              <a:solidFill>
                <a:srgbClr val="800000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57200" y="5321074"/>
            <a:ext cx="8229600" cy="805089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err="1" smtClean="0">
                <a:solidFill>
                  <a:srgbClr val="FF0000"/>
                </a:solidFill>
              </a:rPr>
              <a:t>To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err="1" smtClean="0">
                <a:solidFill>
                  <a:srgbClr val="FF0000"/>
                </a:solidFill>
              </a:rPr>
              <a:t>bleed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err="1" smtClean="0">
                <a:solidFill>
                  <a:srgbClr val="FF0000"/>
                </a:solidFill>
              </a:rPr>
              <a:t>ot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err="1" smtClean="0">
                <a:solidFill>
                  <a:srgbClr val="FF0000"/>
                </a:solidFill>
              </a:rPr>
              <a:t>not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err="1" smtClean="0">
                <a:solidFill>
                  <a:srgbClr val="FF0000"/>
                </a:solidFill>
              </a:rPr>
              <a:t>to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err="1" smtClean="0">
                <a:solidFill>
                  <a:srgbClr val="FF0000"/>
                </a:solidFill>
              </a:rPr>
              <a:t>bleed</a:t>
            </a:r>
            <a:r>
              <a:rPr lang="es-ES" dirty="0" smtClean="0">
                <a:solidFill>
                  <a:srgbClr val="FF0000"/>
                </a:solidFill>
              </a:rPr>
              <a:t>?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8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3157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" sz="3000" dirty="0" err="1">
                <a:solidFill>
                  <a:srgbClr val="800000"/>
                </a:solidFill>
              </a:rPr>
              <a:t>Effect</a:t>
            </a:r>
            <a:r>
              <a:rPr lang="es-ES" sz="3000" dirty="0">
                <a:solidFill>
                  <a:srgbClr val="800000"/>
                </a:solidFill>
              </a:rPr>
              <a:t> of </a:t>
            </a:r>
            <a:r>
              <a:rPr lang="es-ES" sz="3000" dirty="0" err="1">
                <a:solidFill>
                  <a:srgbClr val="800000"/>
                </a:solidFill>
              </a:rPr>
              <a:t>phlebotomy</a:t>
            </a:r>
            <a:r>
              <a:rPr lang="es-ES" sz="3000" dirty="0">
                <a:solidFill>
                  <a:srgbClr val="800000"/>
                </a:solidFill>
              </a:rPr>
              <a:t> </a:t>
            </a:r>
            <a:r>
              <a:rPr lang="es-ES" sz="3000" dirty="0" err="1">
                <a:solidFill>
                  <a:srgbClr val="800000"/>
                </a:solidFill>
              </a:rPr>
              <a:t>on</a:t>
            </a:r>
            <a:r>
              <a:rPr lang="es-ES" sz="3000" dirty="0">
                <a:solidFill>
                  <a:srgbClr val="800000"/>
                </a:solidFill>
              </a:rPr>
              <a:t> </a:t>
            </a:r>
            <a:r>
              <a:rPr lang="es-ES" sz="3000" dirty="0" err="1">
                <a:solidFill>
                  <a:srgbClr val="800000"/>
                </a:solidFill>
              </a:rPr>
              <a:t>Liver</a:t>
            </a:r>
            <a:r>
              <a:rPr lang="es-ES" sz="3000" dirty="0">
                <a:solidFill>
                  <a:srgbClr val="800000"/>
                </a:solidFill>
              </a:rPr>
              <a:t> </a:t>
            </a:r>
            <a:r>
              <a:rPr lang="es-ES" sz="3000" dirty="0" err="1">
                <a:solidFill>
                  <a:srgbClr val="800000"/>
                </a:solidFill>
              </a:rPr>
              <a:t>histology</a:t>
            </a:r>
            <a:r>
              <a:rPr lang="es-ES" sz="3000" dirty="0">
                <a:solidFill>
                  <a:srgbClr val="800000"/>
                </a:solidFill>
              </a:rPr>
              <a:t> in NAFLD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07763" y="1428473"/>
            <a:ext cx="735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err="1" smtClean="0"/>
              <a:t>study</a:t>
            </a:r>
            <a:r>
              <a:rPr lang="es-ES" sz="2200" dirty="0" smtClean="0"/>
              <a:t> </a:t>
            </a:r>
            <a:r>
              <a:rPr lang="es-ES" sz="2200" dirty="0"/>
              <a:t>of 128 non- </a:t>
            </a:r>
            <a:r>
              <a:rPr lang="es-ES" sz="2200" dirty="0" err="1"/>
              <a:t>diabetic</a:t>
            </a:r>
            <a:r>
              <a:rPr lang="es-ES" sz="2200" dirty="0"/>
              <a:t> </a:t>
            </a:r>
            <a:r>
              <a:rPr lang="es-ES" sz="2200" dirty="0" err="1"/>
              <a:t>patients</a:t>
            </a:r>
            <a:r>
              <a:rPr lang="es-ES" sz="2200" dirty="0"/>
              <a:t> </a:t>
            </a:r>
            <a:r>
              <a:rPr lang="es-ES" sz="2200" dirty="0" err="1"/>
              <a:t>with</a:t>
            </a:r>
            <a:r>
              <a:rPr lang="es-ES" sz="2200" dirty="0"/>
              <a:t> NAFLD </a:t>
            </a:r>
          </a:p>
          <a:p>
            <a:r>
              <a:rPr lang="es-ES" sz="2200" baseline="0" dirty="0" err="1" smtClean="0"/>
              <a:t>Improvement</a:t>
            </a:r>
            <a:r>
              <a:rPr lang="es-ES" sz="2200" baseline="0" dirty="0" smtClean="0"/>
              <a:t> in  </a:t>
            </a:r>
            <a:r>
              <a:rPr lang="es-ES" sz="2200" dirty="0" err="1" smtClean="0">
                <a:solidFill>
                  <a:srgbClr val="FF0000"/>
                </a:solidFill>
              </a:rPr>
              <a:t>serum</a:t>
            </a:r>
            <a:r>
              <a:rPr lang="es-ES" sz="2200" dirty="0" smtClean="0">
                <a:solidFill>
                  <a:srgbClr val="FF0000"/>
                </a:solidFill>
              </a:rPr>
              <a:t> </a:t>
            </a:r>
            <a:r>
              <a:rPr lang="es-ES" sz="2200" dirty="0" err="1">
                <a:solidFill>
                  <a:srgbClr val="FF0000"/>
                </a:solidFill>
              </a:rPr>
              <a:t>insulin</a:t>
            </a:r>
            <a:r>
              <a:rPr lang="es-ES" sz="2200" dirty="0">
                <a:solidFill>
                  <a:srgbClr val="FF0000"/>
                </a:solidFill>
              </a:rPr>
              <a:t>, </a:t>
            </a:r>
            <a:r>
              <a:rPr lang="es-ES" sz="2200" dirty="0" err="1">
                <a:solidFill>
                  <a:srgbClr val="FF0000"/>
                </a:solidFill>
              </a:rPr>
              <a:t>serum</a:t>
            </a:r>
            <a:r>
              <a:rPr lang="es-ES" sz="2200" dirty="0">
                <a:solidFill>
                  <a:srgbClr val="FF0000"/>
                </a:solidFill>
              </a:rPr>
              <a:t> </a:t>
            </a:r>
            <a:r>
              <a:rPr lang="es-ES" sz="2200" dirty="0" err="1">
                <a:solidFill>
                  <a:srgbClr val="FF0000"/>
                </a:solidFill>
              </a:rPr>
              <a:t>glucose</a:t>
            </a:r>
            <a:r>
              <a:rPr lang="es-ES" sz="2200" dirty="0">
                <a:solidFill>
                  <a:srgbClr val="FF0000"/>
                </a:solidFill>
              </a:rPr>
              <a:t> and </a:t>
            </a:r>
            <a:r>
              <a:rPr lang="es-ES" sz="2200" dirty="0" smtClean="0">
                <a:solidFill>
                  <a:srgbClr val="FF0000"/>
                </a:solidFill>
              </a:rPr>
              <a:t>HOMA</a:t>
            </a:r>
            <a:endParaRPr lang="es-ES" sz="2200" b="1" dirty="0">
              <a:solidFill>
                <a:srgbClr val="C0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636564" y="5507002"/>
            <a:ext cx="60502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600" i="1" dirty="0" err="1"/>
              <a:t>Valenti</a:t>
            </a:r>
            <a:r>
              <a:rPr lang="es-ES" sz="1600" i="1" dirty="0"/>
              <a:t> et al. </a:t>
            </a:r>
            <a:r>
              <a:rPr lang="es-ES" sz="1600" i="1" dirty="0" smtClean="0"/>
              <a:t>Am J </a:t>
            </a:r>
            <a:r>
              <a:rPr lang="es-ES" sz="1600" i="1" dirty="0" err="1" smtClean="0"/>
              <a:t>Gastroenterol</a:t>
            </a:r>
            <a:r>
              <a:rPr lang="es-ES" sz="1600" i="1" dirty="0" smtClean="0"/>
              <a:t>. 2007</a:t>
            </a:r>
          </a:p>
          <a:p>
            <a:pPr algn="r"/>
            <a:r>
              <a:rPr lang="es-ES" sz="1600" i="1" dirty="0" err="1"/>
              <a:t>Valenti</a:t>
            </a:r>
            <a:r>
              <a:rPr lang="es-ES" sz="1600" i="1" dirty="0"/>
              <a:t> et al. </a:t>
            </a:r>
            <a:r>
              <a:rPr lang="nl-NL" sz="1600" i="1" dirty="0" smtClean="0"/>
              <a:t>World </a:t>
            </a:r>
            <a:r>
              <a:rPr lang="nl-NL" sz="1600" i="1" dirty="0"/>
              <a:t>J </a:t>
            </a:r>
            <a:r>
              <a:rPr lang="nl-NL" sz="1600" i="1" dirty="0" err="1"/>
              <a:t>Gastroenterol</a:t>
            </a:r>
            <a:r>
              <a:rPr lang="nl-NL" sz="1600" i="1" dirty="0"/>
              <a:t> </a:t>
            </a:r>
            <a:r>
              <a:rPr lang="nl-NL" sz="1600" i="1" dirty="0" smtClean="0"/>
              <a:t>2014</a:t>
            </a:r>
            <a:endParaRPr lang="nl-NL" sz="1600" i="1" dirty="0"/>
          </a:p>
          <a:p>
            <a:pPr algn="r"/>
            <a:r>
              <a:rPr lang="es-ES" sz="1600" i="1" dirty="0" err="1" smtClean="0"/>
              <a:t>Fernandez</a:t>
            </a:r>
            <a:r>
              <a:rPr lang="es-ES" sz="1600" i="1" dirty="0"/>
              <a:t>-Real </a:t>
            </a:r>
            <a:r>
              <a:rPr lang="es-ES" sz="1600" i="1" dirty="0" err="1" smtClean="0"/>
              <a:t>JM</a:t>
            </a:r>
            <a:r>
              <a:rPr lang="es-ES" sz="1600" i="1" dirty="0" err="1"/>
              <a:t>.</a:t>
            </a:r>
            <a:r>
              <a:rPr lang="es-ES" sz="1600" i="1" dirty="0" err="1" smtClean="0"/>
              <a:t>Diabetes</a:t>
            </a:r>
            <a:r>
              <a:rPr lang="es-ES" sz="1600" i="1" dirty="0" smtClean="0"/>
              <a:t> 2002</a:t>
            </a:r>
          </a:p>
          <a:p>
            <a:pPr algn="r"/>
            <a:r>
              <a:rPr lang="es-ES" sz="1600" i="1" dirty="0" err="1"/>
              <a:t>Houschyar</a:t>
            </a:r>
            <a:r>
              <a:rPr lang="es-ES" sz="1600" i="1" dirty="0"/>
              <a:t> KS, </a:t>
            </a:r>
            <a:r>
              <a:rPr lang="es-ES" sz="1600" i="1" dirty="0" smtClean="0"/>
              <a:t>et al. </a:t>
            </a:r>
            <a:r>
              <a:rPr lang="es-ES" sz="1600" i="1" dirty="0"/>
              <a:t>BMC </a:t>
            </a:r>
            <a:r>
              <a:rPr lang="es-ES" sz="1600" i="1" dirty="0" smtClean="0"/>
              <a:t> </a:t>
            </a:r>
            <a:r>
              <a:rPr lang="es-ES" sz="1600" i="1" dirty="0" err="1" smtClean="0"/>
              <a:t>Med</a:t>
            </a:r>
            <a:r>
              <a:rPr lang="es-ES" sz="1600" i="1" dirty="0" smtClean="0"/>
              <a:t> 2012</a:t>
            </a:r>
            <a:r>
              <a:rPr lang="es-ES" i="1" dirty="0"/>
              <a:t/>
            </a:r>
            <a:br>
              <a:rPr lang="es-ES" i="1" dirty="0"/>
            </a:br>
            <a:endParaRPr lang="es-ES" i="1" dirty="0"/>
          </a:p>
          <a:p>
            <a:endParaRPr lang="es-ES" dirty="0" smtClean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599" y="2141955"/>
            <a:ext cx="2894732" cy="3254078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2" t="38762" r="16674"/>
          <a:stretch/>
        </p:blipFill>
        <p:spPr bwMode="auto">
          <a:xfrm>
            <a:off x="483157" y="2497383"/>
            <a:ext cx="4306814" cy="300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96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553"/>
            <a:ext cx="8229600" cy="1143000"/>
          </a:xfrm>
        </p:spPr>
        <p:txBody>
          <a:bodyPr/>
          <a:lstStyle/>
          <a:p>
            <a:r>
              <a:rPr lang="es-ES" dirty="0" err="1">
                <a:solidFill>
                  <a:srgbClr val="C00000"/>
                </a:solidFill>
              </a:rPr>
              <a:t>Physical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 smtClean="0">
                <a:solidFill>
                  <a:srgbClr val="C00000"/>
                </a:solidFill>
              </a:rPr>
              <a:t>examination</a:t>
            </a:r>
            <a:r>
              <a:rPr lang="es-ES" dirty="0" smtClean="0">
                <a:solidFill>
                  <a:srgbClr val="C00000"/>
                </a:solidFill>
              </a:rPr>
              <a:t>, US and TE </a:t>
            </a:r>
            <a:endParaRPr lang="de-CH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9706" y="1417638"/>
            <a:ext cx="679285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 err="1"/>
              <a:t>Physical</a:t>
            </a:r>
            <a:r>
              <a:rPr lang="es-ES" sz="2200" b="1" dirty="0"/>
              <a:t> </a:t>
            </a:r>
            <a:r>
              <a:rPr lang="es-ES" sz="2200" b="1" dirty="0" err="1" smtClean="0"/>
              <a:t>examination</a:t>
            </a:r>
            <a:r>
              <a:rPr lang="es-ES" sz="2200" b="1" dirty="0" smtClean="0"/>
              <a:t>:</a:t>
            </a:r>
          </a:p>
          <a:p>
            <a:r>
              <a:rPr lang="es-ES" sz="2200" dirty="0"/>
              <a:t>6</a:t>
            </a:r>
            <a:r>
              <a:rPr lang="es-ES" sz="2200" dirty="0" smtClean="0"/>
              <a:t>3 </a:t>
            </a:r>
            <a:r>
              <a:rPr lang="es-ES" sz="2200" dirty="0" err="1"/>
              <a:t>year</a:t>
            </a:r>
            <a:r>
              <a:rPr lang="es-ES" sz="2200" dirty="0"/>
              <a:t> </a:t>
            </a:r>
            <a:r>
              <a:rPr lang="es-ES" sz="2200" dirty="0" err="1"/>
              <a:t>old</a:t>
            </a:r>
            <a:r>
              <a:rPr lang="es-ES" sz="2200" dirty="0"/>
              <a:t> </a:t>
            </a:r>
            <a:r>
              <a:rPr lang="es-ES" sz="2200" dirty="0" smtClean="0"/>
              <a:t>160cms,</a:t>
            </a:r>
            <a:endParaRPr lang="es-ES" sz="2200" dirty="0"/>
          </a:p>
          <a:p>
            <a:r>
              <a:rPr lang="es-ES" sz="2200" dirty="0" smtClean="0"/>
              <a:t>100kg</a:t>
            </a:r>
            <a:r>
              <a:rPr lang="es-ES" sz="2200" dirty="0"/>
              <a:t>, </a:t>
            </a:r>
            <a:r>
              <a:rPr lang="es-ES" sz="2200" dirty="0">
                <a:solidFill>
                  <a:srgbClr val="FF0000"/>
                </a:solidFill>
              </a:rPr>
              <a:t>BMI </a:t>
            </a:r>
            <a:r>
              <a:rPr lang="es-ES" sz="2200" dirty="0" smtClean="0">
                <a:solidFill>
                  <a:srgbClr val="FF0000"/>
                </a:solidFill>
              </a:rPr>
              <a:t>39 </a:t>
            </a:r>
            <a:r>
              <a:rPr lang="es-ES" sz="2200" dirty="0">
                <a:solidFill>
                  <a:srgbClr val="FF0000"/>
                </a:solidFill>
              </a:rPr>
              <a:t>kg/m2</a:t>
            </a:r>
          </a:p>
          <a:p>
            <a:r>
              <a:rPr lang="es-ES" sz="2200" dirty="0" err="1"/>
              <a:t>Blood</a:t>
            </a:r>
            <a:r>
              <a:rPr lang="es-ES" sz="2200" dirty="0"/>
              <a:t> </a:t>
            </a:r>
            <a:r>
              <a:rPr lang="es-ES" sz="2200" dirty="0" err="1"/>
              <a:t>pressure</a:t>
            </a:r>
            <a:r>
              <a:rPr lang="es-ES" sz="2200" dirty="0"/>
              <a:t> </a:t>
            </a:r>
            <a:r>
              <a:rPr lang="es-ES" sz="2200" dirty="0" smtClean="0"/>
              <a:t>149/80 </a:t>
            </a:r>
            <a:r>
              <a:rPr lang="es-ES" sz="2200" dirty="0" err="1" smtClean="0"/>
              <a:t>mmHg</a:t>
            </a:r>
            <a:endParaRPr lang="es-ES" sz="2200" dirty="0" smtClean="0"/>
          </a:p>
          <a:p>
            <a:r>
              <a:rPr lang="es-ES" sz="2200" dirty="0" err="1" smtClean="0"/>
              <a:t>Waist</a:t>
            </a:r>
            <a:r>
              <a:rPr lang="es-ES" sz="2200" dirty="0" smtClean="0"/>
              <a:t> </a:t>
            </a:r>
            <a:r>
              <a:rPr lang="es-ES" sz="2200" dirty="0" err="1"/>
              <a:t>circumference</a:t>
            </a:r>
            <a:r>
              <a:rPr lang="es-ES" sz="2200" dirty="0"/>
              <a:t> </a:t>
            </a:r>
            <a:r>
              <a:rPr lang="es-ES" sz="2200" dirty="0" smtClean="0"/>
              <a:t>110 </a:t>
            </a:r>
            <a:r>
              <a:rPr lang="es-ES" sz="2200" dirty="0"/>
              <a:t>cm</a:t>
            </a:r>
          </a:p>
          <a:p>
            <a:r>
              <a:rPr lang="es-ES" sz="2200" dirty="0" smtClean="0"/>
              <a:t>No </a:t>
            </a:r>
            <a:r>
              <a:rPr lang="es-ES" sz="2200" dirty="0"/>
              <a:t>spider </a:t>
            </a:r>
            <a:r>
              <a:rPr lang="es-ES" sz="2200" dirty="0" err="1"/>
              <a:t>naevi</a:t>
            </a:r>
            <a:r>
              <a:rPr lang="es-ES" sz="2200" dirty="0"/>
              <a:t>, no ascitis, no </a:t>
            </a:r>
            <a:r>
              <a:rPr lang="es-ES" sz="2200" dirty="0" err="1" smtClean="0"/>
              <a:t>asterixis</a:t>
            </a:r>
            <a:r>
              <a:rPr lang="es-ES" sz="2200" dirty="0" smtClean="0"/>
              <a:t>, No </a:t>
            </a:r>
            <a:r>
              <a:rPr lang="es-ES" sz="2200" dirty="0" err="1"/>
              <a:t>lower</a:t>
            </a:r>
            <a:r>
              <a:rPr lang="es-ES" sz="2200" dirty="0"/>
              <a:t> edema</a:t>
            </a:r>
          </a:p>
          <a:p>
            <a:endParaRPr lang="es-ES" sz="2200" b="1" dirty="0"/>
          </a:p>
          <a:p>
            <a:r>
              <a:rPr lang="es-ES" sz="2200" b="1" dirty="0" err="1"/>
              <a:t>Liver</a:t>
            </a:r>
            <a:r>
              <a:rPr lang="es-ES" sz="2200" b="1" dirty="0"/>
              <a:t> </a:t>
            </a:r>
            <a:r>
              <a:rPr lang="es-ES" sz="2200" b="1" dirty="0" err="1"/>
              <a:t>Stiffness</a:t>
            </a:r>
            <a:r>
              <a:rPr lang="es-ES" sz="2200" b="1" dirty="0"/>
              <a:t> </a:t>
            </a:r>
            <a:r>
              <a:rPr lang="es-ES" sz="2200" b="1" dirty="0" err="1"/>
              <a:t>by</a:t>
            </a:r>
            <a:r>
              <a:rPr lang="es-ES" sz="2200" b="1" dirty="0"/>
              <a:t> TE </a:t>
            </a:r>
            <a:r>
              <a:rPr lang="es-ES" sz="2200" b="1" dirty="0" smtClean="0"/>
              <a:t>11.09.2018</a:t>
            </a:r>
            <a:r>
              <a:rPr lang="es-ES" sz="2200" b="1" dirty="0"/>
              <a:t>:</a:t>
            </a:r>
            <a:endParaRPr lang="es-ES" sz="2200" b="1" dirty="0" smtClean="0"/>
          </a:p>
          <a:p>
            <a:r>
              <a:rPr lang="es-ES" sz="2200" dirty="0" smtClean="0"/>
              <a:t>3.1 ± 0.7</a:t>
            </a:r>
            <a:r>
              <a:rPr lang="es-ES" sz="2200" dirty="0"/>
              <a:t> </a:t>
            </a:r>
            <a:r>
              <a:rPr lang="es-ES" sz="2200" dirty="0" err="1"/>
              <a:t>kPa</a:t>
            </a:r>
            <a:r>
              <a:rPr lang="es-ES" sz="2200" dirty="0"/>
              <a:t>, IQR/</a:t>
            </a:r>
            <a:r>
              <a:rPr lang="es-ES" sz="2200" dirty="0" err="1"/>
              <a:t>Med</a:t>
            </a:r>
            <a:r>
              <a:rPr lang="es-ES" sz="2200" dirty="0"/>
              <a:t> 23%, </a:t>
            </a:r>
            <a:r>
              <a:rPr lang="es-ES" sz="2200" dirty="0">
                <a:solidFill>
                  <a:srgbClr val="FF0000"/>
                </a:solidFill>
              </a:rPr>
              <a:t>CAP </a:t>
            </a:r>
            <a:r>
              <a:rPr lang="es-ES" sz="2200" dirty="0" smtClean="0">
                <a:solidFill>
                  <a:srgbClr val="FF0000"/>
                </a:solidFill>
              </a:rPr>
              <a:t>220 </a:t>
            </a:r>
            <a:r>
              <a:rPr lang="es-ES" sz="2200" dirty="0">
                <a:solidFill>
                  <a:srgbClr val="FF0000"/>
                </a:solidFill>
              </a:rPr>
              <a:t>± </a:t>
            </a:r>
            <a:r>
              <a:rPr lang="es-ES" sz="2200" dirty="0"/>
              <a:t>49 dB/m (10/10</a:t>
            </a:r>
          </a:p>
          <a:p>
            <a:r>
              <a:rPr lang="es-ES" sz="2200" dirty="0"/>
              <a:t>valide </a:t>
            </a:r>
            <a:r>
              <a:rPr lang="es-ES" sz="2200" dirty="0" err="1"/>
              <a:t>Messungen</a:t>
            </a:r>
            <a:r>
              <a:rPr lang="es-ES" sz="2200" dirty="0" smtClean="0"/>
              <a:t>)</a:t>
            </a:r>
          </a:p>
          <a:p>
            <a:endParaRPr lang="es-ES" sz="2200" dirty="0"/>
          </a:p>
          <a:p>
            <a:r>
              <a:rPr lang="es-ES" sz="2200" b="1" dirty="0" smtClean="0"/>
              <a:t>Abdominal </a:t>
            </a:r>
            <a:r>
              <a:rPr lang="es-ES" sz="2200" b="1" dirty="0" err="1"/>
              <a:t>ultrasound</a:t>
            </a:r>
            <a:r>
              <a:rPr lang="es-ES" sz="2200" b="1" dirty="0"/>
              <a:t>  </a:t>
            </a:r>
            <a:r>
              <a:rPr lang="es-ES" sz="2200" b="1" dirty="0" smtClean="0"/>
              <a:t>11.09.2018</a:t>
            </a:r>
          </a:p>
          <a:p>
            <a:r>
              <a:rPr lang="en-US" sz="2200" dirty="0">
                <a:solidFill>
                  <a:srgbClr val="FF0000"/>
                </a:solidFill>
              </a:rPr>
              <a:t>H</a:t>
            </a:r>
            <a:r>
              <a:rPr lang="en-US" sz="2200" dirty="0" smtClean="0">
                <a:solidFill>
                  <a:srgbClr val="FF0000"/>
                </a:solidFill>
              </a:rPr>
              <a:t>epatic </a:t>
            </a:r>
            <a:r>
              <a:rPr lang="en-US" sz="2200" dirty="0">
                <a:solidFill>
                  <a:srgbClr val="FF0000"/>
                </a:solidFill>
              </a:rPr>
              <a:t>steatosis</a:t>
            </a:r>
            <a:r>
              <a:rPr lang="en-US" sz="2200" dirty="0"/>
              <a:t>, no evidence of a significant</a:t>
            </a:r>
          </a:p>
          <a:p>
            <a:r>
              <a:rPr lang="en-US" sz="2200" dirty="0" smtClean="0"/>
              <a:t>Liver fibrosis. </a:t>
            </a:r>
            <a:r>
              <a:rPr lang="en-US" sz="2200" dirty="0" err="1" smtClean="0"/>
              <a:t>Cholecystolithiasis</a:t>
            </a:r>
            <a:r>
              <a:rPr lang="en-US" sz="2200" dirty="0" smtClean="0"/>
              <a:t>. </a:t>
            </a:r>
            <a:endParaRPr lang="es-ES" sz="2400" dirty="0" smtClean="0"/>
          </a:p>
          <a:p>
            <a:endParaRPr lang="es-ES" sz="2400" dirty="0"/>
          </a:p>
          <a:p>
            <a:endParaRPr lang="es-ES" sz="2400" dirty="0" smtClean="0"/>
          </a:p>
          <a:p>
            <a:r>
              <a:rPr lang="es-ES" sz="2400" dirty="0" smtClean="0"/>
              <a:t> 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942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000" dirty="0" err="1">
                <a:solidFill>
                  <a:srgbClr val="800000"/>
                </a:solidFill>
              </a:rPr>
              <a:t>Effect</a:t>
            </a:r>
            <a:r>
              <a:rPr lang="es-ES" sz="3000" dirty="0">
                <a:solidFill>
                  <a:srgbClr val="800000"/>
                </a:solidFill>
              </a:rPr>
              <a:t> of </a:t>
            </a:r>
            <a:r>
              <a:rPr lang="es-ES" sz="3000" dirty="0" err="1">
                <a:solidFill>
                  <a:srgbClr val="800000"/>
                </a:solidFill>
              </a:rPr>
              <a:t>phlebotomy</a:t>
            </a:r>
            <a:r>
              <a:rPr lang="es-ES" sz="3000" dirty="0">
                <a:solidFill>
                  <a:srgbClr val="800000"/>
                </a:solidFill>
              </a:rPr>
              <a:t> </a:t>
            </a:r>
            <a:r>
              <a:rPr lang="es-ES" sz="3000" dirty="0" err="1">
                <a:solidFill>
                  <a:srgbClr val="800000"/>
                </a:solidFill>
              </a:rPr>
              <a:t>on</a:t>
            </a:r>
            <a:r>
              <a:rPr lang="es-ES" sz="3000" dirty="0">
                <a:solidFill>
                  <a:srgbClr val="800000"/>
                </a:solidFill>
              </a:rPr>
              <a:t> </a:t>
            </a:r>
            <a:r>
              <a:rPr lang="es-ES" sz="3000" dirty="0" err="1">
                <a:solidFill>
                  <a:srgbClr val="800000"/>
                </a:solidFill>
              </a:rPr>
              <a:t>Liver</a:t>
            </a:r>
            <a:r>
              <a:rPr lang="es-ES" sz="3000" dirty="0">
                <a:solidFill>
                  <a:srgbClr val="800000"/>
                </a:solidFill>
              </a:rPr>
              <a:t> </a:t>
            </a:r>
            <a:r>
              <a:rPr lang="es-ES" sz="3000" dirty="0" err="1">
                <a:solidFill>
                  <a:srgbClr val="800000"/>
                </a:solidFill>
              </a:rPr>
              <a:t>histology</a:t>
            </a:r>
            <a:r>
              <a:rPr lang="es-ES" sz="3000" dirty="0">
                <a:solidFill>
                  <a:srgbClr val="800000"/>
                </a:solidFill>
              </a:rPr>
              <a:t> in NAFLD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802557" y="6277128"/>
            <a:ext cx="5884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aseline="0" dirty="0" err="1" smtClean="0"/>
              <a:t>Beaton</a:t>
            </a:r>
            <a:r>
              <a:rPr lang="es-ES" baseline="0" dirty="0" smtClean="0"/>
              <a:t> M. </a:t>
            </a:r>
            <a:r>
              <a:rPr lang="es-ES" baseline="0" dirty="0" err="1" smtClean="0"/>
              <a:t>Alimentary</a:t>
            </a:r>
            <a:r>
              <a:rPr lang="es-ES" dirty="0" smtClean="0"/>
              <a:t> </a:t>
            </a:r>
            <a:r>
              <a:rPr lang="es-ES" baseline="0" dirty="0" err="1" smtClean="0"/>
              <a:t>Pharmacology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Therapeutics</a:t>
            </a:r>
            <a:r>
              <a:rPr lang="es-ES" baseline="0" dirty="0" smtClean="0"/>
              <a:t>. 2013</a:t>
            </a:r>
            <a:endParaRPr lang="es-ES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807765" y="1428473"/>
            <a:ext cx="4379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dirty="0" err="1"/>
              <a:t>Phase</a:t>
            </a:r>
            <a:r>
              <a:rPr lang="es-ES" dirty="0"/>
              <a:t> II trial in 31 </a:t>
            </a:r>
            <a:r>
              <a:rPr lang="es-ES" dirty="0" err="1"/>
              <a:t>patientes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NAFLD</a:t>
            </a:r>
          </a:p>
          <a:p>
            <a:r>
              <a:rPr lang="es-ES" baseline="0" dirty="0" err="1" smtClean="0"/>
              <a:t>Blood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removal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until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serum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ferritin</a:t>
            </a:r>
            <a:r>
              <a:rPr lang="es-ES" baseline="0" dirty="0" smtClean="0"/>
              <a:t> &gt;50</a:t>
            </a:r>
          </a:p>
          <a:p>
            <a:r>
              <a:rPr lang="es-ES" baseline="0" dirty="0" err="1" smtClean="0"/>
              <a:t>Improvement</a:t>
            </a:r>
            <a:r>
              <a:rPr lang="es-ES" baseline="0" dirty="0" smtClean="0"/>
              <a:t> in </a:t>
            </a:r>
            <a:r>
              <a:rPr lang="es-ES" baseline="0" dirty="0" err="1" smtClean="0">
                <a:solidFill>
                  <a:srgbClr val="C00000"/>
                </a:solidFill>
              </a:rPr>
              <a:t>liver</a:t>
            </a:r>
            <a:r>
              <a:rPr lang="es-ES" baseline="0" dirty="0" smtClean="0">
                <a:solidFill>
                  <a:srgbClr val="C00000"/>
                </a:solidFill>
              </a:rPr>
              <a:t> </a:t>
            </a:r>
            <a:r>
              <a:rPr lang="es-ES" baseline="0" dirty="0" err="1" smtClean="0">
                <a:solidFill>
                  <a:srgbClr val="C00000"/>
                </a:solidFill>
              </a:rPr>
              <a:t>histology</a:t>
            </a:r>
            <a:r>
              <a:rPr lang="es-ES" baseline="0" dirty="0" smtClean="0">
                <a:solidFill>
                  <a:srgbClr val="C00000"/>
                </a:solidFill>
              </a:rPr>
              <a:t> (NAS score)</a:t>
            </a:r>
          </a:p>
          <a:p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49" y="2505414"/>
            <a:ext cx="4806701" cy="343894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68649" y="4066063"/>
            <a:ext cx="4705366" cy="23393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168649" y="5332452"/>
            <a:ext cx="4705366" cy="23393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2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339769" y="62931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i="1" dirty="0"/>
              <a:t>Adams LA, </a:t>
            </a:r>
            <a:r>
              <a:rPr lang="es-ES" i="1" dirty="0" smtClean="0"/>
              <a:t>et al. Hepatology 2015 </a:t>
            </a:r>
            <a:endParaRPr lang="es-ES" i="1" dirty="0"/>
          </a:p>
          <a:p>
            <a:endParaRPr lang="es-ES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82169" y="0"/>
            <a:ext cx="8229600" cy="1143000"/>
          </a:xfrm>
        </p:spPr>
        <p:txBody>
          <a:bodyPr>
            <a:normAutofit/>
          </a:bodyPr>
          <a:lstStyle/>
          <a:p>
            <a:r>
              <a:rPr lang="es-ES" sz="3000" dirty="0" err="1">
                <a:solidFill>
                  <a:srgbClr val="800000"/>
                </a:solidFill>
              </a:rPr>
              <a:t>Effect</a:t>
            </a:r>
            <a:r>
              <a:rPr lang="es-ES" sz="3000" dirty="0">
                <a:solidFill>
                  <a:srgbClr val="800000"/>
                </a:solidFill>
              </a:rPr>
              <a:t> of </a:t>
            </a:r>
            <a:r>
              <a:rPr lang="es-ES" sz="3000" dirty="0" err="1">
                <a:solidFill>
                  <a:srgbClr val="800000"/>
                </a:solidFill>
              </a:rPr>
              <a:t>phlebotomy</a:t>
            </a:r>
            <a:r>
              <a:rPr lang="es-ES" sz="3000" dirty="0">
                <a:solidFill>
                  <a:srgbClr val="800000"/>
                </a:solidFill>
              </a:rPr>
              <a:t> </a:t>
            </a:r>
            <a:r>
              <a:rPr lang="es-ES" sz="3000" dirty="0" err="1" smtClean="0">
                <a:solidFill>
                  <a:srgbClr val="800000"/>
                </a:solidFill>
              </a:rPr>
              <a:t>on</a:t>
            </a:r>
            <a:r>
              <a:rPr lang="es-ES" sz="3000" dirty="0" smtClean="0">
                <a:solidFill>
                  <a:srgbClr val="800000"/>
                </a:solidFill>
              </a:rPr>
              <a:t> </a:t>
            </a:r>
            <a:r>
              <a:rPr lang="es-ES" sz="3000" dirty="0" err="1">
                <a:solidFill>
                  <a:srgbClr val="800000"/>
                </a:solidFill>
              </a:rPr>
              <a:t>Liver</a:t>
            </a:r>
            <a:r>
              <a:rPr lang="es-ES" sz="3000" dirty="0">
                <a:solidFill>
                  <a:srgbClr val="800000"/>
                </a:solidFill>
              </a:rPr>
              <a:t> </a:t>
            </a:r>
            <a:r>
              <a:rPr lang="es-ES" sz="3000" dirty="0" err="1">
                <a:solidFill>
                  <a:srgbClr val="800000"/>
                </a:solidFill>
              </a:rPr>
              <a:t>histology</a:t>
            </a:r>
            <a:r>
              <a:rPr lang="es-ES" sz="3000" dirty="0">
                <a:solidFill>
                  <a:srgbClr val="800000"/>
                </a:solidFill>
              </a:rPr>
              <a:t> in NAFLD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807763" y="1005462"/>
            <a:ext cx="6050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RCT 74 </a:t>
            </a:r>
            <a:r>
              <a:rPr lang="es-ES" dirty="0" err="1" smtClean="0"/>
              <a:t>patients</a:t>
            </a:r>
            <a:r>
              <a:rPr lang="es-ES" dirty="0" smtClean="0"/>
              <a:t> </a:t>
            </a:r>
            <a:r>
              <a:rPr lang="es-ES" dirty="0" err="1"/>
              <a:t>with</a:t>
            </a:r>
            <a:r>
              <a:rPr lang="es-ES" dirty="0"/>
              <a:t> NAFLD (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diagnosed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biopsy</a:t>
            </a:r>
            <a:r>
              <a:rPr lang="es-ES" dirty="0"/>
              <a:t>) </a:t>
            </a:r>
            <a:endParaRPr lang="es-ES" dirty="0" smtClean="0"/>
          </a:p>
          <a:p>
            <a:r>
              <a:rPr lang="es-ES" dirty="0" err="1" smtClean="0"/>
              <a:t>phlebotomies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/>
              <a:t>achieve</a:t>
            </a:r>
            <a:r>
              <a:rPr lang="es-ES" dirty="0"/>
              <a:t> </a:t>
            </a:r>
            <a:r>
              <a:rPr lang="es-ES" dirty="0" err="1"/>
              <a:t>ferritin</a:t>
            </a:r>
            <a:r>
              <a:rPr lang="es-ES" dirty="0"/>
              <a:t> </a:t>
            </a:r>
            <a:r>
              <a:rPr lang="es-ES" dirty="0" err="1"/>
              <a:t>levels</a:t>
            </a:r>
            <a:r>
              <a:rPr lang="es-ES" dirty="0"/>
              <a:t> &lt;45 </a:t>
            </a:r>
            <a:r>
              <a:rPr lang="es-ES" dirty="0" err="1"/>
              <a:t>ng</a:t>
            </a:r>
            <a:r>
              <a:rPr lang="es-ES" dirty="0"/>
              <a:t>/</a:t>
            </a:r>
            <a:r>
              <a:rPr lang="es-ES" dirty="0" err="1" smtClean="0"/>
              <a:t>mL</a:t>
            </a:r>
            <a:r>
              <a:rPr lang="es-ES" dirty="0"/>
              <a:t> </a:t>
            </a:r>
            <a:r>
              <a:rPr lang="es-ES" dirty="0" smtClean="0"/>
              <a:t>x 6months</a:t>
            </a:r>
            <a:endParaRPr lang="es-ES" dirty="0"/>
          </a:p>
          <a:p>
            <a:r>
              <a:rPr lang="es-ES" dirty="0" err="1">
                <a:solidFill>
                  <a:srgbClr val="FF0000"/>
                </a:solidFill>
              </a:rPr>
              <a:t>N</a:t>
            </a:r>
            <a:r>
              <a:rPr lang="es-ES" dirty="0" err="1" smtClean="0">
                <a:solidFill>
                  <a:srgbClr val="FF0000"/>
                </a:solidFill>
              </a:rPr>
              <a:t>ot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improve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liver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enzymes</a:t>
            </a:r>
            <a:r>
              <a:rPr lang="es-ES" dirty="0">
                <a:solidFill>
                  <a:srgbClr val="FF0000"/>
                </a:solidFill>
              </a:rPr>
              <a:t>, </a:t>
            </a:r>
            <a:r>
              <a:rPr lang="es-ES" dirty="0" err="1">
                <a:solidFill>
                  <a:srgbClr val="FF0000"/>
                </a:solidFill>
              </a:rPr>
              <a:t>hepatic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fat</a:t>
            </a:r>
            <a:r>
              <a:rPr lang="es-ES" dirty="0">
                <a:solidFill>
                  <a:srgbClr val="FF0000"/>
                </a:solidFill>
              </a:rPr>
              <a:t>, </a:t>
            </a:r>
            <a:r>
              <a:rPr lang="es-ES" dirty="0" err="1">
                <a:solidFill>
                  <a:srgbClr val="FF0000"/>
                </a:solidFill>
              </a:rPr>
              <a:t>or</a:t>
            </a:r>
            <a:r>
              <a:rPr lang="es-ES" dirty="0">
                <a:solidFill>
                  <a:srgbClr val="FF0000"/>
                </a:solidFill>
              </a:rPr>
              <a:t> IR in </a:t>
            </a:r>
            <a:r>
              <a:rPr lang="es-ES" dirty="0" err="1">
                <a:solidFill>
                  <a:srgbClr val="FF0000"/>
                </a:solidFill>
              </a:rPr>
              <a:t>subjects</a:t>
            </a:r>
            <a:r>
              <a:rPr lang="es-ES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142" y="2024713"/>
            <a:ext cx="5853253" cy="41791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595" y="2599257"/>
            <a:ext cx="4028558" cy="258079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278429" y="3406470"/>
            <a:ext cx="244750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err="1"/>
              <a:t>O</a:t>
            </a:r>
            <a:r>
              <a:rPr lang="es-ES" dirty="0" err="1" smtClean="0"/>
              <a:t>nly</a:t>
            </a:r>
            <a:r>
              <a:rPr lang="es-ES" dirty="0" smtClean="0"/>
              <a:t> 36 </a:t>
            </a:r>
            <a:r>
              <a:rPr lang="es-ES" dirty="0" err="1" smtClean="0"/>
              <a:t>patients</a:t>
            </a:r>
            <a:r>
              <a:rPr lang="es-ES" dirty="0" smtClean="0"/>
              <a:t> </a:t>
            </a:r>
            <a:r>
              <a:rPr lang="es-ES" dirty="0" err="1"/>
              <a:t>had</a:t>
            </a:r>
            <a:r>
              <a:rPr lang="es-ES" dirty="0"/>
              <a:t> </a:t>
            </a:r>
            <a:r>
              <a:rPr lang="es-ES" dirty="0" err="1">
                <a:solidFill>
                  <a:srgbClr val="FF0000"/>
                </a:solidFill>
              </a:rPr>
              <a:t>increased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 smtClean="0">
                <a:solidFill>
                  <a:srgbClr val="FF0000"/>
                </a:solidFill>
              </a:rPr>
              <a:t>ferritin</a:t>
            </a:r>
            <a:r>
              <a:rPr lang="es-ES" dirty="0" smtClean="0">
                <a:solidFill>
                  <a:srgbClr val="FF0000"/>
                </a:solidFill>
              </a:rPr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27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5597" r="21988" b="83142"/>
          <a:stretch/>
        </p:blipFill>
        <p:spPr>
          <a:xfrm>
            <a:off x="16647" y="2042923"/>
            <a:ext cx="8646243" cy="7019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54659" r="18921"/>
          <a:stretch/>
        </p:blipFill>
        <p:spPr>
          <a:xfrm>
            <a:off x="503134" y="2631350"/>
            <a:ext cx="8234074" cy="259009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29257" y="3080834"/>
            <a:ext cx="4571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82169" y="201197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dirty="0" err="1" smtClean="0">
                <a:solidFill>
                  <a:srgbClr val="800000"/>
                </a:solidFill>
              </a:rPr>
              <a:t>Effect</a:t>
            </a:r>
            <a:r>
              <a:rPr lang="es-ES" sz="3000" dirty="0" smtClean="0">
                <a:solidFill>
                  <a:srgbClr val="800000"/>
                </a:solidFill>
              </a:rPr>
              <a:t> of </a:t>
            </a:r>
            <a:r>
              <a:rPr lang="es-ES" sz="3000" dirty="0" err="1" smtClean="0">
                <a:solidFill>
                  <a:srgbClr val="800000"/>
                </a:solidFill>
              </a:rPr>
              <a:t>phlebotomy</a:t>
            </a:r>
            <a:r>
              <a:rPr lang="es-ES" sz="3000" dirty="0" smtClean="0">
                <a:solidFill>
                  <a:srgbClr val="800000"/>
                </a:solidFill>
              </a:rPr>
              <a:t> </a:t>
            </a:r>
            <a:r>
              <a:rPr lang="es-ES" sz="3000" dirty="0" err="1" smtClean="0">
                <a:solidFill>
                  <a:srgbClr val="800000"/>
                </a:solidFill>
              </a:rPr>
              <a:t>on</a:t>
            </a:r>
            <a:r>
              <a:rPr lang="es-ES" sz="3000" dirty="0" smtClean="0">
                <a:solidFill>
                  <a:srgbClr val="800000"/>
                </a:solidFill>
              </a:rPr>
              <a:t> </a:t>
            </a:r>
            <a:r>
              <a:rPr lang="es-ES" sz="3000" dirty="0" err="1" smtClean="0">
                <a:solidFill>
                  <a:srgbClr val="800000"/>
                </a:solidFill>
              </a:rPr>
              <a:t>Liver</a:t>
            </a:r>
            <a:r>
              <a:rPr lang="es-ES" sz="3000" dirty="0" smtClean="0">
                <a:solidFill>
                  <a:srgbClr val="800000"/>
                </a:solidFill>
              </a:rPr>
              <a:t> </a:t>
            </a:r>
            <a:r>
              <a:rPr lang="es-ES" sz="3000" dirty="0" err="1" smtClean="0">
                <a:solidFill>
                  <a:srgbClr val="800000"/>
                </a:solidFill>
              </a:rPr>
              <a:t>histology</a:t>
            </a:r>
            <a:r>
              <a:rPr lang="es-ES" sz="3000" dirty="0" smtClean="0">
                <a:solidFill>
                  <a:srgbClr val="800000"/>
                </a:solidFill>
              </a:rPr>
              <a:t> in NAFLD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07763" y="1005462"/>
            <a:ext cx="73559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RCT </a:t>
            </a:r>
            <a:r>
              <a:rPr lang="es-ES" sz="2000" dirty="0" smtClean="0">
                <a:solidFill>
                  <a:srgbClr val="FF0000"/>
                </a:solidFill>
              </a:rPr>
              <a:t>274 </a:t>
            </a:r>
            <a:r>
              <a:rPr lang="es-ES" sz="2000" dirty="0" err="1" smtClean="0"/>
              <a:t>patients</a:t>
            </a:r>
            <a:r>
              <a:rPr lang="es-ES" sz="2000" dirty="0" smtClean="0"/>
              <a:t> </a:t>
            </a:r>
            <a:r>
              <a:rPr lang="es-ES" sz="2000" dirty="0" err="1" smtClean="0"/>
              <a:t>with</a:t>
            </a:r>
            <a:r>
              <a:rPr lang="es-ES" sz="2000" dirty="0" smtClean="0"/>
              <a:t> </a:t>
            </a:r>
            <a:r>
              <a:rPr lang="es-ES" sz="2000" dirty="0" smtClean="0">
                <a:solidFill>
                  <a:srgbClr val="FF0000"/>
                </a:solidFill>
              </a:rPr>
              <a:t>DIOS (</a:t>
            </a:r>
            <a:r>
              <a:rPr lang="es-ES" sz="2000" dirty="0" err="1" smtClean="0">
                <a:solidFill>
                  <a:srgbClr val="FF0000"/>
                </a:solidFill>
              </a:rPr>
              <a:t>hepatic</a:t>
            </a:r>
            <a:r>
              <a:rPr lang="es-ES" sz="2000" dirty="0" smtClean="0">
                <a:solidFill>
                  <a:srgbClr val="FF0000"/>
                </a:solidFill>
              </a:rPr>
              <a:t> </a:t>
            </a:r>
            <a:r>
              <a:rPr lang="es-ES" sz="2000" dirty="0" err="1" smtClean="0">
                <a:solidFill>
                  <a:srgbClr val="FF0000"/>
                </a:solidFill>
              </a:rPr>
              <a:t>iron</a:t>
            </a:r>
            <a:r>
              <a:rPr lang="es-ES" sz="2000" dirty="0" smtClean="0">
                <a:solidFill>
                  <a:srgbClr val="FF0000"/>
                </a:solidFill>
              </a:rPr>
              <a:t> &gt;50 </a:t>
            </a:r>
            <a:r>
              <a:rPr lang="es-ES" sz="2000" dirty="0" err="1" smtClean="0">
                <a:solidFill>
                  <a:srgbClr val="FF0000"/>
                </a:solidFill>
              </a:rPr>
              <a:t>lmol</a:t>
            </a:r>
            <a:r>
              <a:rPr lang="es-ES" sz="2000" dirty="0" smtClean="0">
                <a:solidFill>
                  <a:srgbClr val="FF0000"/>
                </a:solidFill>
              </a:rPr>
              <a:t>/g in RMN)</a:t>
            </a:r>
          </a:p>
          <a:p>
            <a:r>
              <a:rPr lang="es-ES" sz="2000" dirty="0" err="1" smtClean="0"/>
              <a:t>Phlebotomies</a:t>
            </a:r>
            <a:r>
              <a:rPr lang="es-ES" sz="2000" dirty="0" smtClean="0"/>
              <a:t> (</a:t>
            </a:r>
            <a:r>
              <a:rPr lang="fi-FI" sz="2000" dirty="0" smtClean="0"/>
              <a:t>&lt;50 </a:t>
            </a:r>
            <a:r>
              <a:rPr lang="fi-FI" sz="2000" dirty="0" err="1" smtClean="0"/>
              <a:t>lg/L</a:t>
            </a:r>
            <a:r>
              <a:rPr lang="fi-FI" sz="2000" dirty="0" smtClean="0"/>
              <a:t> </a:t>
            </a:r>
            <a:r>
              <a:rPr lang="es-ES" sz="2000" dirty="0" smtClean="0"/>
              <a:t>)1 </a:t>
            </a:r>
            <a:r>
              <a:rPr lang="es-ES" sz="2000" dirty="0" err="1" smtClean="0"/>
              <a:t>year</a:t>
            </a:r>
            <a:r>
              <a:rPr lang="es-ES" sz="2000" dirty="0" smtClean="0"/>
              <a:t> vs </a:t>
            </a:r>
            <a:r>
              <a:rPr lang="es-ES" sz="2000" dirty="0" err="1" smtClean="0"/>
              <a:t>lifestyle</a:t>
            </a:r>
            <a:endParaRPr lang="es-ES" sz="2000" dirty="0" smtClean="0"/>
          </a:p>
          <a:p>
            <a:endParaRPr lang="es-ES" sz="2200" dirty="0"/>
          </a:p>
        </p:txBody>
      </p:sp>
      <p:sp>
        <p:nvSpPr>
          <p:cNvPr id="12" name="Rectángulo 11"/>
          <p:cNvSpPr/>
          <p:nvPr/>
        </p:nvSpPr>
        <p:spPr>
          <a:xfrm>
            <a:off x="807763" y="5343979"/>
            <a:ext cx="7157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>
                <a:solidFill>
                  <a:srgbClr val="FF0000"/>
                </a:solidFill>
              </a:rPr>
              <a:t>Not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improve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metabolic</a:t>
            </a:r>
            <a:r>
              <a:rPr lang="es-ES" sz="2000" dirty="0">
                <a:solidFill>
                  <a:srgbClr val="FF0000"/>
                </a:solidFill>
              </a:rPr>
              <a:t> and </a:t>
            </a:r>
            <a:r>
              <a:rPr lang="es-ES" sz="2000" dirty="0" err="1">
                <a:solidFill>
                  <a:srgbClr val="FF0000"/>
                </a:solidFill>
              </a:rPr>
              <a:t>hepatic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 smtClean="0">
                <a:solidFill>
                  <a:srgbClr val="FF0000"/>
                </a:solidFill>
              </a:rPr>
              <a:t>features</a:t>
            </a:r>
            <a:endParaRPr lang="es-ES" sz="2000" dirty="0"/>
          </a:p>
          <a:p>
            <a:r>
              <a:rPr lang="es-ES" sz="20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s-ES" sz="2000" dirty="0" err="1" smtClean="0"/>
              <a:t>weight</a:t>
            </a:r>
            <a:r>
              <a:rPr lang="es-ES" sz="2000" dirty="0" smtClean="0"/>
              <a:t> </a:t>
            </a:r>
            <a:r>
              <a:rPr lang="es-ES" sz="2000" dirty="0" err="1" smtClean="0"/>
              <a:t>gain</a:t>
            </a:r>
            <a:r>
              <a:rPr lang="es-ES" sz="2000" dirty="0"/>
              <a:t> </a:t>
            </a:r>
            <a:r>
              <a:rPr lang="es-ES" sz="2000" dirty="0" smtClean="0"/>
              <a:t>and </a:t>
            </a:r>
            <a:r>
              <a:rPr lang="es-ES" sz="2000" dirty="0" err="1" smtClean="0"/>
              <a:t>was</a:t>
            </a:r>
            <a:r>
              <a:rPr lang="es-ES" sz="2000" dirty="0" smtClean="0"/>
              <a:t> </a:t>
            </a:r>
            <a:r>
              <a:rPr lang="es-ES" sz="2000" dirty="0" err="1" smtClean="0"/>
              <a:t>not</a:t>
            </a:r>
            <a:r>
              <a:rPr lang="es-ES" sz="2000" dirty="0" smtClean="0"/>
              <a:t> </a:t>
            </a:r>
            <a:r>
              <a:rPr lang="es-ES" sz="2000" dirty="0" err="1" smtClean="0"/>
              <a:t>well</a:t>
            </a:r>
            <a:r>
              <a:rPr lang="es-ES" sz="2000" dirty="0" smtClean="0"/>
              <a:t> </a:t>
            </a:r>
            <a:r>
              <a:rPr lang="es-ES" sz="2000" dirty="0" err="1" smtClean="0"/>
              <a:t>tolerated</a:t>
            </a:r>
            <a:endParaRPr lang="es-ES" sz="2000" dirty="0"/>
          </a:p>
        </p:txBody>
      </p:sp>
      <p:sp>
        <p:nvSpPr>
          <p:cNvPr id="13" name="Rectángulo 12"/>
          <p:cNvSpPr/>
          <p:nvPr/>
        </p:nvSpPr>
        <p:spPr>
          <a:xfrm>
            <a:off x="4339769" y="62931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i="1" dirty="0" err="1"/>
              <a:t>Laine</a:t>
            </a:r>
            <a:r>
              <a:rPr lang="es-ES" i="1" dirty="0"/>
              <a:t> F</a:t>
            </a:r>
            <a:r>
              <a:rPr lang="es-ES" i="1" dirty="0" smtClean="0"/>
              <a:t>, et al. </a:t>
            </a:r>
            <a:r>
              <a:rPr lang="es-ES" i="1" dirty="0"/>
              <a:t>Hepatology </a:t>
            </a:r>
            <a:r>
              <a:rPr lang="es-ES" i="1" dirty="0" smtClean="0"/>
              <a:t>2017. </a:t>
            </a:r>
            <a:endParaRPr lang="es-ES" i="1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41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682169" y="201197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dirty="0" err="1" smtClean="0">
                <a:solidFill>
                  <a:srgbClr val="800000"/>
                </a:solidFill>
              </a:rPr>
              <a:t>Effect</a:t>
            </a:r>
            <a:r>
              <a:rPr lang="es-ES" sz="3000" dirty="0" smtClean="0">
                <a:solidFill>
                  <a:srgbClr val="800000"/>
                </a:solidFill>
              </a:rPr>
              <a:t> of </a:t>
            </a:r>
            <a:r>
              <a:rPr lang="es-ES" sz="3000" dirty="0" err="1" smtClean="0">
                <a:solidFill>
                  <a:srgbClr val="800000"/>
                </a:solidFill>
              </a:rPr>
              <a:t>phlebotomy</a:t>
            </a:r>
            <a:r>
              <a:rPr lang="es-ES" sz="3000" dirty="0" smtClean="0">
                <a:solidFill>
                  <a:srgbClr val="800000"/>
                </a:solidFill>
              </a:rPr>
              <a:t> </a:t>
            </a:r>
            <a:r>
              <a:rPr lang="es-ES" sz="3000" dirty="0" err="1" smtClean="0">
                <a:solidFill>
                  <a:srgbClr val="800000"/>
                </a:solidFill>
              </a:rPr>
              <a:t>on</a:t>
            </a:r>
            <a:r>
              <a:rPr lang="es-ES" sz="3000" dirty="0" smtClean="0">
                <a:solidFill>
                  <a:srgbClr val="800000"/>
                </a:solidFill>
              </a:rPr>
              <a:t> </a:t>
            </a:r>
            <a:r>
              <a:rPr lang="es-ES" sz="3000" dirty="0" err="1" smtClean="0">
                <a:solidFill>
                  <a:srgbClr val="800000"/>
                </a:solidFill>
              </a:rPr>
              <a:t>Liver</a:t>
            </a:r>
            <a:r>
              <a:rPr lang="es-ES" sz="3000" dirty="0" smtClean="0">
                <a:solidFill>
                  <a:srgbClr val="800000"/>
                </a:solidFill>
              </a:rPr>
              <a:t> </a:t>
            </a:r>
            <a:r>
              <a:rPr lang="es-ES" sz="3000" dirty="0" err="1" smtClean="0">
                <a:solidFill>
                  <a:srgbClr val="800000"/>
                </a:solidFill>
              </a:rPr>
              <a:t>histology</a:t>
            </a:r>
            <a:r>
              <a:rPr lang="es-ES" sz="3000" dirty="0" smtClean="0">
                <a:solidFill>
                  <a:srgbClr val="800000"/>
                </a:solidFill>
              </a:rPr>
              <a:t> in NAFLD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5310265" y="6400991"/>
            <a:ext cx="3601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/>
              <a:t>Murali</a:t>
            </a:r>
            <a:r>
              <a:rPr lang="es-ES" dirty="0"/>
              <a:t> </a:t>
            </a:r>
            <a:r>
              <a:rPr lang="es-ES" dirty="0" smtClean="0"/>
              <a:t>A. Hepatology </a:t>
            </a:r>
            <a:r>
              <a:rPr lang="es-ES" dirty="0" err="1"/>
              <a:t>Research</a:t>
            </a:r>
            <a:r>
              <a:rPr lang="es-ES" dirty="0"/>
              <a:t> 2018 </a:t>
            </a:r>
          </a:p>
          <a:p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1041233" y="882532"/>
            <a:ext cx="72320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Meta-</a:t>
            </a:r>
            <a:r>
              <a:rPr lang="es-ES" dirty="0" err="1" smtClean="0"/>
              <a:t>analysis</a:t>
            </a:r>
            <a:r>
              <a:rPr lang="es-ES" dirty="0" smtClean="0"/>
              <a:t>  9 </a:t>
            </a:r>
            <a:r>
              <a:rPr lang="es-ES" dirty="0" err="1"/>
              <a:t>studies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820 </a:t>
            </a:r>
            <a:r>
              <a:rPr lang="es-ES" dirty="0" err="1" smtClean="0"/>
              <a:t>patients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smtClean="0">
                <a:solidFill>
                  <a:srgbClr val="FF0000"/>
                </a:solidFill>
              </a:rPr>
              <a:t>DIOS </a:t>
            </a:r>
            <a:r>
              <a:rPr lang="es-ES" dirty="0">
                <a:solidFill>
                  <a:srgbClr val="FF0000"/>
                </a:solidFill>
              </a:rPr>
              <a:t>and/</a:t>
            </a:r>
            <a:r>
              <a:rPr lang="es-ES" dirty="0" err="1">
                <a:solidFill>
                  <a:srgbClr val="FF0000"/>
                </a:solidFill>
              </a:rPr>
              <a:t>or</a:t>
            </a:r>
            <a:r>
              <a:rPr lang="es-ES" dirty="0">
                <a:solidFill>
                  <a:srgbClr val="FF0000"/>
                </a:solidFill>
              </a:rPr>
              <a:t> NAFLD </a:t>
            </a:r>
            <a:endParaRPr lang="es-ES" dirty="0" smtClean="0">
              <a:solidFill>
                <a:srgbClr val="FF0000"/>
              </a:solidFill>
            </a:endParaRPr>
          </a:p>
          <a:p>
            <a:r>
              <a:rPr lang="es-ES" dirty="0" smtClean="0"/>
              <a:t> </a:t>
            </a:r>
            <a:r>
              <a:rPr lang="es-ES" dirty="0"/>
              <a:t>(427 </a:t>
            </a:r>
            <a:r>
              <a:rPr lang="es-ES" dirty="0" err="1"/>
              <a:t>had</a:t>
            </a:r>
            <a:r>
              <a:rPr lang="es-ES" dirty="0"/>
              <a:t> </a:t>
            </a:r>
            <a:r>
              <a:rPr lang="es-ES" dirty="0" err="1"/>
              <a:t>phlebotomy</a:t>
            </a:r>
            <a:r>
              <a:rPr lang="es-ES" dirty="0"/>
              <a:t>, 393 </a:t>
            </a:r>
            <a:r>
              <a:rPr lang="es-ES" dirty="0" err="1"/>
              <a:t>lifestyle</a:t>
            </a:r>
            <a:r>
              <a:rPr lang="es-ES" dirty="0"/>
              <a:t> </a:t>
            </a:r>
            <a:r>
              <a:rPr lang="es-ES" dirty="0" err="1"/>
              <a:t>changes</a:t>
            </a:r>
            <a:r>
              <a:rPr lang="es-ES" dirty="0"/>
              <a:t> </a:t>
            </a:r>
            <a:r>
              <a:rPr lang="es-ES" dirty="0" err="1"/>
              <a:t>alone</a:t>
            </a:r>
            <a:r>
              <a:rPr lang="es-ES" dirty="0"/>
              <a:t>). </a:t>
            </a:r>
          </a:p>
          <a:p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480" t="23619" r="7997"/>
          <a:stretch/>
        </p:blipFill>
        <p:spPr>
          <a:xfrm>
            <a:off x="209550" y="1835571"/>
            <a:ext cx="8934450" cy="2162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234" t="8908" r="8120" b="5508"/>
          <a:stretch/>
        </p:blipFill>
        <p:spPr>
          <a:xfrm>
            <a:off x="132726" y="3944207"/>
            <a:ext cx="8748295" cy="25564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30" y="1623188"/>
            <a:ext cx="1590338" cy="36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95575" y="266700"/>
            <a:ext cx="3267075" cy="5429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000" dirty="0" err="1" smtClean="0">
                <a:solidFill>
                  <a:schemeClr val="tx1"/>
                </a:solidFill>
              </a:rPr>
              <a:t>Hyperferritinemia</a:t>
            </a:r>
            <a:r>
              <a:rPr lang="de-CH" sz="3000" dirty="0" smtClean="0">
                <a:solidFill>
                  <a:schemeClr val="tx1"/>
                </a:solidFill>
              </a:rPr>
              <a:t> </a:t>
            </a:r>
            <a:endParaRPr lang="de-CH" sz="3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3832" y="1076325"/>
            <a:ext cx="2430562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 err="1" smtClean="0">
                <a:solidFill>
                  <a:schemeClr val="tx1"/>
                </a:solidFill>
              </a:rPr>
              <a:t>Transferrin</a:t>
            </a:r>
            <a:r>
              <a:rPr lang="de-CH" dirty="0" smtClean="0">
                <a:solidFill>
                  <a:schemeClr val="tx1"/>
                </a:solidFill>
              </a:rPr>
              <a:t> Saturation*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2751882" y="1162050"/>
            <a:ext cx="361950" cy="295275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0" name="Straight Connector 9"/>
          <p:cNvCxnSpPr>
            <a:stCxn id="3" idx="2"/>
            <a:endCxn id="7" idx="0"/>
          </p:cNvCxnSpPr>
          <p:nvPr/>
        </p:nvCxnSpPr>
        <p:spPr>
          <a:xfrm>
            <a:off x="4329113" y="809625"/>
            <a:ext cx="0" cy="266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90355" y="1817311"/>
            <a:ext cx="1752600" cy="476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tx1"/>
                </a:solidFill>
              </a:rPr>
              <a:t>C282Y HFE Test</a:t>
            </a:r>
            <a:endParaRPr lang="de-CH" dirty="0">
              <a:solidFill>
                <a:schemeClr val="tx1"/>
              </a:solidFill>
            </a:endParaRPr>
          </a:p>
        </p:txBody>
      </p:sp>
      <p:cxnSp>
        <p:nvCxnSpPr>
          <p:cNvPr id="14" name="Elbow Connector 13"/>
          <p:cNvCxnSpPr>
            <a:stCxn id="8" idx="1"/>
            <a:endCxn id="12" idx="0"/>
          </p:cNvCxnSpPr>
          <p:nvPr/>
        </p:nvCxnSpPr>
        <p:spPr>
          <a:xfrm rot="10800000" flipV="1">
            <a:off x="1666656" y="1309687"/>
            <a:ext cx="1085227" cy="50762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9040" t="54377" r="49633" b="880"/>
          <a:stretch/>
        </p:blipFill>
        <p:spPr>
          <a:xfrm>
            <a:off x="-1" y="2293561"/>
            <a:ext cx="5357811" cy="3505200"/>
          </a:xfrm>
          <a:prstGeom prst="rect">
            <a:avLst/>
          </a:prstGeom>
        </p:spPr>
      </p:pic>
      <p:sp>
        <p:nvSpPr>
          <p:cNvPr id="16" name="Plus 15"/>
          <p:cNvSpPr/>
          <p:nvPr/>
        </p:nvSpPr>
        <p:spPr>
          <a:xfrm>
            <a:off x="476030" y="2150685"/>
            <a:ext cx="171450" cy="142876"/>
          </a:xfrm>
          <a:prstGeom prst="mathPlus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Minus 17"/>
          <p:cNvSpPr/>
          <p:nvPr/>
        </p:nvSpPr>
        <p:spPr>
          <a:xfrm>
            <a:off x="2628680" y="2150685"/>
            <a:ext cx="161925" cy="71438"/>
          </a:xfrm>
          <a:prstGeom prst="mathMinus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2497" t="89375" r="76144"/>
          <a:stretch/>
        </p:blipFill>
        <p:spPr>
          <a:xfrm>
            <a:off x="-1" y="5600700"/>
            <a:ext cx="1789806" cy="58603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371724" y="6583920"/>
            <a:ext cx="4532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baseline="30000" dirty="0" smtClean="0"/>
              <a:t>A</a:t>
            </a:r>
            <a:r>
              <a:rPr lang="en-US" i="1" baseline="30000" dirty="0" err="1" smtClean="0"/>
              <a:t>dapted</a:t>
            </a:r>
            <a:r>
              <a:rPr lang="en-US" i="1" baseline="30000" dirty="0" smtClean="0"/>
              <a:t> </a:t>
            </a:r>
            <a:r>
              <a:rPr lang="en-US" i="1" baseline="30000" dirty="0"/>
              <a:t>from EASL. J </a:t>
            </a:r>
            <a:r>
              <a:rPr lang="en-US" i="1" baseline="30000" dirty="0" err="1"/>
              <a:t>Hepatol</a:t>
            </a:r>
            <a:r>
              <a:rPr lang="en-US" i="1" baseline="30000" dirty="0"/>
              <a:t> </a:t>
            </a:r>
            <a:r>
              <a:rPr lang="en-US" i="1" baseline="30000" dirty="0" smtClean="0"/>
              <a:t>2010 and</a:t>
            </a:r>
            <a:r>
              <a:rPr lang="en-US" i="1" dirty="0" smtClean="0"/>
              <a:t> </a:t>
            </a:r>
            <a:r>
              <a:rPr lang="es-ES" i="1" baseline="30000" dirty="0" smtClean="0"/>
              <a:t>Powell  LW</a:t>
            </a:r>
            <a:r>
              <a:rPr lang="es-ES" i="1" dirty="0" smtClean="0"/>
              <a:t> </a:t>
            </a:r>
            <a:r>
              <a:rPr lang="es-ES" i="1" baseline="30000" dirty="0" smtClean="0"/>
              <a:t>et al. </a:t>
            </a:r>
            <a:r>
              <a:rPr lang="es-ES" i="1" baseline="30000" dirty="0" err="1"/>
              <a:t>Lancet</a:t>
            </a:r>
            <a:r>
              <a:rPr lang="es-ES" i="1" baseline="30000" dirty="0"/>
              <a:t>. 2016</a:t>
            </a:r>
            <a:endParaRPr lang="de-CH" dirty="0"/>
          </a:p>
        </p:txBody>
      </p:sp>
      <p:sp>
        <p:nvSpPr>
          <p:cNvPr id="22" name="Down Arrow 10"/>
          <p:cNvSpPr/>
          <p:nvPr/>
        </p:nvSpPr>
        <p:spPr>
          <a:xfrm>
            <a:off x="5544394" y="1202467"/>
            <a:ext cx="438150" cy="295275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500" dirty="0"/>
          </a:p>
        </p:txBody>
      </p:sp>
      <p:sp>
        <p:nvSpPr>
          <p:cNvPr id="24" name="Rectangle 12"/>
          <p:cNvSpPr/>
          <p:nvPr/>
        </p:nvSpPr>
        <p:spPr>
          <a:xfrm>
            <a:off x="6110749" y="800796"/>
            <a:ext cx="2081214" cy="109537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de-CH" dirty="0" err="1">
                <a:solidFill>
                  <a:schemeClr val="tx1"/>
                </a:solidFill>
              </a:rPr>
              <a:t>Inflamation</a:t>
            </a:r>
            <a:r>
              <a:rPr lang="de-CH" dirty="0">
                <a:solidFill>
                  <a:schemeClr val="tx1"/>
                </a:solidFill>
              </a:rPr>
              <a:t>, </a:t>
            </a:r>
            <a:r>
              <a:rPr lang="de-CH" dirty="0" err="1">
                <a:solidFill>
                  <a:schemeClr val="tx1"/>
                </a:solidFill>
              </a:rPr>
              <a:t>cell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necrosis</a:t>
            </a:r>
            <a:r>
              <a:rPr lang="de-CH" dirty="0">
                <a:solidFill>
                  <a:schemeClr val="tx1"/>
                </a:solidFill>
              </a:rPr>
              <a:t>, </a:t>
            </a:r>
            <a:r>
              <a:rPr lang="de-CH" dirty="0" err="1">
                <a:solidFill>
                  <a:schemeClr val="tx1"/>
                </a:solidFill>
              </a:rPr>
              <a:t>alcohol</a:t>
            </a:r>
            <a:r>
              <a:rPr lang="de-CH" dirty="0">
                <a:solidFill>
                  <a:schemeClr val="tx1"/>
                </a:solidFill>
              </a:rPr>
              <a:t>, </a:t>
            </a:r>
            <a:r>
              <a:rPr lang="de-CH" dirty="0" err="1">
                <a:solidFill>
                  <a:schemeClr val="tx1"/>
                </a:solidFill>
              </a:rPr>
              <a:t>metabolic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syndrome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28" name="Rectangle 5"/>
          <p:cNvSpPr/>
          <p:nvPr/>
        </p:nvSpPr>
        <p:spPr>
          <a:xfrm>
            <a:off x="6401263" y="2037457"/>
            <a:ext cx="1790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err="1"/>
              <a:t>Treat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smtClean="0"/>
              <a:t>check</a:t>
            </a:r>
            <a:endParaRPr lang="de-CH" dirty="0"/>
          </a:p>
        </p:txBody>
      </p:sp>
      <p:cxnSp>
        <p:nvCxnSpPr>
          <p:cNvPr id="29" name="Straight Arrow Connector 20"/>
          <p:cNvCxnSpPr/>
          <p:nvPr/>
        </p:nvCxnSpPr>
        <p:spPr>
          <a:xfrm>
            <a:off x="7153738" y="2357042"/>
            <a:ext cx="0" cy="2677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2"/>
          <p:cNvSpPr/>
          <p:nvPr/>
        </p:nvSpPr>
        <p:spPr>
          <a:xfrm>
            <a:off x="6089318" y="2662913"/>
            <a:ext cx="2124075" cy="5894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Hepatic iron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MRI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or biopsy)</a:t>
            </a:r>
            <a:endParaRPr lang="de-CH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24"/>
          <p:cNvCxnSpPr>
            <a:stCxn id="24" idx="2"/>
          </p:cNvCxnSpPr>
          <p:nvPr/>
        </p:nvCxnSpPr>
        <p:spPr>
          <a:xfrm>
            <a:off x="7151356" y="1896171"/>
            <a:ext cx="0" cy="280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9"/>
          <p:cNvSpPr/>
          <p:nvPr/>
        </p:nvSpPr>
        <p:spPr>
          <a:xfrm>
            <a:off x="7942408" y="3519091"/>
            <a:ext cx="1076325" cy="41910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l-GR" sz="1400" dirty="0" smtClean="0">
                <a:solidFill>
                  <a:schemeClr val="tx1"/>
                </a:solidFill>
              </a:rPr>
              <a:t>≤</a:t>
            </a:r>
            <a:r>
              <a:rPr lang="el-GR" sz="1400" dirty="0">
                <a:solidFill>
                  <a:schemeClr val="tx1"/>
                </a:solidFill>
              </a:rPr>
              <a:t>50 μ</a:t>
            </a:r>
            <a:r>
              <a:rPr lang="de-CH" sz="1400" dirty="0" err="1">
                <a:solidFill>
                  <a:schemeClr val="tx1"/>
                </a:solidFill>
              </a:rPr>
              <a:t>mol</a:t>
            </a:r>
            <a:r>
              <a:rPr lang="de-CH" sz="1400" dirty="0">
                <a:solidFill>
                  <a:schemeClr val="tx1"/>
                </a:solidFill>
              </a:rPr>
              <a:t>/g</a:t>
            </a:r>
          </a:p>
        </p:txBody>
      </p:sp>
      <p:sp>
        <p:nvSpPr>
          <p:cNvPr id="33" name="Rounded Rectangle 40"/>
          <p:cNvSpPr/>
          <p:nvPr/>
        </p:nvSpPr>
        <p:spPr>
          <a:xfrm>
            <a:off x="6491751" y="3500041"/>
            <a:ext cx="1323974" cy="41910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l-GR" sz="1400" dirty="0" smtClean="0">
                <a:solidFill>
                  <a:schemeClr val="tx1"/>
                </a:solidFill>
              </a:rPr>
              <a:t>50</a:t>
            </a:r>
            <a:r>
              <a:rPr lang="de-CH" sz="1400" dirty="0" smtClean="0">
                <a:solidFill>
                  <a:schemeClr val="tx1"/>
                </a:solidFill>
              </a:rPr>
              <a:t>-150</a:t>
            </a:r>
            <a:r>
              <a:rPr lang="el-GR" sz="1400" dirty="0" smtClean="0">
                <a:solidFill>
                  <a:schemeClr val="tx1"/>
                </a:solidFill>
              </a:rPr>
              <a:t> </a:t>
            </a:r>
            <a:r>
              <a:rPr lang="el-GR" sz="1400" dirty="0">
                <a:solidFill>
                  <a:schemeClr val="tx1"/>
                </a:solidFill>
              </a:rPr>
              <a:t>μ</a:t>
            </a:r>
            <a:r>
              <a:rPr lang="de-CH" sz="1400" dirty="0" err="1">
                <a:solidFill>
                  <a:schemeClr val="tx1"/>
                </a:solidFill>
              </a:rPr>
              <a:t>mol</a:t>
            </a:r>
            <a:r>
              <a:rPr lang="de-CH" sz="1400" dirty="0">
                <a:solidFill>
                  <a:schemeClr val="tx1"/>
                </a:solidFill>
              </a:rPr>
              <a:t>/g</a:t>
            </a:r>
          </a:p>
        </p:txBody>
      </p:sp>
      <p:sp>
        <p:nvSpPr>
          <p:cNvPr id="34" name="Rounded Rectangle 41"/>
          <p:cNvSpPr/>
          <p:nvPr/>
        </p:nvSpPr>
        <p:spPr>
          <a:xfrm>
            <a:off x="5148726" y="3519091"/>
            <a:ext cx="1252537" cy="41910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l-GR" sz="1400" dirty="0" smtClean="0">
                <a:solidFill>
                  <a:schemeClr val="tx1"/>
                </a:solidFill>
              </a:rPr>
              <a:t>&gt;</a:t>
            </a:r>
            <a:r>
              <a:rPr lang="el-GR" sz="1400" dirty="0">
                <a:solidFill>
                  <a:schemeClr val="tx1"/>
                </a:solidFill>
              </a:rPr>
              <a:t>150μ</a:t>
            </a:r>
            <a:r>
              <a:rPr lang="de-CH" sz="1400" dirty="0" err="1">
                <a:solidFill>
                  <a:schemeClr val="tx1"/>
                </a:solidFill>
              </a:rPr>
              <a:t>mol</a:t>
            </a:r>
            <a:r>
              <a:rPr lang="de-CH" sz="1400" dirty="0">
                <a:solidFill>
                  <a:schemeClr val="tx1"/>
                </a:solidFill>
              </a:rPr>
              <a:t>/g</a:t>
            </a:r>
          </a:p>
        </p:txBody>
      </p:sp>
      <p:sp>
        <p:nvSpPr>
          <p:cNvPr id="35" name="Rectangle 45"/>
          <p:cNvSpPr/>
          <p:nvPr/>
        </p:nvSpPr>
        <p:spPr>
          <a:xfrm>
            <a:off x="6153612" y="4262041"/>
            <a:ext cx="2038351" cy="800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 err="1">
                <a:solidFill>
                  <a:schemeClr val="tx1"/>
                </a:solidFill>
              </a:rPr>
              <a:t>Dysmetabolic</a:t>
            </a:r>
            <a:r>
              <a:rPr lang="de-CH" sz="1600" dirty="0">
                <a:solidFill>
                  <a:schemeClr val="tx1"/>
                </a:solidFill>
              </a:rPr>
              <a:t> </a:t>
            </a:r>
            <a:r>
              <a:rPr lang="de-CH" sz="1600" dirty="0" err="1">
                <a:solidFill>
                  <a:schemeClr val="tx1"/>
                </a:solidFill>
              </a:rPr>
              <a:t>iron</a:t>
            </a:r>
            <a:endParaRPr lang="de-CH" sz="1600" dirty="0">
              <a:solidFill>
                <a:schemeClr val="tx1"/>
              </a:solidFill>
            </a:endParaRPr>
          </a:p>
          <a:p>
            <a:pPr algn="ctr"/>
            <a:r>
              <a:rPr lang="de-CH" sz="1600" dirty="0" err="1">
                <a:solidFill>
                  <a:schemeClr val="tx1"/>
                </a:solidFill>
              </a:rPr>
              <a:t>overload</a:t>
            </a:r>
            <a:r>
              <a:rPr lang="de-CH" sz="1600" dirty="0">
                <a:solidFill>
                  <a:schemeClr val="tx1"/>
                </a:solidFill>
              </a:rPr>
              <a:t> </a:t>
            </a:r>
            <a:r>
              <a:rPr lang="de-CH" sz="1600" dirty="0" err="1" smtClean="0">
                <a:solidFill>
                  <a:schemeClr val="tx1"/>
                </a:solidFill>
              </a:rPr>
              <a:t>syndrome</a:t>
            </a:r>
            <a:r>
              <a:rPr lang="de-CH" sz="1600" dirty="0" smtClean="0">
                <a:solidFill>
                  <a:schemeClr val="tx1"/>
                </a:solidFill>
              </a:rPr>
              <a:t> (DIOS)</a:t>
            </a: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6" name="Rectangle 46"/>
          <p:cNvSpPr/>
          <p:nvPr/>
        </p:nvSpPr>
        <p:spPr>
          <a:xfrm>
            <a:off x="7909948" y="5503768"/>
            <a:ext cx="1141246" cy="5452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>
                <a:solidFill>
                  <a:schemeClr val="tx1"/>
                </a:solidFill>
              </a:rPr>
              <a:t>L </a:t>
            </a:r>
            <a:r>
              <a:rPr lang="de-CH" sz="1600" dirty="0" err="1">
                <a:solidFill>
                  <a:schemeClr val="tx1"/>
                </a:solidFill>
              </a:rPr>
              <a:t>ferritin</a:t>
            </a: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7" name="Rectangle 47"/>
          <p:cNvSpPr/>
          <p:nvPr/>
        </p:nvSpPr>
        <p:spPr>
          <a:xfrm>
            <a:off x="4987992" y="5420404"/>
            <a:ext cx="1574006" cy="6286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600" dirty="0" err="1" smtClean="0">
                <a:solidFill>
                  <a:schemeClr val="tx1"/>
                </a:solidFill>
              </a:rPr>
              <a:t>Ferroportin</a:t>
            </a:r>
            <a:endParaRPr lang="de-CH" sz="1600" dirty="0">
              <a:solidFill>
                <a:schemeClr val="tx1"/>
              </a:solidFill>
            </a:endParaRPr>
          </a:p>
          <a:p>
            <a:r>
              <a:rPr lang="de-CH" sz="1600" dirty="0" err="1">
                <a:solidFill>
                  <a:schemeClr val="tx1"/>
                </a:solidFill>
              </a:rPr>
              <a:t>ceruloplasmin</a:t>
            </a:r>
            <a:endParaRPr lang="de-CH" sz="1600" dirty="0">
              <a:solidFill>
                <a:schemeClr val="tx1"/>
              </a:solidFill>
            </a:endParaRPr>
          </a:p>
        </p:txBody>
      </p:sp>
      <p:cxnSp>
        <p:nvCxnSpPr>
          <p:cNvPr id="38" name="Straight Connector 55"/>
          <p:cNvCxnSpPr>
            <a:stCxn id="30" idx="2"/>
            <a:endCxn id="33" idx="0"/>
          </p:cNvCxnSpPr>
          <p:nvPr/>
        </p:nvCxnSpPr>
        <p:spPr>
          <a:xfrm>
            <a:off x="7151356" y="3252391"/>
            <a:ext cx="2382" cy="247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57"/>
          <p:cNvCxnSpPr>
            <a:endCxn id="34" idx="0"/>
          </p:cNvCxnSpPr>
          <p:nvPr/>
        </p:nvCxnSpPr>
        <p:spPr>
          <a:xfrm rot="10800000" flipV="1">
            <a:off x="5774995" y="3354547"/>
            <a:ext cx="1554956" cy="164543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63"/>
          <p:cNvCxnSpPr>
            <a:endCxn id="32" idx="0"/>
          </p:cNvCxnSpPr>
          <p:nvPr/>
        </p:nvCxnSpPr>
        <p:spPr>
          <a:xfrm>
            <a:off x="6904183" y="3354546"/>
            <a:ext cx="1576388" cy="164545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69"/>
          <p:cNvCxnSpPr>
            <a:stCxn id="34" idx="2"/>
            <a:endCxn id="37" idx="0"/>
          </p:cNvCxnSpPr>
          <p:nvPr/>
        </p:nvCxnSpPr>
        <p:spPr>
          <a:xfrm>
            <a:off x="5774995" y="3938191"/>
            <a:ext cx="0" cy="14822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72"/>
          <p:cNvCxnSpPr>
            <a:stCxn id="33" idx="2"/>
            <a:endCxn id="35" idx="0"/>
          </p:cNvCxnSpPr>
          <p:nvPr/>
        </p:nvCxnSpPr>
        <p:spPr>
          <a:xfrm>
            <a:off x="7153738" y="3919141"/>
            <a:ext cx="19050" cy="342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75"/>
          <p:cNvCxnSpPr>
            <a:stCxn id="32" idx="2"/>
            <a:endCxn id="36" idx="0"/>
          </p:cNvCxnSpPr>
          <p:nvPr/>
        </p:nvCxnSpPr>
        <p:spPr>
          <a:xfrm>
            <a:off x="8480571" y="3938191"/>
            <a:ext cx="0" cy="15655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CuadroTexto 57"/>
          <p:cNvSpPr txBox="1"/>
          <p:nvPr/>
        </p:nvSpPr>
        <p:spPr>
          <a:xfrm>
            <a:off x="5635674" y="1105242"/>
            <a:ext cx="12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N</a:t>
            </a:r>
          </a:p>
          <a:p>
            <a:endParaRPr lang="es-ES" b="1" dirty="0"/>
          </a:p>
        </p:txBody>
      </p:sp>
      <p:cxnSp>
        <p:nvCxnSpPr>
          <p:cNvPr id="60" name="Conector recto de flecha 59"/>
          <p:cNvCxnSpPr>
            <a:stCxn id="22" idx="3"/>
            <a:endCxn id="24" idx="1"/>
          </p:cNvCxnSpPr>
          <p:nvPr/>
        </p:nvCxnSpPr>
        <p:spPr>
          <a:xfrm flipV="1">
            <a:off x="5982544" y="1348484"/>
            <a:ext cx="128205" cy="16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7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 animBg="1"/>
      <p:bldP spid="18" grpId="0" animBg="1"/>
      <p:bldP spid="24" grpId="0" animBg="1"/>
      <p:bldP spid="28" grpId="0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857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Laboratory test</a:t>
            </a:r>
            <a:endParaRPr lang="de-CH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069614"/>
              </p:ext>
            </p:extLst>
          </p:nvPr>
        </p:nvGraphicFramePr>
        <p:xfrm>
          <a:off x="457200" y="825285"/>
          <a:ext cx="8229600" cy="5826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38766">
                  <a:extLst>
                    <a:ext uri="{9D8B030D-6E8A-4147-A177-3AD203B41FA5}">
                      <a16:colId xmlns:a16="http://schemas.microsoft.com/office/drawing/2014/main" val="3324676011"/>
                    </a:ext>
                  </a:extLst>
                </a:gridCol>
                <a:gridCol w="1976034">
                  <a:extLst>
                    <a:ext uri="{9D8B030D-6E8A-4147-A177-3AD203B41FA5}">
                      <a16:colId xmlns:a16="http://schemas.microsoft.com/office/drawing/2014/main" val="3511819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417939848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5057443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Laboratory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11.09.18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24.07.18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</a:t>
                      </a:r>
                      <a:r>
                        <a:rPr lang="en-US" baseline="0" dirty="0" smtClean="0"/>
                        <a:t> Value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00077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aseline="0" dirty="0" err="1" smtClean="0"/>
                        <a:t>Bilirrubin</a:t>
                      </a:r>
                      <a:r>
                        <a:rPr lang="es-ES" sz="1500" baseline="0" dirty="0" smtClean="0"/>
                        <a:t> </a:t>
                      </a:r>
                      <a:endParaRPr lang="es-ES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5 </a:t>
                      </a:r>
                      <a:r>
                        <a:rPr lang="el-GR" sz="1500" dirty="0" smtClean="0"/>
                        <a:t>μ</a:t>
                      </a:r>
                      <a:r>
                        <a:rPr lang="de-CH" sz="1500" dirty="0" err="1" smtClean="0"/>
                        <a:t>mol</a:t>
                      </a:r>
                      <a:r>
                        <a:rPr lang="de-CH" sz="1500" dirty="0" smtClean="0"/>
                        <a:t>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5 </a:t>
                      </a:r>
                      <a:r>
                        <a:rPr lang="el-GR" sz="1500" dirty="0" smtClean="0"/>
                        <a:t>μ</a:t>
                      </a:r>
                      <a:r>
                        <a:rPr lang="de-CH" sz="1500" dirty="0" err="1" smtClean="0"/>
                        <a:t>mol</a:t>
                      </a:r>
                      <a:r>
                        <a:rPr lang="de-CH" sz="1500" dirty="0" smtClean="0"/>
                        <a:t>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500" dirty="0" smtClean="0"/>
                        <a:t>(&lt;17 μ</a:t>
                      </a:r>
                      <a:r>
                        <a:rPr lang="de-CH" sz="1500" dirty="0" err="1" smtClean="0"/>
                        <a:t>mol</a:t>
                      </a:r>
                      <a:r>
                        <a:rPr lang="de-CH" sz="1500" dirty="0" smtClean="0"/>
                        <a:t>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1254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Albumin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solidFill>
                            <a:schemeClr val="tx1"/>
                          </a:solidFill>
                        </a:rPr>
                        <a:t>33 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solidFill>
                            <a:schemeClr val="tx1"/>
                          </a:solidFill>
                        </a:rPr>
                        <a:t>34 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(35-52 g/L)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8474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INR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&lt;1.0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&lt;1.0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(0.8-1.2)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6033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ALT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24 U/L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21 U/L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(&lt;35 U/L)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6227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dirty="0" err="1" smtClean="0"/>
                        <a:t>Alk</a:t>
                      </a:r>
                      <a:r>
                        <a:rPr lang="de-CH" sz="1500" dirty="0" smtClean="0"/>
                        <a:t> </a:t>
                      </a:r>
                      <a:r>
                        <a:rPr lang="de-CH" sz="1500" dirty="0" err="1" smtClean="0"/>
                        <a:t>Phosphatasa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86 U/L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87 U/L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(35-105 U/L)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7699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GGT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99 U/L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107 U/L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(5-36 U/L)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4961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dirty="0" smtClean="0"/>
                        <a:t>M-30</a:t>
                      </a:r>
                      <a:r>
                        <a:rPr lang="de-CH" sz="1500" baseline="0" dirty="0" smtClean="0"/>
                        <a:t> </a:t>
                      </a:r>
                      <a:r>
                        <a:rPr lang="es-ES" sz="1500" baseline="0" dirty="0" err="1" smtClean="0"/>
                        <a:t>Apopotosense</a:t>
                      </a:r>
                      <a:endParaRPr lang="es-ES" sz="1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83 U/L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(&lt;200U/L)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4091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600" dirty="0" smtClean="0"/>
                        <a:t>C-reaktives Protein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5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5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(&lt;5 mg/L)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2677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dirty="0" err="1" smtClean="0"/>
                        <a:t>hemoglobin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121 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135 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(121-154 g/L)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687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dirty="0" err="1" smtClean="0"/>
                        <a:t>platelets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212 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198 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(140-380 g/L)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041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de-CH" sz="1500" dirty="0" err="1" smtClean="0"/>
                        <a:t>Cholesterol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5.67 mmol/L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5.60 mmol/L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(&lt;5.2mmol/L)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822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s-ES" sz="1500" baseline="0" dirty="0" err="1" smtClean="0"/>
                        <a:t>Triglyceride</a:t>
                      </a:r>
                      <a:endParaRPr lang="es-ES" sz="1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smtClean="0"/>
                        <a:t>1.18 mmol/L</a:t>
                      </a:r>
                      <a:endParaRPr lang="de-CH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smtClean="0"/>
                        <a:t>1.18 mmol/L</a:t>
                      </a:r>
                      <a:endParaRPr lang="de-CH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(&gt;2.3 mmol/L)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744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aseline="0" dirty="0" smtClean="0"/>
                        <a:t>HbA1c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5.0 %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5.0 %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(4.2-6%)</a:t>
                      </a:r>
                      <a:endParaRPr lang="de-CH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7223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aseline="0" dirty="0" err="1" smtClean="0"/>
                        <a:t>Ferritin</a:t>
                      </a:r>
                      <a:endParaRPr lang="es-ES" sz="1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987 </a:t>
                      </a:r>
                      <a:r>
                        <a:rPr lang="el-GR" sz="1500" dirty="0" smtClean="0">
                          <a:solidFill>
                            <a:srgbClr val="FF0000"/>
                          </a:solidFill>
                        </a:rPr>
                        <a:t>μ</a:t>
                      </a:r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g/L</a:t>
                      </a:r>
                      <a:endParaRPr lang="de-CH" sz="1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1239 </a:t>
                      </a:r>
                      <a:r>
                        <a:rPr lang="el-GR" sz="1500" dirty="0" smtClean="0">
                          <a:solidFill>
                            <a:srgbClr val="FF0000"/>
                          </a:solidFill>
                        </a:rPr>
                        <a:t>μ</a:t>
                      </a:r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g/L</a:t>
                      </a:r>
                      <a:endParaRPr lang="de-CH" sz="1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500" dirty="0" smtClean="0"/>
                        <a:t> </a:t>
                      </a:r>
                      <a:r>
                        <a:rPr lang="de-CH" sz="1500" dirty="0" smtClean="0"/>
                        <a:t>(20-250 </a:t>
                      </a:r>
                      <a:r>
                        <a:rPr lang="el-GR" sz="1500" dirty="0" smtClean="0"/>
                        <a:t>μ</a:t>
                      </a:r>
                      <a:r>
                        <a:rPr lang="de-CH" sz="1500" dirty="0" smtClean="0"/>
                        <a:t>g/L)</a:t>
                      </a:r>
                      <a:endParaRPr lang="de-CH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7662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aseline="0" dirty="0" err="1" smtClean="0"/>
                        <a:t>Transferrin</a:t>
                      </a:r>
                      <a:r>
                        <a:rPr lang="es-ES" sz="1500" baseline="0" dirty="0" smtClean="0"/>
                        <a:t> </a:t>
                      </a:r>
                      <a:r>
                        <a:rPr lang="es-ES" sz="1500" baseline="0" dirty="0" err="1" smtClean="0"/>
                        <a:t>saturation</a:t>
                      </a:r>
                      <a:r>
                        <a:rPr lang="es-ES" sz="1500" baseline="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90 %</a:t>
                      </a:r>
                      <a:endParaRPr lang="de-CH" sz="1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94 %</a:t>
                      </a:r>
                      <a:endParaRPr lang="de-CH" sz="1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(16-45%)</a:t>
                      </a:r>
                      <a:endParaRPr lang="de-CH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50736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aseline="0" dirty="0" err="1" smtClean="0"/>
                        <a:t>Iron</a:t>
                      </a:r>
                      <a:endParaRPr lang="es-ES" sz="1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30.7 </a:t>
                      </a:r>
                      <a:r>
                        <a:rPr lang="el-GR" sz="1500" dirty="0" smtClean="0">
                          <a:solidFill>
                            <a:srgbClr val="FF0000"/>
                          </a:solidFill>
                        </a:rPr>
                        <a:t>μ</a:t>
                      </a:r>
                      <a:r>
                        <a:rPr lang="de-CH" sz="1500" dirty="0" err="1" smtClean="0">
                          <a:solidFill>
                            <a:srgbClr val="FF0000"/>
                          </a:solidFill>
                        </a:rPr>
                        <a:t>mol</a:t>
                      </a:r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/L</a:t>
                      </a:r>
                      <a:endParaRPr lang="de-CH" sz="1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34.8 </a:t>
                      </a:r>
                      <a:r>
                        <a:rPr lang="el-GR" sz="1500" dirty="0" smtClean="0">
                          <a:solidFill>
                            <a:srgbClr val="FF0000"/>
                          </a:solidFill>
                        </a:rPr>
                        <a:t>μ</a:t>
                      </a:r>
                      <a:r>
                        <a:rPr lang="de-CH" sz="1500" dirty="0" err="1" smtClean="0">
                          <a:solidFill>
                            <a:srgbClr val="FF0000"/>
                          </a:solidFill>
                        </a:rPr>
                        <a:t>mol</a:t>
                      </a:r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/L</a:t>
                      </a:r>
                      <a:endParaRPr lang="de-CH" sz="1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 smtClean="0"/>
                        <a:t>(6.6-26</a:t>
                      </a:r>
                      <a:r>
                        <a:rPr lang="de-CH" sz="1500" baseline="0" dirty="0" smtClean="0"/>
                        <a:t> </a:t>
                      </a:r>
                      <a:r>
                        <a:rPr lang="el-GR" sz="1500" dirty="0" smtClean="0"/>
                        <a:t>μ</a:t>
                      </a:r>
                      <a:r>
                        <a:rPr lang="de-CH" sz="1500" dirty="0" err="1" smtClean="0"/>
                        <a:t>mol</a:t>
                      </a:r>
                      <a:r>
                        <a:rPr lang="de-CH" sz="1500" dirty="0" smtClean="0"/>
                        <a:t>/L)</a:t>
                      </a:r>
                      <a:endParaRPr lang="de-CH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4904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aseline="0" dirty="0" err="1" smtClean="0"/>
                        <a:t>Transferrin</a:t>
                      </a:r>
                      <a:r>
                        <a:rPr lang="es-ES" sz="1500" baseline="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1.36 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dirty="0" smtClean="0">
                          <a:solidFill>
                            <a:srgbClr val="FF0000"/>
                          </a:solidFill>
                        </a:rPr>
                        <a:t>1.47 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dirty="0" smtClean="0"/>
                        <a:t>(2-3.6 g/L</a:t>
                      </a:r>
                      <a:r>
                        <a:rPr lang="de-CH" sz="1500" dirty="0"/>
                        <a:t>)</a:t>
                      </a:r>
                      <a:endParaRPr lang="de-CH" sz="15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784059"/>
                  </a:ext>
                </a:extLst>
              </a:tr>
            </a:tbl>
          </a:graphicData>
        </a:graphic>
      </p:graphicFrame>
      <p:sp>
        <p:nvSpPr>
          <p:cNvPr id="6" name="Isosceles Triangle 5"/>
          <p:cNvSpPr/>
          <p:nvPr/>
        </p:nvSpPr>
        <p:spPr>
          <a:xfrm rot="5400000">
            <a:off x="2486282" y="2826096"/>
            <a:ext cx="194733" cy="182035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Isosceles Triangle 6"/>
          <p:cNvSpPr/>
          <p:nvPr/>
        </p:nvSpPr>
        <p:spPr>
          <a:xfrm rot="5400000">
            <a:off x="2486281" y="4463308"/>
            <a:ext cx="194733" cy="182035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Isosceles Triangle 7"/>
          <p:cNvSpPr/>
          <p:nvPr/>
        </p:nvSpPr>
        <p:spPr>
          <a:xfrm rot="5400000">
            <a:off x="2486280" y="5444534"/>
            <a:ext cx="194733" cy="182035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Isosceles Triangle 8"/>
          <p:cNvSpPr/>
          <p:nvPr/>
        </p:nvSpPr>
        <p:spPr>
          <a:xfrm rot="5400000">
            <a:off x="2486283" y="5717342"/>
            <a:ext cx="194733" cy="182035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Isosceles Triangle 9"/>
          <p:cNvSpPr/>
          <p:nvPr/>
        </p:nvSpPr>
        <p:spPr>
          <a:xfrm rot="5400000">
            <a:off x="2486283" y="6051464"/>
            <a:ext cx="194733" cy="182035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2486279" y="6348578"/>
            <a:ext cx="194733" cy="182035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809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95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s-ES" dirty="0" err="1" smtClean="0">
                <a:solidFill>
                  <a:schemeClr val="tx1"/>
                </a:solidFill>
              </a:rPr>
              <a:t>When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Ferritin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high</a:t>
            </a:r>
            <a:r>
              <a:rPr lang="es-ES" dirty="0" smtClean="0"/>
              <a:t>,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/>
              <a:t>most</a:t>
            </a:r>
            <a:r>
              <a:rPr lang="es-ES" dirty="0"/>
              <a:t> crucial </a:t>
            </a:r>
            <a:r>
              <a:rPr lang="es-ES" dirty="0" err="1"/>
              <a:t>questions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ask</a:t>
            </a:r>
            <a:r>
              <a:rPr lang="es-ES" dirty="0"/>
              <a:t> </a:t>
            </a:r>
            <a:r>
              <a:rPr lang="es-ES" dirty="0" smtClean="0"/>
              <a:t>are: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secondary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a </a:t>
            </a:r>
            <a:r>
              <a:rPr lang="es-ES" dirty="0" err="1"/>
              <a:t>known</a:t>
            </a:r>
            <a:r>
              <a:rPr lang="es-ES" dirty="0"/>
              <a:t> </a:t>
            </a:r>
            <a:r>
              <a:rPr lang="es-ES" dirty="0" err="1"/>
              <a:t>clinical</a:t>
            </a:r>
            <a:r>
              <a:rPr lang="es-ES" dirty="0"/>
              <a:t> </a:t>
            </a:r>
            <a:r>
              <a:rPr lang="es-ES" dirty="0" err="1"/>
              <a:t>condition</a:t>
            </a:r>
            <a:r>
              <a:rPr lang="es-ES" dirty="0"/>
              <a:t>, </a:t>
            </a:r>
            <a:r>
              <a:rPr lang="es-ES" dirty="0" smtClean="0"/>
              <a:t>and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associated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iron</a:t>
            </a:r>
            <a:r>
              <a:rPr lang="es-ES" dirty="0"/>
              <a:t> </a:t>
            </a:r>
            <a:r>
              <a:rPr lang="es-ES" dirty="0" err="1"/>
              <a:t>overload</a:t>
            </a:r>
            <a:r>
              <a:rPr lang="es-E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2117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800000"/>
                </a:solidFill>
              </a:rPr>
              <a:t>Causes of </a:t>
            </a:r>
            <a:r>
              <a:rPr lang="es-ES" dirty="0" err="1" smtClean="0">
                <a:solidFill>
                  <a:srgbClr val="800000"/>
                </a:solidFill>
              </a:rPr>
              <a:t>hyperferritinemia</a:t>
            </a:r>
            <a:endParaRPr lang="es-ES" dirty="0">
              <a:solidFill>
                <a:srgbClr val="80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5926" t="15283" r="2469" b="8015"/>
          <a:stretch/>
        </p:blipFill>
        <p:spPr>
          <a:xfrm>
            <a:off x="1781862" y="1417638"/>
            <a:ext cx="5121607" cy="445925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4591641" y="6168593"/>
            <a:ext cx="396864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400" i="1" dirty="0" smtClean="0"/>
              <a:t>B. </a:t>
            </a:r>
            <a:r>
              <a:rPr lang="es-ES" sz="1400" i="1" dirty="0" err="1" smtClean="0"/>
              <a:t>Lorcerie</a:t>
            </a:r>
            <a:r>
              <a:rPr lang="es-ES" sz="1400" i="1" dirty="0" smtClean="0"/>
              <a:t> et al. </a:t>
            </a:r>
            <a:r>
              <a:rPr lang="es-ES" sz="1400" i="1" dirty="0" err="1" smtClean="0"/>
              <a:t>Presse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Med</a:t>
            </a:r>
            <a:r>
              <a:rPr lang="es-ES" sz="1400" i="1" dirty="0" smtClean="0"/>
              <a:t>. 2017</a:t>
            </a:r>
          </a:p>
          <a:p>
            <a:pPr algn="r"/>
            <a:r>
              <a:rPr lang="es-ES" sz="1400" i="1" dirty="0" err="1" smtClean="0"/>
              <a:t>Sim</a:t>
            </a:r>
            <a:r>
              <a:rPr lang="es-ES" sz="1400" i="1" dirty="0" smtClean="0"/>
              <a:t> Y. </a:t>
            </a:r>
            <a:r>
              <a:rPr lang="es-ES" sz="1400" i="1" dirty="0" err="1" smtClean="0"/>
              <a:t>European</a:t>
            </a:r>
            <a:r>
              <a:rPr lang="es-ES" sz="1400" i="1" dirty="0" smtClean="0"/>
              <a:t> </a:t>
            </a:r>
            <a:r>
              <a:rPr lang="es-ES" sz="1400" i="1" dirty="0" err="1"/>
              <a:t>Journal</a:t>
            </a:r>
            <a:r>
              <a:rPr lang="es-ES" sz="1400" i="1" dirty="0"/>
              <a:t> of </a:t>
            </a:r>
            <a:r>
              <a:rPr lang="es-ES" sz="1400" i="1" dirty="0" err="1"/>
              <a:t>Internal</a:t>
            </a:r>
            <a:r>
              <a:rPr lang="es-ES" sz="1400" i="1" dirty="0"/>
              <a:t> </a:t>
            </a:r>
            <a:r>
              <a:rPr lang="es-ES" sz="1400" i="1" dirty="0" smtClean="0"/>
              <a:t>Medicine. 2016 </a:t>
            </a:r>
          </a:p>
          <a:p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7411917" y="2540103"/>
            <a:ext cx="1553806" cy="6569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r>
              <a:rPr lang="es-ES" dirty="0">
                <a:solidFill>
                  <a:schemeClr val="tx1"/>
                </a:solidFill>
              </a:rPr>
              <a:t>M</a:t>
            </a:r>
            <a:r>
              <a:rPr lang="es-ES" dirty="0" smtClean="0">
                <a:solidFill>
                  <a:schemeClr val="tx1"/>
                </a:solidFill>
              </a:rPr>
              <a:t>ore </a:t>
            </a:r>
            <a:r>
              <a:rPr lang="es-ES" dirty="0" err="1" smtClean="0">
                <a:solidFill>
                  <a:schemeClr val="tx1"/>
                </a:solidFill>
              </a:rPr>
              <a:t>than</a:t>
            </a:r>
            <a:r>
              <a:rPr lang="es-ES" dirty="0" smtClean="0">
                <a:solidFill>
                  <a:schemeClr val="tx1"/>
                </a:solidFill>
              </a:rPr>
              <a:t> 90% of cases </a:t>
            </a:r>
          </a:p>
          <a:p>
            <a:pPr algn="ctr"/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5145383" y="3547383"/>
            <a:ext cx="1674986" cy="317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1" name="Cerrar llave 10"/>
          <p:cNvSpPr/>
          <p:nvPr/>
        </p:nvSpPr>
        <p:spPr>
          <a:xfrm>
            <a:off x="6903469" y="1817487"/>
            <a:ext cx="372219" cy="221164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1781861" y="1817487"/>
            <a:ext cx="1776115" cy="481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105006" y="4379484"/>
            <a:ext cx="1959624" cy="1497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" dirty="0">
                <a:solidFill>
                  <a:schemeClr val="tx1"/>
                </a:solidFill>
              </a:rPr>
              <a:t>40–50% of cases </a:t>
            </a:r>
            <a:r>
              <a:rPr lang="es-ES" dirty="0" smtClean="0">
                <a:solidFill>
                  <a:schemeClr val="tx1"/>
                </a:solidFill>
              </a:rPr>
              <a:t>are </a:t>
            </a:r>
            <a:r>
              <a:rPr lang="es-ES" dirty="0" err="1">
                <a:solidFill>
                  <a:schemeClr val="tx1"/>
                </a:solidFill>
              </a:rPr>
              <a:t>explained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by</a:t>
            </a:r>
            <a:r>
              <a:rPr lang="es-ES" dirty="0">
                <a:solidFill>
                  <a:schemeClr val="tx1"/>
                </a:solidFill>
              </a:rPr>
              <a:t> a </a:t>
            </a:r>
            <a:r>
              <a:rPr lang="es-ES" dirty="0" err="1">
                <a:solidFill>
                  <a:schemeClr val="tx1"/>
                </a:solidFill>
              </a:rPr>
              <a:t>combination</a:t>
            </a:r>
            <a:r>
              <a:rPr lang="es-ES" dirty="0">
                <a:solidFill>
                  <a:schemeClr val="tx1"/>
                </a:solidFill>
              </a:rPr>
              <a:t> of 2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or</a:t>
            </a:r>
            <a:r>
              <a:rPr lang="es-ES" dirty="0">
                <a:solidFill>
                  <a:schemeClr val="tx1"/>
                </a:solidFill>
              </a:rPr>
              <a:t> more </a:t>
            </a:r>
            <a:r>
              <a:rPr lang="es-ES" dirty="0" err="1">
                <a:solidFill>
                  <a:schemeClr val="tx1"/>
                </a:solidFill>
              </a:rPr>
              <a:t>diseases</a:t>
            </a:r>
            <a:r>
              <a:rPr lang="es-ES" dirty="0">
                <a:solidFill>
                  <a:schemeClr val="tx1"/>
                </a:solidFill>
              </a:rPr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121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557" y="1330049"/>
            <a:ext cx="5422518" cy="431437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s-ES" dirty="0" err="1" smtClean="0">
                <a:solidFill>
                  <a:srgbClr val="800000"/>
                </a:solidFill>
              </a:rPr>
              <a:t>Hepcidin</a:t>
            </a:r>
            <a:endParaRPr lang="es-ES" dirty="0">
              <a:solidFill>
                <a:srgbClr val="8000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3503238" y="3030148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3687614" y="3249122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3133894" y="2876866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3095577" y="3105906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3687614" y="3042860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3426604" y="3239055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/>
          <p:cNvSpPr/>
          <p:nvPr/>
        </p:nvSpPr>
        <p:spPr>
          <a:xfrm>
            <a:off x="3503238" y="2594845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3349970" y="2385938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3612715" y="2833071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 abajo 15"/>
          <p:cNvSpPr/>
          <p:nvPr/>
        </p:nvSpPr>
        <p:spPr>
          <a:xfrm>
            <a:off x="3957564" y="2548404"/>
            <a:ext cx="399589" cy="369611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4357153" y="3744461"/>
            <a:ext cx="2747853" cy="20970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4510420" y="4094819"/>
            <a:ext cx="2708986" cy="13828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1400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s-ES" sz="1400" b="1" dirty="0" err="1" smtClean="0">
                <a:solidFill>
                  <a:schemeClr val="tx1"/>
                </a:solidFill>
              </a:rPr>
              <a:t>Hepcidin</a:t>
            </a:r>
            <a:endParaRPr lang="es-ES" sz="1400" b="1" dirty="0" smtClean="0">
              <a:solidFill>
                <a:schemeClr val="tx1"/>
              </a:solidFill>
            </a:endParaRPr>
          </a:p>
          <a:p>
            <a:r>
              <a:rPr lang="es-ES" sz="1400" dirty="0" smtClean="0">
                <a:solidFill>
                  <a:schemeClr val="tx1"/>
                </a:solidFill>
              </a:rPr>
              <a:t>-Alcohol</a:t>
            </a:r>
          </a:p>
          <a:p>
            <a:r>
              <a:rPr lang="es-ES" sz="1400" dirty="0" smtClean="0">
                <a:solidFill>
                  <a:schemeClr val="tx1"/>
                </a:solidFill>
              </a:rPr>
              <a:t>-</a:t>
            </a:r>
            <a:r>
              <a:rPr lang="es-ES" sz="1400" dirty="0" err="1">
                <a:solidFill>
                  <a:schemeClr val="tx1"/>
                </a:solidFill>
              </a:rPr>
              <a:t>Hereditary</a:t>
            </a:r>
            <a:r>
              <a:rPr lang="es-ES" sz="1400" dirty="0">
                <a:solidFill>
                  <a:schemeClr val="tx1"/>
                </a:solidFill>
              </a:rPr>
              <a:t> </a:t>
            </a:r>
            <a:r>
              <a:rPr lang="es-ES" sz="1400" dirty="0" err="1" smtClean="0">
                <a:solidFill>
                  <a:schemeClr val="tx1"/>
                </a:solidFill>
              </a:rPr>
              <a:t>hemochromatosis</a:t>
            </a:r>
            <a:endParaRPr lang="es-ES" sz="1400" dirty="0" smtClean="0">
              <a:solidFill>
                <a:schemeClr val="tx1"/>
              </a:solidFill>
            </a:endParaRP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▪HFE-associated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▪ </a:t>
            </a:r>
            <a:r>
              <a:rPr lang="en-US" sz="1400" dirty="0" smtClean="0">
                <a:solidFill>
                  <a:schemeClr val="tx1"/>
                </a:solidFill>
              </a:rPr>
              <a:t>non-HFE-associated </a:t>
            </a:r>
            <a:r>
              <a:rPr lang="en-US" sz="1400" dirty="0">
                <a:solidFill>
                  <a:schemeClr val="tx1"/>
                </a:solidFill>
              </a:rPr>
              <a:t>forms</a:t>
            </a:r>
            <a:endParaRPr lang="es-ES" sz="1400" dirty="0" smtClean="0">
              <a:solidFill>
                <a:schemeClr val="tx1"/>
              </a:solidFill>
            </a:endParaRPr>
          </a:p>
          <a:p>
            <a:r>
              <a:rPr lang="es-ES" sz="1400" dirty="0" smtClean="0">
                <a:solidFill>
                  <a:schemeClr val="tx1"/>
                </a:solidFill>
              </a:rPr>
              <a:t>- </a:t>
            </a:r>
            <a:r>
              <a:rPr lang="es-ES" sz="1400" dirty="0" err="1" smtClean="0">
                <a:solidFill>
                  <a:schemeClr val="tx1"/>
                </a:solidFill>
              </a:rPr>
              <a:t>Anaemia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4598001" y="3547383"/>
            <a:ext cx="394114" cy="19707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/>
          <p:cNvSpPr/>
          <p:nvPr/>
        </p:nvSpPr>
        <p:spPr>
          <a:xfrm>
            <a:off x="3612715" y="2134999"/>
            <a:ext cx="618540" cy="15328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/>
          <p:cNvSpPr/>
          <p:nvPr/>
        </p:nvSpPr>
        <p:spPr>
          <a:xfrm>
            <a:off x="4559365" y="6211669"/>
            <a:ext cx="445837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i="1" baseline="30000" dirty="0" err="1" smtClean="0"/>
              <a:t>Adapted</a:t>
            </a:r>
            <a:r>
              <a:rPr lang="es-ES" i="1" baseline="30000" dirty="0" smtClean="0"/>
              <a:t> </a:t>
            </a:r>
            <a:r>
              <a:rPr lang="es-ES" i="1" baseline="30000" dirty="0" err="1" smtClean="0"/>
              <a:t>from</a:t>
            </a:r>
            <a:r>
              <a:rPr lang="es-ES" i="1" baseline="30000" dirty="0" smtClean="0"/>
              <a:t> B</a:t>
            </a:r>
            <a:r>
              <a:rPr lang="es-ES" i="1" baseline="30000" dirty="0"/>
              <a:t>. </a:t>
            </a:r>
            <a:r>
              <a:rPr lang="es-ES" i="1" baseline="30000" dirty="0" err="1"/>
              <a:t>Lorcerie</a:t>
            </a:r>
            <a:r>
              <a:rPr lang="es-ES" i="1" baseline="30000" dirty="0"/>
              <a:t> et al</a:t>
            </a:r>
            <a:r>
              <a:rPr lang="es-ES" i="1" baseline="30000" dirty="0" smtClean="0"/>
              <a:t>. </a:t>
            </a:r>
            <a:r>
              <a:rPr lang="es-ES" i="1" baseline="30000" dirty="0"/>
              <a:t>La </a:t>
            </a:r>
            <a:r>
              <a:rPr lang="es-ES" i="1" baseline="30000" dirty="0" err="1"/>
              <a:t>Revue</a:t>
            </a:r>
            <a:r>
              <a:rPr lang="es-ES" i="1" baseline="30000" dirty="0"/>
              <a:t> de </a:t>
            </a:r>
            <a:r>
              <a:rPr lang="es-ES" i="1" baseline="30000" dirty="0" err="1"/>
              <a:t>médecine</a:t>
            </a:r>
            <a:r>
              <a:rPr lang="es-ES" i="1" baseline="30000" dirty="0"/>
              <a:t> </a:t>
            </a:r>
            <a:r>
              <a:rPr lang="es-ES" i="1" baseline="30000" dirty="0" smtClean="0"/>
              <a:t>interne.</a:t>
            </a:r>
            <a:r>
              <a:rPr lang="es-ES" i="1" dirty="0" smtClean="0"/>
              <a:t> </a:t>
            </a:r>
            <a:r>
              <a:rPr lang="es-ES" i="1" baseline="30000" dirty="0" smtClean="0"/>
              <a:t>2015</a:t>
            </a:r>
          </a:p>
          <a:p>
            <a:pPr algn="r"/>
            <a:r>
              <a:rPr lang="es-ES" i="1" baseline="30000" dirty="0" err="1" smtClean="0"/>
              <a:t>Adapted</a:t>
            </a:r>
            <a:r>
              <a:rPr lang="es-ES" i="1" baseline="30000" dirty="0" smtClean="0"/>
              <a:t> </a:t>
            </a:r>
            <a:r>
              <a:rPr lang="es-ES" i="1" baseline="30000" dirty="0" err="1" smtClean="0"/>
              <a:t>From</a:t>
            </a:r>
            <a:r>
              <a:rPr lang="es-ES" i="1" baseline="30000" dirty="0"/>
              <a:t> </a:t>
            </a:r>
            <a:r>
              <a:rPr lang="es-ES" i="1" baseline="30000" dirty="0" smtClean="0"/>
              <a:t>Powell  </a:t>
            </a:r>
            <a:r>
              <a:rPr lang="es-ES" i="1" baseline="30000" dirty="0"/>
              <a:t>LW, </a:t>
            </a:r>
            <a:r>
              <a:rPr lang="es-ES" i="1" baseline="30000" dirty="0" smtClean="0"/>
              <a:t> </a:t>
            </a:r>
            <a:r>
              <a:rPr lang="es-ES" i="1" baseline="30000" dirty="0" err="1" smtClean="0"/>
              <a:t>Seckington</a:t>
            </a:r>
            <a:r>
              <a:rPr lang="es-ES" i="1" baseline="30000" dirty="0" smtClean="0"/>
              <a:t> RC</a:t>
            </a:r>
            <a:r>
              <a:rPr lang="es-ES" i="1" baseline="30000" dirty="0"/>
              <a:t>, </a:t>
            </a:r>
            <a:r>
              <a:rPr lang="es-ES" i="1" baseline="30000" dirty="0" smtClean="0"/>
              <a:t> </a:t>
            </a:r>
            <a:r>
              <a:rPr lang="es-ES" i="1" baseline="30000" dirty="0" err="1" smtClean="0"/>
              <a:t>Deugnier</a:t>
            </a:r>
            <a:r>
              <a:rPr lang="es-ES" i="1" baseline="30000" dirty="0" smtClean="0"/>
              <a:t> Y. </a:t>
            </a:r>
            <a:r>
              <a:rPr lang="es-ES" i="1" baseline="30000" dirty="0" err="1" smtClean="0"/>
              <a:t>Lancet</a:t>
            </a:r>
            <a:r>
              <a:rPr lang="es-ES" i="1" baseline="30000" dirty="0" smtClean="0"/>
              <a:t>. 2016</a:t>
            </a:r>
            <a:endParaRPr lang="es-E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270" t="906" r="7153" b="4093"/>
          <a:stretch/>
        </p:blipFill>
        <p:spPr>
          <a:xfrm>
            <a:off x="6635012" y="1353887"/>
            <a:ext cx="2185851" cy="2177143"/>
          </a:xfrm>
          <a:prstGeom prst="flowChartConnector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5390606" y="2429733"/>
            <a:ext cx="174171" cy="16511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31" name="Straight Connector 30"/>
          <p:cNvCxnSpPr>
            <a:stCxn id="28" idx="1"/>
            <a:endCxn id="8" idx="1"/>
          </p:cNvCxnSpPr>
          <p:nvPr/>
        </p:nvCxnSpPr>
        <p:spPr>
          <a:xfrm flipV="1">
            <a:off x="5416113" y="1672722"/>
            <a:ext cx="1539009" cy="78119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8" idx="4"/>
            <a:endCxn id="8" idx="3"/>
          </p:cNvCxnSpPr>
          <p:nvPr/>
        </p:nvCxnSpPr>
        <p:spPr>
          <a:xfrm>
            <a:off x="5477692" y="2594845"/>
            <a:ext cx="1477430" cy="61735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6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253" y="1365871"/>
            <a:ext cx="5422518" cy="431437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s-ES" dirty="0" err="1" smtClean="0">
                <a:solidFill>
                  <a:srgbClr val="800000"/>
                </a:solidFill>
              </a:rPr>
              <a:t>Hepcidin</a:t>
            </a:r>
            <a:endParaRPr lang="es-ES" dirty="0">
              <a:solidFill>
                <a:srgbClr val="8000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2293526" y="2296585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2216892" y="2200691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2077446" y="2077610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2184048" y="2032051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/>
          <p:cNvSpPr/>
          <p:nvPr/>
        </p:nvSpPr>
        <p:spPr>
          <a:xfrm>
            <a:off x="2616481" y="2551050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2178575" y="2342143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4454101" y="3583206"/>
            <a:ext cx="2747853" cy="20970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 arriba 18"/>
          <p:cNvSpPr/>
          <p:nvPr/>
        </p:nvSpPr>
        <p:spPr>
          <a:xfrm>
            <a:off x="3973986" y="2473528"/>
            <a:ext cx="383167" cy="369611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4652738" y="286385"/>
            <a:ext cx="2496057" cy="11312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s-ES" sz="1400" b="1" dirty="0" err="1" smtClean="0">
                <a:solidFill>
                  <a:srgbClr val="000000"/>
                </a:solidFill>
              </a:rPr>
              <a:t>Hepcidin</a:t>
            </a:r>
            <a:endParaRPr lang="es-ES" sz="1400" b="1" dirty="0" smtClean="0">
              <a:solidFill>
                <a:srgbClr val="000000"/>
              </a:solidFill>
            </a:endParaRPr>
          </a:p>
          <a:p>
            <a:r>
              <a:rPr lang="es-ES" sz="1400" dirty="0" smtClean="0">
                <a:solidFill>
                  <a:srgbClr val="000000"/>
                </a:solidFill>
              </a:rPr>
              <a:t>-</a:t>
            </a:r>
            <a:r>
              <a:rPr lang="es-ES" sz="1400" dirty="0" err="1" smtClean="0">
                <a:solidFill>
                  <a:srgbClr val="000000"/>
                </a:solidFill>
              </a:rPr>
              <a:t>Inflammatory</a:t>
            </a:r>
            <a:r>
              <a:rPr lang="es-ES" sz="1400" dirty="0" smtClean="0">
                <a:solidFill>
                  <a:srgbClr val="000000"/>
                </a:solidFill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</a:rPr>
              <a:t>syndrome</a:t>
            </a:r>
            <a:r>
              <a:rPr lang="es-ES" sz="1400" dirty="0" smtClean="0">
                <a:solidFill>
                  <a:srgbClr val="000000"/>
                </a:solidFill>
              </a:rPr>
              <a:t> (IL 6)</a:t>
            </a:r>
          </a:p>
          <a:p>
            <a:r>
              <a:rPr lang="es-ES" sz="1400" dirty="0" smtClean="0">
                <a:solidFill>
                  <a:srgbClr val="000000"/>
                </a:solidFill>
              </a:rPr>
              <a:t>-</a:t>
            </a:r>
            <a:r>
              <a:rPr lang="es-ES" sz="1400" dirty="0" err="1" smtClean="0">
                <a:solidFill>
                  <a:srgbClr val="000000"/>
                </a:solidFill>
              </a:rPr>
              <a:t>Metabolic</a:t>
            </a:r>
            <a:r>
              <a:rPr lang="es-ES" sz="1400" dirty="0" smtClean="0">
                <a:solidFill>
                  <a:srgbClr val="000000"/>
                </a:solidFill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</a:rPr>
              <a:t>syndrome</a:t>
            </a:r>
            <a:r>
              <a:rPr lang="es-ES" sz="1400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3612715" y="2134999"/>
            <a:ext cx="618540" cy="15328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Elipse 26"/>
          <p:cNvSpPr/>
          <p:nvPr/>
        </p:nvSpPr>
        <p:spPr>
          <a:xfrm>
            <a:off x="2369292" y="2353091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/>
          <p:cNvSpPr/>
          <p:nvPr/>
        </p:nvSpPr>
        <p:spPr>
          <a:xfrm>
            <a:off x="2521692" y="2505491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lipse 28"/>
          <p:cNvSpPr/>
          <p:nvPr/>
        </p:nvSpPr>
        <p:spPr>
          <a:xfrm>
            <a:off x="2903126" y="3960788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Elipse 29"/>
          <p:cNvSpPr/>
          <p:nvPr/>
        </p:nvSpPr>
        <p:spPr>
          <a:xfrm>
            <a:off x="3055526" y="4004583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Elipse 30"/>
          <p:cNvSpPr/>
          <p:nvPr/>
        </p:nvSpPr>
        <p:spPr>
          <a:xfrm>
            <a:off x="3017209" y="3901634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Elipse 31"/>
          <p:cNvSpPr/>
          <p:nvPr/>
        </p:nvSpPr>
        <p:spPr>
          <a:xfrm>
            <a:off x="3322009" y="4048378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/>
          <p:cNvSpPr/>
          <p:nvPr/>
        </p:nvSpPr>
        <p:spPr>
          <a:xfrm>
            <a:off x="3245375" y="3965563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083814" y="5612505"/>
            <a:ext cx="654667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err="1" smtClean="0"/>
              <a:t>Cytolysis</a:t>
            </a:r>
            <a:r>
              <a:rPr lang="es-ES" sz="1400" dirty="0" smtClean="0"/>
              <a:t> </a:t>
            </a:r>
            <a:r>
              <a:rPr lang="es-ES" sz="1400" dirty="0" smtClean="0">
                <a:sym typeface="Wingdings"/>
              </a:rPr>
              <a:t></a:t>
            </a:r>
            <a:r>
              <a:rPr lang="es-ES" sz="1400" dirty="0" err="1" smtClean="0"/>
              <a:t>Damage</a:t>
            </a:r>
            <a:r>
              <a:rPr lang="es-ES" sz="1400" dirty="0" smtClean="0"/>
              <a:t> to </a:t>
            </a:r>
            <a:r>
              <a:rPr lang="es-ES" sz="1400" dirty="0" err="1" smtClean="0"/>
              <a:t>cells</a:t>
            </a:r>
            <a:r>
              <a:rPr lang="es-ES" sz="1400" dirty="0" smtClean="0"/>
              <a:t> </a:t>
            </a:r>
            <a:r>
              <a:rPr lang="es-ES" sz="1400" dirty="0" err="1" smtClean="0"/>
              <a:t>containing</a:t>
            </a:r>
            <a:r>
              <a:rPr lang="es-ES" sz="1400" dirty="0" smtClean="0"/>
              <a:t> </a:t>
            </a:r>
            <a:r>
              <a:rPr lang="es-ES" sz="1400" dirty="0" err="1" smtClean="0"/>
              <a:t>large</a:t>
            </a:r>
            <a:r>
              <a:rPr lang="es-ES" sz="1400" dirty="0" smtClean="0"/>
              <a:t> </a:t>
            </a:r>
            <a:r>
              <a:rPr lang="es-ES" sz="1400" dirty="0" err="1" smtClean="0"/>
              <a:t>amounts</a:t>
            </a:r>
            <a:r>
              <a:rPr lang="es-ES" sz="1400" dirty="0" smtClean="0"/>
              <a:t> of </a:t>
            </a:r>
            <a:r>
              <a:rPr lang="es-ES" sz="1400" dirty="0" err="1" smtClean="0"/>
              <a:t>ferritin</a:t>
            </a:r>
            <a:r>
              <a:rPr lang="es-ES" sz="1400" dirty="0" smtClean="0"/>
              <a:t>, can lead to </a:t>
            </a:r>
            <a:r>
              <a:rPr lang="es-ES" sz="1400" dirty="0" err="1" smtClean="0"/>
              <a:t>released</a:t>
            </a:r>
            <a:r>
              <a:rPr lang="es-ES" sz="1400" dirty="0" smtClean="0"/>
              <a:t> </a:t>
            </a:r>
            <a:r>
              <a:rPr lang="es-ES" sz="1400" dirty="0" err="1" smtClean="0"/>
              <a:t>into</a:t>
            </a:r>
            <a:r>
              <a:rPr lang="es-ES" sz="1400" dirty="0" smtClean="0"/>
              <a:t> </a:t>
            </a:r>
            <a:r>
              <a:rPr lang="es-ES" sz="1400" dirty="0" err="1" smtClean="0"/>
              <a:t>the</a:t>
            </a:r>
            <a:r>
              <a:rPr lang="es-ES" sz="1400" dirty="0" smtClean="0"/>
              <a:t> plasma (</a:t>
            </a:r>
            <a:r>
              <a:rPr lang="es-ES" sz="1400" dirty="0" err="1" smtClean="0"/>
              <a:t>acute</a:t>
            </a:r>
            <a:r>
              <a:rPr lang="es-ES" sz="1400" dirty="0" smtClean="0"/>
              <a:t> </a:t>
            </a:r>
            <a:r>
              <a:rPr lang="es-ES" sz="1400" dirty="0" err="1" smtClean="0"/>
              <a:t>or</a:t>
            </a:r>
            <a:r>
              <a:rPr lang="es-ES" sz="1400" dirty="0" smtClean="0"/>
              <a:t> </a:t>
            </a:r>
            <a:r>
              <a:rPr lang="es-ES" sz="1400" dirty="0" err="1" smtClean="0"/>
              <a:t>chronic</a:t>
            </a:r>
            <a:r>
              <a:rPr lang="es-ES" sz="1400" dirty="0" smtClean="0"/>
              <a:t> hepatitis).</a:t>
            </a:r>
            <a:endParaRPr lang="es-ES" sz="1400" dirty="0"/>
          </a:p>
        </p:txBody>
      </p:sp>
      <p:sp>
        <p:nvSpPr>
          <p:cNvPr id="24" name="Rectángulo 18"/>
          <p:cNvSpPr/>
          <p:nvPr/>
        </p:nvSpPr>
        <p:spPr>
          <a:xfrm>
            <a:off x="4510420" y="3906993"/>
            <a:ext cx="2708986" cy="13828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1400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s-ES" sz="1400" b="1" dirty="0" err="1" smtClean="0">
                <a:solidFill>
                  <a:schemeClr val="tx1"/>
                </a:solidFill>
              </a:rPr>
              <a:t>Hepcidin</a:t>
            </a:r>
            <a:endParaRPr lang="es-ES" sz="1400" b="1" dirty="0" smtClean="0">
              <a:solidFill>
                <a:schemeClr val="tx1"/>
              </a:solidFill>
            </a:endParaRPr>
          </a:p>
          <a:p>
            <a:r>
              <a:rPr lang="es-ES" sz="1400" dirty="0" smtClean="0">
                <a:solidFill>
                  <a:schemeClr val="tx1"/>
                </a:solidFill>
              </a:rPr>
              <a:t>-Alcohol</a:t>
            </a:r>
          </a:p>
          <a:p>
            <a:r>
              <a:rPr lang="es-ES" sz="1400" dirty="0" smtClean="0">
                <a:solidFill>
                  <a:schemeClr val="tx1"/>
                </a:solidFill>
              </a:rPr>
              <a:t>-</a:t>
            </a:r>
            <a:r>
              <a:rPr lang="es-ES" sz="1400" dirty="0" err="1">
                <a:solidFill>
                  <a:schemeClr val="tx1"/>
                </a:solidFill>
              </a:rPr>
              <a:t>Hereditary</a:t>
            </a:r>
            <a:r>
              <a:rPr lang="es-ES" sz="1400" dirty="0">
                <a:solidFill>
                  <a:schemeClr val="tx1"/>
                </a:solidFill>
              </a:rPr>
              <a:t> </a:t>
            </a:r>
            <a:r>
              <a:rPr lang="es-ES" sz="1400" dirty="0" err="1" smtClean="0">
                <a:solidFill>
                  <a:schemeClr val="tx1"/>
                </a:solidFill>
              </a:rPr>
              <a:t>hemochromatosis</a:t>
            </a:r>
            <a:endParaRPr lang="es-ES" sz="1400" dirty="0" smtClean="0">
              <a:solidFill>
                <a:schemeClr val="tx1"/>
              </a:solidFill>
            </a:endParaRP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▪HFE-associated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▪ </a:t>
            </a:r>
            <a:r>
              <a:rPr lang="en-US" sz="1400" dirty="0" smtClean="0">
                <a:solidFill>
                  <a:schemeClr val="tx1"/>
                </a:solidFill>
              </a:rPr>
              <a:t>non-HFE-associated </a:t>
            </a:r>
            <a:r>
              <a:rPr lang="en-US" sz="1400" dirty="0">
                <a:solidFill>
                  <a:schemeClr val="tx1"/>
                </a:solidFill>
              </a:rPr>
              <a:t>forms</a:t>
            </a:r>
            <a:endParaRPr lang="es-ES" sz="1400" dirty="0" smtClean="0">
              <a:solidFill>
                <a:schemeClr val="tx1"/>
              </a:solidFill>
            </a:endParaRPr>
          </a:p>
          <a:p>
            <a:r>
              <a:rPr lang="es-ES" sz="1400" dirty="0" smtClean="0">
                <a:solidFill>
                  <a:schemeClr val="tx1"/>
                </a:solidFill>
              </a:rPr>
              <a:t>- </a:t>
            </a:r>
            <a:r>
              <a:rPr lang="es-ES" sz="1400" dirty="0" err="1" smtClean="0">
                <a:solidFill>
                  <a:schemeClr val="tx1"/>
                </a:solidFill>
              </a:rPr>
              <a:t>Anaemia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25" name="Rectángulo 28"/>
          <p:cNvSpPr/>
          <p:nvPr/>
        </p:nvSpPr>
        <p:spPr>
          <a:xfrm>
            <a:off x="4559365" y="6211669"/>
            <a:ext cx="445837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i="1" baseline="30000" dirty="0" err="1" smtClean="0"/>
              <a:t>Adapted</a:t>
            </a:r>
            <a:r>
              <a:rPr lang="es-ES" i="1" baseline="30000" dirty="0" smtClean="0"/>
              <a:t> </a:t>
            </a:r>
            <a:r>
              <a:rPr lang="es-ES" i="1" baseline="30000" dirty="0" err="1" smtClean="0"/>
              <a:t>from</a:t>
            </a:r>
            <a:r>
              <a:rPr lang="es-ES" i="1" baseline="30000" dirty="0" smtClean="0"/>
              <a:t> B</a:t>
            </a:r>
            <a:r>
              <a:rPr lang="es-ES" i="1" baseline="30000" dirty="0"/>
              <a:t>. </a:t>
            </a:r>
            <a:r>
              <a:rPr lang="es-ES" i="1" baseline="30000" dirty="0" err="1"/>
              <a:t>Lorcerie</a:t>
            </a:r>
            <a:r>
              <a:rPr lang="es-ES" i="1" baseline="30000" dirty="0"/>
              <a:t> et al</a:t>
            </a:r>
            <a:r>
              <a:rPr lang="es-ES" i="1" baseline="30000" dirty="0" smtClean="0"/>
              <a:t>. </a:t>
            </a:r>
            <a:r>
              <a:rPr lang="es-ES" i="1" baseline="30000" dirty="0"/>
              <a:t>La </a:t>
            </a:r>
            <a:r>
              <a:rPr lang="es-ES" i="1" baseline="30000" dirty="0" err="1"/>
              <a:t>Revue</a:t>
            </a:r>
            <a:r>
              <a:rPr lang="es-ES" i="1" baseline="30000" dirty="0"/>
              <a:t> de </a:t>
            </a:r>
            <a:r>
              <a:rPr lang="es-ES" i="1" baseline="30000" dirty="0" err="1"/>
              <a:t>médecine</a:t>
            </a:r>
            <a:r>
              <a:rPr lang="es-ES" i="1" baseline="30000" dirty="0"/>
              <a:t> </a:t>
            </a:r>
            <a:r>
              <a:rPr lang="es-ES" i="1" baseline="30000" dirty="0" smtClean="0"/>
              <a:t>interne.</a:t>
            </a:r>
            <a:r>
              <a:rPr lang="es-ES" i="1" dirty="0" smtClean="0"/>
              <a:t> </a:t>
            </a:r>
            <a:r>
              <a:rPr lang="es-ES" i="1" baseline="30000" dirty="0" smtClean="0"/>
              <a:t>2015</a:t>
            </a:r>
          </a:p>
          <a:p>
            <a:pPr algn="r"/>
            <a:r>
              <a:rPr lang="es-ES" i="1" baseline="30000" dirty="0" err="1" smtClean="0"/>
              <a:t>Adapted</a:t>
            </a:r>
            <a:r>
              <a:rPr lang="es-ES" i="1" baseline="30000" dirty="0" smtClean="0"/>
              <a:t> </a:t>
            </a:r>
            <a:r>
              <a:rPr lang="es-ES" i="1" baseline="30000" dirty="0" err="1" smtClean="0"/>
              <a:t>From</a:t>
            </a:r>
            <a:r>
              <a:rPr lang="es-ES" i="1" baseline="30000" dirty="0"/>
              <a:t> </a:t>
            </a:r>
            <a:r>
              <a:rPr lang="es-ES" i="1" baseline="30000" dirty="0" smtClean="0"/>
              <a:t>Powell  </a:t>
            </a:r>
            <a:r>
              <a:rPr lang="es-ES" i="1" baseline="30000" dirty="0"/>
              <a:t>LW, </a:t>
            </a:r>
            <a:r>
              <a:rPr lang="es-ES" i="1" baseline="30000" dirty="0" smtClean="0"/>
              <a:t> </a:t>
            </a:r>
            <a:r>
              <a:rPr lang="es-ES" i="1" baseline="30000" dirty="0" err="1" smtClean="0"/>
              <a:t>Seckington</a:t>
            </a:r>
            <a:r>
              <a:rPr lang="es-ES" i="1" baseline="30000" dirty="0" smtClean="0"/>
              <a:t> RC</a:t>
            </a:r>
            <a:r>
              <a:rPr lang="es-ES" i="1" baseline="30000" dirty="0"/>
              <a:t>, </a:t>
            </a:r>
            <a:r>
              <a:rPr lang="es-ES" i="1" baseline="30000" dirty="0" smtClean="0"/>
              <a:t> </a:t>
            </a:r>
            <a:r>
              <a:rPr lang="es-ES" i="1" baseline="30000" dirty="0" err="1" smtClean="0"/>
              <a:t>Deugnier</a:t>
            </a:r>
            <a:r>
              <a:rPr lang="es-ES" i="1" baseline="30000" dirty="0" smtClean="0"/>
              <a:t> Y. </a:t>
            </a:r>
            <a:r>
              <a:rPr lang="es-ES" i="1" baseline="30000" dirty="0" err="1" smtClean="0"/>
              <a:t>Lancet</a:t>
            </a:r>
            <a:r>
              <a:rPr lang="es-ES" i="1" baseline="30000" dirty="0" smtClean="0"/>
              <a:t>. 2016</a:t>
            </a:r>
            <a:endParaRPr lang="es-ES" i="1" dirty="0"/>
          </a:p>
        </p:txBody>
      </p:sp>
      <p:sp>
        <p:nvSpPr>
          <p:cNvPr id="38" name="Elipse 37"/>
          <p:cNvSpPr/>
          <p:nvPr/>
        </p:nvSpPr>
        <p:spPr>
          <a:xfrm>
            <a:off x="4691055" y="2799344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Elipse 38"/>
          <p:cNvSpPr/>
          <p:nvPr/>
        </p:nvSpPr>
        <p:spPr>
          <a:xfrm>
            <a:off x="4767689" y="3005979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Elipse 39"/>
          <p:cNvSpPr/>
          <p:nvPr/>
        </p:nvSpPr>
        <p:spPr>
          <a:xfrm>
            <a:off x="4997221" y="3005979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Elipse 40"/>
          <p:cNvSpPr/>
          <p:nvPr/>
        </p:nvSpPr>
        <p:spPr>
          <a:xfrm>
            <a:off x="5208901" y="3093569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Elipse 41"/>
          <p:cNvSpPr/>
          <p:nvPr/>
        </p:nvSpPr>
        <p:spPr>
          <a:xfrm>
            <a:off x="4870424" y="2725715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lipse 43"/>
          <p:cNvSpPr/>
          <p:nvPr/>
        </p:nvSpPr>
        <p:spPr>
          <a:xfrm>
            <a:off x="5554273" y="3081443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Elipse 44"/>
          <p:cNvSpPr/>
          <p:nvPr/>
        </p:nvSpPr>
        <p:spPr>
          <a:xfrm>
            <a:off x="5888505" y="2918389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lipse 45"/>
          <p:cNvSpPr/>
          <p:nvPr/>
        </p:nvSpPr>
        <p:spPr>
          <a:xfrm>
            <a:off x="4973278" y="2433992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Elipse 46"/>
          <p:cNvSpPr/>
          <p:nvPr/>
        </p:nvSpPr>
        <p:spPr>
          <a:xfrm>
            <a:off x="2445926" y="2448985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Elipse 47"/>
          <p:cNvSpPr/>
          <p:nvPr/>
        </p:nvSpPr>
        <p:spPr>
          <a:xfrm>
            <a:off x="2598326" y="2601385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/>
          <p:cNvSpPr/>
          <p:nvPr/>
        </p:nvSpPr>
        <p:spPr>
          <a:xfrm>
            <a:off x="5866368" y="2594845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Elipse 50"/>
          <p:cNvSpPr/>
          <p:nvPr/>
        </p:nvSpPr>
        <p:spPr>
          <a:xfrm>
            <a:off x="5789734" y="2753785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Elipse 51"/>
          <p:cNvSpPr/>
          <p:nvPr/>
        </p:nvSpPr>
        <p:spPr>
          <a:xfrm>
            <a:off x="5751417" y="2342143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Elipse 52"/>
          <p:cNvSpPr/>
          <p:nvPr/>
        </p:nvSpPr>
        <p:spPr>
          <a:xfrm>
            <a:off x="5285535" y="2091204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Elipse 53"/>
          <p:cNvSpPr/>
          <p:nvPr/>
        </p:nvSpPr>
        <p:spPr>
          <a:xfrm>
            <a:off x="4759850" y="2447897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Elipse 54"/>
          <p:cNvSpPr/>
          <p:nvPr/>
        </p:nvSpPr>
        <p:spPr>
          <a:xfrm>
            <a:off x="4767689" y="2252790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Elipse 55"/>
          <p:cNvSpPr/>
          <p:nvPr/>
        </p:nvSpPr>
        <p:spPr>
          <a:xfrm>
            <a:off x="5550426" y="2252790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Elipse 56"/>
          <p:cNvSpPr/>
          <p:nvPr/>
        </p:nvSpPr>
        <p:spPr>
          <a:xfrm>
            <a:off x="5713100" y="2467748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Elipse 57"/>
          <p:cNvSpPr/>
          <p:nvPr/>
        </p:nvSpPr>
        <p:spPr>
          <a:xfrm>
            <a:off x="5789734" y="3275795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Elipse 58"/>
          <p:cNvSpPr/>
          <p:nvPr/>
        </p:nvSpPr>
        <p:spPr>
          <a:xfrm>
            <a:off x="5477639" y="3093569"/>
            <a:ext cx="76634" cy="87590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34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9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184870"/>
              </p:ext>
            </p:extLst>
          </p:nvPr>
        </p:nvGraphicFramePr>
        <p:xfrm>
          <a:off x="457200" y="1066182"/>
          <a:ext cx="8203759" cy="506632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457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6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03">
                <a:tc>
                  <a:txBody>
                    <a:bodyPr/>
                    <a:lstStyle/>
                    <a:p>
                      <a:r>
                        <a:rPr lang="es-ES" sz="2200" dirty="0" err="1" smtClean="0"/>
                        <a:t>Etiology</a:t>
                      </a:r>
                      <a:r>
                        <a:rPr lang="es-ES" sz="2200" dirty="0" smtClean="0"/>
                        <a:t> </a:t>
                      </a:r>
                    </a:p>
                    <a:p>
                      <a:r>
                        <a:rPr lang="es-ES" sz="2200" dirty="0" smtClean="0"/>
                        <a:t>No </a:t>
                      </a:r>
                      <a:r>
                        <a:rPr lang="es-ES" sz="2200" dirty="0" err="1" smtClean="0"/>
                        <a:t>Iron</a:t>
                      </a:r>
                      <a:r>
                        <a:rPr lang="es-ES" sz="2200" dirty="0" smtClean="0"/>
                        <a:t> </a:t>
                      </a:r>
                      <a:r>
                        <a:rPr lang="es-ES" sz="2200" dirty="0" err="1" smtClean="0"/>
                        <a:t>overload</a:t>
                      </a:r>
                      <a:endParaRPr lang="es-E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200" dirty="0" err="1" smtClean="0"/>
                        <a:t>Ferritin</a:t>
                      </a:r>
                      <a:endParaRPr lang="es-E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200" kern="1200" dirty="0" err="1" smtClean="0">
                          <a:effectLst/>
                        </a:rPr>
                        <a:t>Transferrin</a:t>
                      </a:r>
                      <a:r>
                        <a:rPr lang="es-ES" sz="2200" kern="1200" dirty="0" smtClean="0">
                          <a:effectLst/>
                        </a:rPr>
                        <a:t> </a:t>
                      </a:r>
                      <a:r>
                        <a:rPr lang="es-ES" sz="2200" kern="1200" dirty="0" err="1" smtClean="0">
                          <a:effectLst/>
                        </a:rPr>
                        <a:t>saturation</a:t>
                      </a:r>
                      <a:r>
                        <a:rPr lang="es-ES" sz="2200" kern="1200" dirty="0" smtClean="0">
                          <a:effectLst/>
                        </a:rPr>
                        <a:t> </a:t>
                      </a:r>
                      <a:endParaRPr lang="es-E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536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Alcohol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&lt;</a:t>
                      </a:r>
                      <a:r>
                        <a:rPr lang="es-ES" sz="1600" kern="1200" dirty="0" smtClean="0">
                          <a:effectLst/>
                        </a:rPr>
                        <a:t>1.000 </a:t>
                      </a:r>
                      <a:r>
                        <a:rPr lang="es-ES" sz="1600" kern="1200" dirty="0" err="1" smtClean="0">
                          <a:effectLst/>
                        </a:rPr>
                        <a:t>μg</a:t>
                      </a:r>
                      <a:r>
                        <a:rPr lang="es-ES" sz="1600" kern="1200" dirty="0" smtClean="0">
                          <a:effectLst/>
                        </a:rPr>
                        <a:t>/l </a:t>
                      </a:r>
                      <a:endParaRPr lang="es-ES" sz="1600" dirty="0" smtClean="0">
                        <a:effectLst/>
                      </a:endParaRPr>
                    </a:p>
                    <a:p>
                      <a:pPr algn="ct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Normal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10-</a:t>
                      </a:r>
                      <a:r>
                        <a:rPr lang="es-ES" sz="1600" baseline="0" dirty="0" smtClean="0"/>
                        <a:t> 20</a:t>
                      </a:r>
                      <a:r>
                        <a:rPr lang="es-ES" sz="1600" dirty="0" smtClean="0"/>
                        <a:t>% &gt;1000</a:t>
                      </a:r>
                      <a:r>
                        <a:rPr lang="es-ES" sz="1600" kern="1200" dirty="0" smtClean="0">
                          <a:effectLst/>
                        </a:rPr>
                        <a:t>μg/l </a:t>
                      </a:r>
                      <a:r>
                        <a:rPr lang="es-ES" sz="1600" dirty="0" smtClean="0"/>
                        <a:t>and TS &gt;60%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007"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Metabolic</a:t>
                      </a:r>
                      <a:r>
                        <a:rPr lang="es-ES" sz="1600" baseline="0" dirty="0" smtClean="0"/>
                        <a:t> </a:t>
                      </a:r>
                      <a:r>
                        <a:rPr lang="es-ES" sz="1600" baseline="0" dirty="0" err="1" smtClean="0"/>
                        <a:t>syndrom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&lt;</a:t>
                      </a:r>
                      <a:r>
                        <a:rPr lang="es-ES" sz="1600" kern="1200" dirty="0" smtClean="0">
                          <a:effectLst/>
                        </a:rPr>
                        <a:t>1.000 </a:t>
                      </a:r>
                      <a:r>
                        <a:rPr lang="es-ES" sz="1600" kern="1200" dirty="0" err="1" smtClean="0">
                          <a:effectLst/>
                        </a:rPr>
                        <a:t>μg</a:t>
                      </a:r>
                      <a:r>
                        <a:rPr lang="es-ES" sz="1600" kern="1200" dirty="0" smtClean="0">
                          <a:effectLst/>
                        </a:rPr>
                        <a:t>/l </a:t>
                      </a:r>
                      <a:endParaRPr lang="es-ES" sz="16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Normal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35% &gt;1000</a:t>
                      </a:r>
                      <a:r>
                        <a:rPr lang="es-ES" sz="1600" kern="1200" dirty="0" smtClean="0">
                          <a:effectLst/>
                        </a:rPr>
                        <a:t>μg/l </a:t>
                      </a:r>
                      <a:r>
                        <a:rPr lang="es-ES" sz="1600" dirty="0" smtClean="0"/>
                        <a:t>and TS &gt;60%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346"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Inflammatory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syndrome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&lt;</a:t>
                      </a:r>
                      <a:r>
                        <a:rPr lang="es-ES" sz="1600" kern="1200" dirty="0" smtClean="0">
                          <a:effectLst/>
                        </a:rPr>
                        <a:t>1.000 </a:t>
                      </a:r>
                      <a:r>
                        <a:rPr lang="es-ES" sz="1600" kern="1200" dirty="0" err="1" smtClean="0">
                          <a:effectLst/>
                        </a:rPr>
                        <a:t>μg</a:t>
                      </a:r>
                      <a:r>
                        <a:rPr lang="es-ES" sz="1600" kern="1200" dirty="0" smtClean="0">
                          <a:effectLst/>
                        </a:rPr>
                        <a:t>/l </a:t>
                      </a:r>
                      <a:endParaRPr lang="es-ES" sz="16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aseline="0" dirty="0" smtClean="0"/>
                        <a:t> </a:t>
                      </a:r>
                      <a:endParaRPr lang="es-E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336"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Citolysis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&gt;</a:t>
                      </a:r>
                      <a:r>
                        <a:rPr lang="es-ES" sz="1600" kern="1200" dirty="0" smtClean="0">
                          <a:effectLst/>
                        </a:rPr>
                        <a:t>1.000 </a:t>
                      </a:r>
                      <a:r>
                        <a:rPr lang="es-ES" sz="1600" kern="1200" dirty="0" err="1" smtClean="0">
                          <a:effectLst/>
                        </a:rPr>
                        <a:t>μg</a:t>
                      </a:r>
                      <a:r>
                        <a:rPr lang="es-ES" sz="1600" kern="1200" dirty="0" smtClean="0">
                          <a:effectLst/>
                        </a:rPr>
                        <a:t>/l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baseline="0" dirty="0" smtClean="0">
                          <a:effectLst/>
                        </a:rPr>
                        <a:t> </a:t>
                      </a:r>
                      <a:r>
                        <a:rPr lang="es-ES" sz="1600" dirty="0" smtClean="0">
                          <a:sym typeface="Wingdings"/>
                        </a:rPr>
                        <a:t>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60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 err="1" smtClean="0">
                          <a:effectLst/>
                        </a:rPr>
                        <a:t>Malignancies</a:t>
                      </a:r>
                      <a:r>
                        <a:rPr lang="es-ES" sz="1600" kern="1200" dirty="0" smtClean="0">
                          <a:effectLst/>
                        </a:rPr>
                        <a:t> </a:t>
                      </a:r>
                      <a:r>
                        <a:rPr lang="es-ES" sz="1600" kern="1200" baseline="0" dirty="0" smtClean="0">
                          <a:effectLst/>
                        </a:rPr>
                        <a:t> </a:t>
                      </a:r>
                      <a:r>
                        <a:rPr lang="es-ES" sz="1600" dirty="0" smtClean="0"/>
                        <a:t>(</a:t>
                      </a:r>
                      <a:r>
                        <a:rPr lang="es-ES" sz="1600" dirty="0" err="1" smtClean="0"/>
                        <a:t>metastasis</a:t>
                      </a:r>
                      <a:r>
                        <a:rPr lang="es-ES" sz="1600" dirty="0" smtClean="0"/>
                        <a:t>)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&gt;</a:t>
                      </a:r>
                      <a:r>
                        <a:rPr lang="es-ES" sz="1600" kern="1200" dirty="0" smtClean="0">
                          <a:effectLst/>
                        </a:rPr>
                        <a:t>1.000 </a:t>
                      </a:r>
                      <a:r>
                        <a:rPr lang="es-ES" sz="1600" kern="1200" dirty="0" err="1" smtClean="0">
                          <a:effectLst/>
                        </a:rPr>
                        <a:t>μg</a:t>
                      </a:r>
                      <a:r>
                        <a:rPr lang="es-ES" sz="1600" kern="1200" dirty="0" smtClean="0">
                          <a:effectLst/>
                        </a:rPr>
                        <a:t>/l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211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 err="1" smtClean="0">
                          <a:effectLst/>
                        </a:rPr>
                        <a:t>hyperferritinemia-cataract</a:t>
                      </a:r>
                      <a:r>
                        <a:rPr lang="es-ES" sz="1600" kern="1200" dirty="0" smtClean="0">
                          <a:effectLst/>
                        </a:rPr>
                        <a:t> </a:t>
                      </a:r>
                      <a:r>
                        <a:rPr lang="es-ES" sz="1600" kern="1200" dirty="0" err="1" smtClean="0">
                          <a:effectLst/>
                        </a:rPr>
                        <a:t>syndrome</a:t>
                      </a:r>
                      <a:r>
                        <a:rPr lang="es-ES" sz="1600" kern="1200" baseline="0" dirty="0" smtClean="0">
                          <a:effectLst/>
                        </a:rPr>
                        <a:t> (L-</a:t>
                      </a:r>
                      <a:r>
                        <a:rPr lang="es-ES" sz="1600" kern="1200" baseline="0" dirty="0" err="1" smtClean="0">
                          <a:effectLst/>
                        </a:rPr>
                        <a:t>ferritin</a:t>
                      </a:r>
                      <a:r>
                        <a:rPr lang="es-ES" sz="1600" kern="1200" baseline="0" dirty="0" smtClean="0">
                          <a:effectLst/>
                        </a:rPr>
                        <a:t>) </a:t>
                      </a:r>
                      <a:endParaRPr lang="es-ES" sz="1600" b="1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effectLst/>
                        </a:rPr>
                        <a:t>&gt;3000</a:t>
                      </a:r>
                      <a:r>
                        <a:rPr lang="es-ES" sz="1600" kern="1200" dirty="0" smtClean="0">
                          <a:effectLst/>
                        </a:rPr>
                        <a:t>μg/l </a:t>
                      </a:r>
                      <a:endParaRPr lang="es-ES" sz="16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Normal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419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 err="1" smtClean="0">
                          <a:effectLst/>
                        </a:rPr>
                        <a:t>Still</a:t>
                      </a:r>
                      <a:r>
                        <a:rPr lang="es-ES" sz="1600" kern="1200" dirty="0" smtClean="0">
                          <a:effectLst/>
                        </a:rPr>
                        <a:t> </a:t>
                      </a:r>
                      <a:r>
                        <a:rPr lang="es-ES" sz="1600" kern="1200" dirty="0" err="1" smtClean="0">
                          <a:effectLst/>
                        </a:rPr>
                        <a:t>disease</a:t>
                      </a:r>
                      <a:r>
                        <a:rPr lang="es-ES" sz="1600" kern="1200" dirty="0" smtClean="0">
                          <a:effectLst/>
                        </a:rPr>
                        <a:t>,</a:t>
                      </a:r>
                      <a:r>
                        <a:rPr lang="es-ES" sz="1600" kern="1200" baseline="0" dirty="0" smtClean="0">
                          <a:effectLst/>
                        </a:rPr>
                        <a:t> </a:t>
                      </a:r>
                      <a:r>
                        <a:rPr lang="es-ES" sz="1600" kern="1200" dirty="0" err="1" smtClean="0">
                          <a:effectLst/>
                        </a:rPr>
                        <a:t>Macrophage</a:t>
                      </a:r>
                      <a:r>
                        <a:rPr lang="es-ES" sz="1600" kern="1200" dirty="0" smtClean="0">
                          <a:effectLst/>
                        </a:rPr>
                        <a:t> </a:t>
                      </a:r>
                      <a:r>
                        <a:rPr lang="es-ES" sz="1600" kern="1200" dirty="0" err="1" smtClean="0">
                          <a:effectLst/>
                        </a:rPr>
                        <a:t>activation</a:t>
                      </a:r>
                      <a:r>
                        <a:rPr lang="es-ES" sz="1600" kern="1200" dirty="0" smtClean="0">
                          <a:effectLst/>
                        </a:rPr>
                        <a:t> </a:t>
                      </a:r>
                      <a:r>
                        <a:rPr lang="es-ES" sz="1600" kern="1200" dirty="0" err="1" smtClean="0">
                          <a:effectLst/>
                        </a:rPr>
                        <a:t>syndrome</a:t>
                      </a:r>
                      <a:r>
                        <a:rPr lang="es-ES" sz="1600" kern="1200" dirty="0" smtClean="0">
                          <a:effectLst/>
                        </a:rPr>
                        <a:t>, </a:t>
                      </a:r>
                      <a:r>
                        <a:rPr lang="es-ES" sz="1600" kern="1200" dirty="0" err="1" smtClean="0">
                          <a:effectLst/>
                        </a:rPr>
                        <a:t>membranoproliferative</a:t>
                      </a:r>
                      <a:r>
                        <a:rPr lang="es-ES" sz="1600" kern="1200" dirty="0" smtClean="0">
                          <a:effectLst/>
                        </a:rPr>
                        <a:t> </a:t>
                      </a:r>
                      <a:r>
                        <a:rPr lang="es-ES" sz="1600" kern="1200" dirty="0" err="1" smtClean="0">
                          <a:effectLst/>
                        </a:rPr>
                        <a:t>neoplasm</a:t>
                      </a:r>
                      <a:r>
                        <a:rPr lang="es-ES" sz="1600" kern="1200" baseline="0" dirty="0" smtClean="0">
                          <a:effectLst/>
                        </a:rPr>
                        <a:t>(MNP).</a:t>
                      </a:r>
                      <a:endParaRPr lang="es-E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kern="1200" dirty="0" smtClean="0">
                          <a:effectLst/>
                        </a:rPr>
                        <a:t>≥10 000 </a:t>
                      </a:r>
                      <a:r>
                        <a:rPr lang="es-ES" sz="1600" kern="1200" dirty="0" err="1" smtClean="0">
                          <a:effectLst/>
                        </a:rPr>
                        <a:t>μg</a:t>
                      </a:r>
                      <a:r>
                        <a:rPr lang="es-ES" sz="1600" kern="1200" dirty="0" smtClean="0">
                          <a:effectLst/>
                        </a:rPr>
                        <a:t>/l </a:t>
                      </a:r>
                      <a:endParaRPr lang="es-ES" sz="16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Normal</a:t>
                      </a:r>
                    </a:p>
                    <a:p>
                      <a:pPr algn="ct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4586118" y="6132510"/>
            <a:ext cx="425148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600" i="1" dirty="0" err="1" smtClean="0"/>
              <a:t>Adapted</a:t>
            </a:r>
            <a:r>
              <a:rPr lang="es-ES" sz="1600" i="1" dirty="0" smtClean="0"/>
              <a:t> </a:t>
            </a:r>
            <a:r>
              <a:rPr lang="es-ES" sz="1600" i="1" dirty="0" err="1" smtClean="0"/>
              <a:t>from</a:t>
            </a:r>
            <a:r>
              <a:rPr lang="es-ES" sz="1600" i="1" dirty="0" smtClean="0"/>
              <a:t> B</a:t>
            </a:r>
            <a:r>
              <a:rPr lang="es-ES" sz="1600" i="1" dirty="0"/>
              <a:t>. </a:t>
            </a:r>
            <a:r>
              <a:rPr lang="es-ES" sz="1600" i="1" dirty="0" err="1"/>
              <a:t>Lorcerie</a:t>
            </a:r>
            <a:r>
              <a:rPr lang="es-ES" sz="1600" i="1" dirty="0"/>
              <a:t> et al. </a:t>
            </a:r>
            <a:r>
              <a:rPr lang="es-ES" sz="1600" i="1" dirty="0" err="1"/>
              <a:t>Presse</a:t>
            </a:r>
            <a:r>
              <a:rPr lang="es-ES" sz="1600" i="1" dirty="0"/>
              <a:t> </a:t>
            </a:r>
            <a:r>
              <a:rPr lang="es-ES" sz="1600" i="1" dirty="0" err="1"/>
              <a:t>Med</a:t>
            </a:r>
            <a:r>
              <a:rPr lang="es-ES" sz="1600" i="1" dirty="0"/>
              <a:t>. </a:t>
            </a:r>
            <a:r>
              <a:rPr lang="es-ES" sz="1600" i="1" dirty="0" smtClean="0"/>
              <a:t>2017</a:t>
            </a:r>
          </a:p>
          <a:p>
            <a:pPr algn="r"/>
            <a:r>
              <a:rPr lang="es-ES" sz="1600" i="1" dirty="0" smtClean="0"/>
              <a:t>Adapte </a:t>
            </a:r>
            <a:r>
              <a:rPr lang="es-ES" sz="1600" i="1" dirty="0" err="1" smtClean="0"/>
              <a:t>from</a:t>
            </a:r>
            <a:r>
              <a:rPr lang="es-ES" sz="1600" i="1" dirty="0" smtClean="0"/>
              <a:t> </a:t>
            </a:r>
            <a:r>
              <a:rPr lang="es-ES" sz="1600" i="1" dirty="0" err="1" smtClean="0"/>
              <a:t>Altes</a:t>
            </a:r>
            <a:r>
              <a:rPr lang="es-ES" sz="1600" i="1" dirty="0" smtClean="0"/>
              <a:t> </a:t>
            </a:r>
            <a:r>
              <a:rPr lang="es-ES" sz="1600" i="1" dirty="0"/>
              <a:t>A, et al. </a:t>
            </a:r>
            <a:r>
              <a:rPr lang="es-ES" sz="1600" i="1" dirty="0" err="1"/>
              <a:t>Med</a:t>
            </a:r>
            <a:r>
              <a:rPr lang="es-ES" sz="1600" i="1" dirty="0"/>
              <a:t> </a:t>
            </a:r>
            <a:r>
              <a:rPr lang="es-ES" sz="1600" i="1" dirty="0" err="1"/>
              <a:t>Clin</a:t>
            </a:r>
            <a:r>
              <a:rPr lang="es-ES" sz="1600" i="1" dirty="0"/>
              <a:t> (</a:t>
            </a:r>
            <a:r>
              <a:rPr lang="es-ES" sz="1600" i="1" dirty="0" err="1"/>
              <a:t>Barc</a:t>
            </a:r>
            <a:r>
              <a:rPr lang="es-ES" sz="1600" i="1" dirty="0"/>
              <a:t>). </a:t>
            </a:r>
            <a:r>
              <a:rPr lang="es-ES" sz="1600" i="1" dirty="0" smtClean="0"/>
              <a:t>2014 </a:t>
            </a:r>
          </a:p>
          <a:p>
            <a:pPr algn="r"/>
            <a:endParaRPr lang="es-ES" dirty="0" smtClean="0"/>
          </a:p>
          <a:p>
            <a:pPr algn="r"/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3473849" y="153422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3600" dirty="0" err="1" smtClean="0">
                <a:solidFill>
                  <a:srgbClr val="800000"/>
                </a:solidFill>
              </a:rPr>
              <a:t>Laboratory</a:t>
            </a:r>
            <a:endParaRPr lang="es-E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6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1858</Words>
  <Application>Microsoft Office PowerPoint</Application>
  <PresentationFormat>On-screen Show (4:3)</PresentationFormat>
  <Paragraphs>438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Tema de Office</vt:lpstr>
      <vt:lpstr>Clinical approach to increased serum ferritin</vt:lpstr>
      <vt:lpstr>Female B.B. Born 18.9.55</vt:lpstr>
      <vt:lpstr>Physical examination, US and TE </vt:lpstr>
      <vt:lpstr>Laboratory test</vt:lpstr>
      <vt:lpstr>PowerPoint Presentation</vt:lpstr>
      <vt:lpstr>Causes of hyperferritinemia</vt:lpstr>
      <vt:lpstr>Hepcidin</vt:lpstr>
      <vt:lpstr>Hepcidin</vt:lpstr>
      <vt:lpstr>PowerPoint Presentation</vt:lpstr>
      <vt:lpstr>PowerPoint Presentation</vt:lpstr>
      <vt:lpstr>PowerPoint Presentation</vt:lpstr>
      <vt:lpstr>Clinical case</vt:lpstr>
      <vt:lpstr>Clinical case</vt:lpstr>
      <vt:lpstr>Male K.W.  Born 07.06.56</vt:lpstr>
      <vt:lpstr>Physical examination, US and TE </vt:lpstr>
      <vt:lpstr>Laboratory test</vt:lpstr>
      <vt:lpstr>Results and Biopsy</vt:lpstr>
      <vt:lpstr>PowerPoint Presentation</vt:lpstr>
      <vt:lpstr>Dysmetabolic iron overload syndrome (DIOS)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 </vt:lpstr>
      <vt:lpstr>Effect of phlebotomy on Liver histology in NAFLD</vt:lpstr>
      <vt:lpstr>Effect of phlebotomy on Liver histology in NAFLD</vt:lpstr>
      <vt:lpstr>Effect of phlebotomy on Liver histology in NAFLD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yuly paulin mendoza</dc:creator>
  <cp:lastModifiedBy>Mendoza, Yuly</cp:lastModifiedBy>
  <cp:revision>192</cp:revision>
  <dcterms:created xsi:type="dcterms:W3CDTF">2018-11-10T18:33:13Z</dcterms:created>
  <dcterms:modified xsi:type="dcterms:W3CDTF">2018-11-15T21:53:23Z</dcterms:modified>
</cp:coreProperties>
</file>