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9" r:id="rId6"/>
    <p:sldId id="319" r:id="rId7"/>
    <p:sldId id="316" r:id="rId8"/>
    <p:sldId id="268" r:id="rId9"/>
    <p:sldId id="273" r:id="rId10"/>
    <p:sldId id="320" r:id="rId11"/>
    <p:sldId id="277" r:id="rId12"/>
    <p:sldId id="321" r:id="rId13"/>
    <p:sldId id="322" r:id="rId14"/>
    <p:sldId id="323" r:id="rId15"/>
    <p:sldId id="326" r:id="rId16"/>
    <p:sldId id="324" r:id="rId17"/>
    <p:sldId id="330" r:id="rId18"/>
    <p:sldId id="327" r:id="rId19"/>
    <p:sldId id="333" r:id="rId20"/>
    <p:sldId id="328" r:id="rId21"/>
    <p:sldId id="329" r:id="rId22"/>
    <p:sldId id="332" r:id="rId23"/>
    <p:sldId id="262" r:id="rId24"/>
  </p:sldIdLst>
  <p:sldSz cx="9144000" cy="6858000" type="screen4x3"/>
  <p:notesSz cx="6797675" cy="9926638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mi lange" initials="nl" lastIdx="3" clrIdx="0">
    <p:extLst/>
  </p:cmAuthor>
  <p:cmAuthor id="2" name="Gomes Rodrigues, Susana" initials="GRS" lastIdx="10" clrIdx="1">
    <p:extLst>
      <p:ext uri="{19B8F6BF-5375-455C-9EA6-DF929625EA0E}">
        <p15:presenceInfo xmlns:p15="http://schemas.microsoft.com/office/powerpoint/2012/main" userId="S-1-5-21-394683491-4083160181-1949287573-1440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4" autoAdjust="0"/>
    <p:restoredTop sz="79419" autoAdjust="0"/>
  </p:normalViewPr>
  <p:slideViewPr>
    <p:cSldViewPr>
      <p:cViewPr varScale="1">
        <p:scale>
          <a:sx n="91" d="100"/>
          <a:sy n="91" d="100"/>
        </p:scale>
        <p:origin x="18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AAEAE-1ED9-4FA3-9591-3A35A02FFE72}" type="datetimeFigureOut">
              <a:rPr lang="de-CH" smtClean="0"/>
              <a:t>05.09.2018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7F1A-9060-4AF1-885F-DE1D9C20B54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2353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69722-2FA1-4F21-86CE-78F6A52ACC59}" type="datetimeFigureOut">
              <a:rPr lang="de-CH" smtClean="0"/>
              <a:t>05.09.2018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ECBED-58F0-4FC4-A088-48C7DD7B0A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48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association was attributed to a lack of opsonic factors, since AF protein correlates with peritoneal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immunoglobulin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concentration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complement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</a:t>
            </a:r>
            <a:endParaRPr lang="de-C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C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1.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Loomba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al.: </a:t>
            </a:r>
            <a:r>
              <a:rPr lang="en-US" b="0" dirty="0" smtClean="0"/>
              <a:t>Role of Fluoroquinolones in the Primary Prophylaxis of Spontaneous Bacterial Peritonitis: Meta-Analysis</a:t>
            </a:r>
            <a:endParaRPr lang="de-CH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275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Baseline </a:t>
            </a:r>
            <a:r>
              <a:rPr lang="de-CH" dirty="0" err="1" smtClean="0"/>
              <a:t>ascitic</a:t>
            </a:r>
            <a:r>
              <a:rPr lang="de-CH" dirty="0" smtClean="0"/>
              <a:t> fluid </a:t>
            </a:r>
            <a:r>
              <a:rPr lang="de-CH" dirty="0" err="1" smtClean="0"/>
              <a:t>protein</a:t>
            </a:r>
            <a:r>
              <a:rPr lang="de-CH" dirty="0" smtClean="0"/>
              <a:t> </a:t>
            </a:r>
            <a:r>
              <a:rPr lang="de-CH" dirty="0" err="1" smtClean="0"/>
              <a:t>levels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available</a:t>
            </a:r>
            <a:r>
              <a:rPr lang="de-CH" dirty="0" smtClean="0"/>
              <a:t> in 66.8%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Out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these</a:t>
            </a:r>
            <a:r>
              <a:rPr lang="de-CH" dirty="0" smtClean="0"/>
              <a:t> 102 </a:t>
            </a:r>
            <a:r>
              <a:rPr lang="de-CH" dirty="0" err="1" smtClean="0"/>
              <a:t>had</a:t>
            </a:r>
            <a:r>
              <a:rPr lang="de-CH" dirty="0" smtClean="0"/>
              <a:t> a </a:t>
            </a:r>
            <a:r>
              <a:rPr lang="de-CH" dirty="0" err="1" smtClean="0"/>
              <a:t>baseline</a:t>
            </a:r>
            <a:r>
              <a:rPr lang="de-CH" dirty="0" smtClean="0"/>
              <a:t> AF </a:t>
            </a:r>
            <a:r>
              <a:rPr lang="de-CH" dirty="0" err="1" smtClean="0"/>
              <a:t>level</a:t>
            </a:r>
            <a:r>
              <a:rPr lang="de-CH" dirty="0" smtClean="0"/>
              <a:t> </a:t>
            </a:r>
            <a:r>
              <a:rPr lang="de-CH" dirty="0" err="1" smtClean="0"/>
              <a:t>under</a:t>
            </a:r>
            <a:r>
              <a:rPr lang="de-CH" dirty="0" smtClean="0"/>
              <a:t> 15 g/l. The </a:t>
            </a:r>
            <a:r>
              <a:rPr lang="de-CH" dirty="0" err="1" smtClean="0"/>
              <a:t>competing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risk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analysis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showed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significant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reduction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mortality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norfloxacin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sub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hazard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ratio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0.35.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baseline="0" dirty="0" smtClean="0"/>
              <a:t>53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ascitic</a:t>
            </a:r>
            <a:r>
              <a:rPr lang="de-CH" baseline="0" dirty="0" smtClean="0"/>
              <a:t> fluid </a:t>
            </a:r>
            <a:r>
              <a:rPr lang="de-CH" baseline="0" dirty="0" err="1" smtClean="0"/>
              <a:t>protein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levels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over</a:t>
            </a:r>
            <a:r>
              <a:rPr lang="de-CH" baseline="0" dirty="0" smtClean="0"/>
              <a:t> 15 g/l. </a:t>
            </a:r>
            <a:r>
              <a:rPr lang="de-CH" baseline="0" dirty="0" err="1" smtClean="0"/>
              <a:t>Here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there</a:t>
            </a:r>
            <a:r>
              <a:rPr lang="de-CH" baseline="0" dirty="0" smtClean="0"/>
              <a:t> was </a:t>
            </a:r>
            <a:r>
              <a:rPr lang="de-CH" baseline="0" dirty="0" err="1" smtClean="0"/>
              <a:t>no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significant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reduction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mortality</a:t>
            </a:r>
            <a:r>
              <a:rPr lang="de-CH" baseline="0" dirty="0" smtClean="0"/>
              <a:t> at 6 </a:t>
            </a:r>
            <a:r>
              <a:rPr lang="de-CH" baseline="0" dirty="0" err="1" smtClean="0"/>
              <a:t>months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observed</a:t>
            </a:r>
            <a:r>
              <a:rPr lang="de-CH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3311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7657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time-to-event analysis, the cumulative incidence of any infection was significantly lower in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norfloxacin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 than in the placebo group.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incidence of Gram-negative bacterial infections was also significantly lower in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norfloxacin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 than in the placebo group.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incidence of other infectious outcomes, in particular infection caused by multi-drug resistant bacteria, was similar between the two study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484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of slow recruitment, it was decided to change exclusion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034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No</a:t>
            </a:r>
            <a:r>
              <a:rPr lang="de-CH" dirty="0" smtClean="0"/>
              <a:t> p-</a:t>
            </a:r>
            <a:r>
              <a:rPr lang="de-CH" dirty="0" err="1" smtClean="0"/>
              <a:t>values</a:t>
            </a:r>
            <a:endParaRPr lang="de-CH" dirty="0" smtClean="0"/>
          </a:p>
          <a:p>
            <a:r>
              <a:rPr lang="de-CH" dirty="0" smtClean="0"/>
              <a:t>More </a:t>
            </a:r>
            <a:r>
              <a:rPr lang="de-CH" dirty="0" err="1" smtClean="0"/>
              <a:t>patients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treatment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female</a:t>
            </a:r>
            <a:r>
              <a:rPr lang="de-CH" baseline="0" dirty="0" smtClean="0"/>
              <a:t>, on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waiting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list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transplantation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prior</a:t>
            </a:r>
            <a:r>
              <a:rPr lang="de-CH" baseline="0" dirty="0" smtClean="0"/>
              <a:t> gastrointestinal </a:t>
            </a:r>
            <a:r>
              <a:rPr lang="de-CH" baseline="0" dirty="0" err="1" smtClean="0"/>
              <a:t>hemorrhage</a:t>
            </a:r>
            <a:r>
              <a:rPr lang="de-CH" baseline="0" dirty="0" smtClean="0"/>
              <a:t>.</a:t>
            </a:r>
          </a:p>
          <a:p>
            <a:r>
              <a:rPr lang="de-CH" baseline="0" dirty="0" smtClean="0"/>
              <a:t>Child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MELD </a:t>
            </a:r>
            <a:r>
              <a:rPr lang="de-CH" baseline="0" dirty="0" err="1" smtClean="0"/>
              <a:t>scores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similar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both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420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Naturally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few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had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prior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episode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SBP </a:t>
            </a:r>
            <a:r>
              <a:rPr lang="de-CH" baseline="0" dirty="0" err="1" smtClean="0"/>
              <a:t>as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these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would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likely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receive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quinolone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therapy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secondary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prevention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SBP. </a:t>
            </a:r>
          </a:p>
          <a:p>
            <a:r>
              <a:rPr lang="de-CH" baseline="0" dirty="0" err="1" smtClean="0"/>
              <a:t>Fewer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treatment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prior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episodes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infection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unrelated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SBP</a:t>
            </a:r>
          </a:p>
          <a:p>
            <a:r>
              <a:rPr lang="de-CH" baseline="0" dirty="0" smtClean="0"/>
              <a:t>The </a:t>
            </a:r>
            <a:r>
              <a:rPr lang="de-CH" baseline="0" dirty="0" err="1" smtClean="0"/>
              <a:t>prevalence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varices</a:t>
            </a:r>
            <a:r>
              <a:rPr lang="de-CH" baseline="0" dirty="0" smtClean="0"/>
              <a:t> was </a:t>
            </a:r>
            <a:r>
              <a:rPr lang="de-CH" baseline="0" dirty="0" err="1" smtClean="0"/>
              <a:t>similar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both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relatively</a:t>
            </a:r>
            <a:r>
              <a:rPr lang="de-CH" baseline="0" dirty="0" smtClean="0"/>
              <a:t> large </a:t>
            </a:r>
            <a:r>
              <a:rPr lang="de-CH" baseline="0" dirty="0" err="1" smtClean="0"/>
              <a:t>number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unknowns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considering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study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population</a:t>
            </a:r>
            <a:endParaRPr lang="de-CH" baseline="0" dirty="0" smtClean="0"/>
          </a:p>
          <a:p>
            <a:r>
              <a:rPr lang="de-CH" baseline="0" dirty="0" err="1" smtClean="0"/>
              <a:t>Abput</a:t>
            </a:r>
            <a:r>
              <a:rPr lang="de-CH" baseline="0" dirty="0" smtClean="0"/>
              <a:t> 80% </a:t>
            </a:r>
            <a:r>
              <a:rPr lang="de-CH" baseline="0" dirty="0" err="1" smtClean="0"/>
              <a:t>had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ascites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almost</a:t>
            </a:r>
            <a:r>
              <a:rPr lang="de-CH" baseline="0" dirty="0" smtClean="0"/>
              <a:t> 90% </a:t>
            </a:r>
            <a:r>
              <a:rPr lang="de-CH" baseline="0" dirty="0" err="1" smtClean="0"/>
              <a:t>having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history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at least </a:t>
            </a:r>
            <a:r>
              <a:rPr lang="de-CH" baseline="0" dirty="0" err="1" smtClean="0"/>
              <a:t>one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episode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ascites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9899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2/3rds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received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diuretics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40-45% beta-blockers</a:t>
            </a:r>
            <a:endParaRPr lang="de-CH" dirty="0" smtClean="0"/>
          </a:p>
          <a:p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11patients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prior</a:t>
            </a:r>
            <a:r>
              <a:rPr lang="de-CH" dirty="0" smtClean="0"/>
              <a:t> SBP 3 </a:t>
            </a:r>
            <a:r>
              <a:rPr lang="de-CH" dirty="0" err="1" smtClean="0"/>
              <a:t>received</a:t>
            </a:r>
            <a:r>
              <a:rPr lang="de-CH" baseline="0" dirty="0" smtClean="0"/>
              <a:t> non-</a:t>
            </a:r>
            <a:r>
              <a:rPr lang="de-CH" baseline="0" dirty="0" err="1" smtClean="0"/>
              <a:t>quinolone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antiboitics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secondary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prophylaxis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SBP. </a:t>
            </a:r>
            <a:r>
              <a:rPr lang="de-CH" baseline="0" dirty="0" err="1" smtClean="0"/>
              <a:t>Around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one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third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received</a:t>
            </a:r>
            <a:r>
              <a:rPr lang="de-CH" baseline="0" dirty="0" smtClean="0"/>
              <a:t> non-</a:t>
            </a:r>
            <a:r>
              <a:rPr lang="de-CH" baseline="0" dirty="0" err="1" smtClean="0"/>
              <a:t>quinolone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antibiotics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other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reasons</a:t>
            </a:r>
            <a:r>
              <a:rPr lang="de-CH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9709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Mean </a:t>
            </a:r>
            <a:r>
              <a:rPr lang="de-CH" dirty="0" err="1" smtClean="0"/>
              <a:t>duration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treatment</a:t>
            </a:r>
            <a:r>
              <a:rPr lang="de-CH" dirty="0" smtClean="0"/>
              <a:t> was </a:t>
            </a:r>
            <a:r>
              <a:rPr lang="de-CH" dirty="0" err="1" smtClean="0"/>
              <a:t>around</a:t>
            </a:r>
            <a:r>
              <a:rPr lang="de-CH" dirty="0" smtClean="0"/>
              <a:t> 2.7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months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treatment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2.3 </a:t>
            </a:r>
            <a:r>
              <a:rPr lang="de-CH" baseline="0" dirty="0" err="1" smtClean="0"/>
              <a:t>months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placebo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qroup</a:t>
            </a:r>
            <a:r>
              <a:rPr lang="de-CH" baseline="0" dirty="0" smtClean="0"/>
              <a:t>.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treatment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period</a:t>
            </a:r>
            <a:r>
              <a:rPr lang="de-CH" baseline="0" dirty="0" smtClean="0"/>
              <a:t>, follow </a:t>
            </a:r>
            <a:r>
              <a:rPr lang="de-CH" baseline="0" dirty="0" err="1" smtClean="0"/>
              <a:t>up</a:t>
            </a:r>
            <a:r>
              <a:rPr lang="de-CH" baseline="0" dirty="0" smtClean="0"/>
              <a:t> was </a:t>
            </a:r>
            <a:r>
              <a:rPr lang="de-CH" baseline="0" dirty="0" err="1" smtClean="0"/>
              <a:t>around</a:t>
            </a:r>
            <a:r>
              <a:rPr lang="de-CH" baseline="0" dirty="0" smtClean="0"/>
              <a:t> 5.2 </a:t>
            </a:r>
            <a:r>
              <a:rPr lang="de-CH" baseline="0" dirty="0" err="1" smtClean="0"/>
              <a:t>months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both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groups</a:t>
            </a:r>
            <a:r>
              <a:rPr lang="de-CH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375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primary</a:t>
            </a:r>
            <a:r>
              <a:rPr lang="de-CH" dirty="0" smtClean="0"/>
              <a:t> </a:t>
            </a:r>
            <a:r>
              <a:rPr lang="de-CH" dirty="0" err="1" smtClean="0"/>
              <a:t>analysis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primary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outcome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showed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significant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difference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six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months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mortality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between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treatment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placebo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hazard ratio for six-month mortality was 0.69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nonsignificant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reduction in mortality in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norfloxacin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 compared to that in the</a:t>
            </a:r>
          </a:p>
          <a:p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placebo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0012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aseline="0" dirty="0" err="1" smtClean="0"/>
              <a:t>Besides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primary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analysis</a:t>
            </a:r>
            <a:r>
              <a:rPr lang="de-CH" baseline="0" dirty="0" smtClean="0"/>
              <a:t>, Post hoc </a:t>
            </a:r>
            <a:r>
              <a:rPr lang="de-CH" baseline="0" dirty="0" err="1" smtClean="0"/>
              <a:t>analyses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primary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oucome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performed</a:t>
            </a:r>
            <a:r>
              <a:rPr lang="de-CH" baseline="0" dirty="0" smtClean="0"/>
              <a:t>.</a:t>
            </a:r>
          </a:p>
          <a:p>
            <a:r>
              <a:rPr lang="de-CH" baseline="0" dirty="0" err="1" smtClean="0"/>
              <a:t>Firstly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authors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state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prespecified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decision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censor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who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developed</a:t>
            </a:r>
            <a:r>
              <a:rPr lang="de-CH" baseline="0" dirty="0" smtClean="0"/>
              <a:t> SBP was </a:t>
            </a:r>
            <a:r>
              <a:rPr lang="de-CH" baseline="0" dirty="0" err="1" smtClean="0"/>
              <a:t>based</a:t>
            </a:r>
            <a:r>
              <a:rPr lang="de-CH" baseline="0" dirty="0" smtClean="0"/>
              <a:t> on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assumption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these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would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receive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secondary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prophylaxis</a:t>
            </a:r>
            <a:r>
              <a:rPr lang="de-CH" baseline="0" dirty="0" smtClean="0"/>
              <a:t>. </a:t>
            </a:r>
          </a:p>
          <a:p>
            <a:r>
              <a:rPr lang="de-CH" baseline="0" dirty="0" smtClean="0"/>
              <a:t>In </a:t>
            </a:r>
            <a:r>
              <a:rPr lang="de-CH" baseline="0" dirty="0" err="1" smtClean="0"/>
              <a:t>reality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27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who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developed</a:t>
            </a:r>
            <a:r>
              <a:rPr lang="de-CH" baseline="0" dirty="0" smtClean="0"/>
              <a:t> SBP </a:t>
            </a:r>
            <a:r>
              <a:rPr lang="de-CH" baseline="0" dirty="0" err="1" smtClean="0"/>
              <a:t>during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treatment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period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only</a:t>
            </a:r>
            <a:r>
              <a:rPr lang="de-CH" baseline="0" dirty="0" smtClean="0"/>
              <a:t> 11 </a:t>
            </a:r>
            <a:r>
              <a:rPr lang="de-CH" baseline="0" dirty="0" err="1" smtClean="0"/>
              <a:t>received</a:t>
            </a:r>
            <a:r>
              <a:rPr lang="de-CH" baseline="0" dirty="0" smtClean="0"/>
              <a:t> open </a:t>
            </a:r>
            <a:r>
              <a:rPr lang="de-CH" baseline="0" dirty="0" err="1" smtClean="0"/>
              <a:t>label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norfloxacin</a:t>
            </a:r>
            <a:r>
              <a:rPr lang="de-CH" baseline="0" dirty="0" smtClean="0"/>
              <a:t>. </a:t>
            </a:r>
          </a:p>
          <a:p>
            <a:r>
              <a:rPr lang="de-CH" baseline="0" dirty="0" err="1" smtClean="0"/>
              <a:t>Furthermore</a:t>
            </a:r>
            <a:r>
              <a:rPr lang="de-CH" baseline="0" dirty="0" smtClean="0"/>
              <a:t>, 26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censored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liver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transplantation</a:t>
            </a:r>
            <a:r>
              <a:rPr lang="de-CH" baseline="0" dirty="0" smtClean="0"/>
              <a:t>.</a:t>
            </a:r>
          </a:p>
          <a:p>
            <a:r>
              <a:rPr lang="de-CH" baseline="0" dirty="0" err="1" smtClean="0"/>
              <a:t>Therefore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authors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decided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perform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post</a:t>
            </a:r>
            <a:r>
              <a:rPr lang="de-CH" baseline="0" dirty="0" smtClean="0"/>
              <a:t> hoc </a:t>
            </a:r>
            <a:r>
              <a:rPr lang="de-CH" baseline="0" dirty="0" err="1" smtClean="0"/>
              <a:t>analyses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accounting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liver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transplantation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competing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risk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death</a:t>
            </a:r>
            <a:r>
              <a:rPr lang="de-CH" baseline="0" dirty="0" smtClean="0"/>
              <a:t>. </a:t>
            </a:r>
            <a:r>
              <a:rPr lang="de-CH" baseline="0" dirty="0" err="1" smtClean="0"/>
              <a:t>Survival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data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patients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SBP </a:t>
            </a:r>
            <a:r>
              <a:rPr lang="de-CH" baseline="0" dirty="0" err="1" smtClean="0"/>
              <a:t>were</a:t>
            </a:r>
            <a:r>
              <a:rPr lang="de-CH" baseline="0" dirty="0" smtClean="0"/>
              <a:t> not </a:t>
            </a:r>
            <a:r>
              <a:rPr lang="de-CH" baseline="0" dirty="0" err="1" smtClean="0"/>
              <a:t>censored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6356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So,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competing</a:t>
            </a:r>
            <a:r>
              <a:rPr lang="de-CH" dirty="0" smtClean="0"/>
              <a:t>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analysis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cumulative</a:t>
            </a:r>
            <a:r>
              <a:rPr lang="de-CH" dirty="0" smtClean="0"/>
              <a:t> </a:t>
            </a:r>
            <a:r>
              <a:rPr lang="de-CH" dirty="0" err="1" smtClean="0"/>
              <a:t>incidence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death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norfloxacin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was </a:t>
            </a:r>
            <a:r>
              <a:rPr lang="de-CH" baseline="0" dirty="0" err="1" smtClean="0"/>
              <a:t>significantly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lower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than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placebo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group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subdistribution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hazard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ratio</a:t>
            </a:r>
            <a:r>
              <a:rPr lang="de-CH" baseline="0" dirty="0" smtClean="0"/>
              <a:t> 0.59.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CBED-58F0-4FC4-A088-48C7DD7B0A2A}" type="slidenum">
              <a:rPr lang="de-CH" smtClean="0"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032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8458200" cy="1905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39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429000"/>
            <a:ext cx="8458200" cy="396875"/>
          </a:xfrm>
        </p:spPr>
        <p:txBody>
          <a:bodyPr anchor="b">
            <a:spAutoFit/>
          </a:bodyPr>
          <a:lstStyle>
            <a:lvl1pPr marL="0" indent="0">
              <a:buFontTx/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15395" name="Picture 35" descr="balken_ti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38588"/>
            <a:ext cx="9144000" cy="1292225"/>
          </a:xfrm>
          <a:prstGeom prst="rect">
            <a:avLst/>
          </a:prstGeom>
          <a:noFill/>
        </p:spPr>
      </p:pic>
      <p:pic>
        <p:nvPicPr>
          <p:cNvPr id="15396" name="Picture 36" descr="logo_insel_gross_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10000"/>
            <a:ext cx="3200400" cy="1600200"/>
          </a:xfrm>
          <a:prstGeom prst="rect">
            <a:avLst/>
          </a:prstGeom>
          <a:noFill/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3528" y="224294"/>
            <a:ext cx="1980952" cy="80952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59353" y="218154"/>
            <a:ext cx="1617103" cy="782747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7500" y="609600"/>
            <a:ext cx="20955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1341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fus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flipV="1">
            <a:off x="0" y="6527800"/>
            <a:ext cx="9144000" cy="3302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174407"/>
            <a:ext cx="8382000" cy="3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44824"/>
            <a:ext cx="8382000" cy="440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11163" y="87313"/>
            <a:ext cx="259662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900" b="0" dirty="0">
                <a:solidFill>
                  <a:schemeClr val="bg1"/>
                </a:solidFill>
              </a:rPr>
              <a:t>Universitätsklinik</a:t>
            </a:r>
            <a:r>
              <a:rPr lang="de-DE" sz="900" b="0" baseline="0" dirty="0">
                <a:solidFill>
                  <a:schemeClr val="bg1"/>
                </a:solidFill>
              </a:rPr>
              <a:t> für Allgemeine Innere Medizin</a:t>
            </a:r>
            <a:endParaRPr lang="de-DE" sz="900" b="0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3528" y="224294"/>
            <a:ext cx="1980952" cy="80952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59353" y="218154"/>
            <a:ext cx="1617103" cy="7827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93D3"/>
          </a:solidFill>
          <a:latin typeface="Arial" charset="0"/>
          <a:ea typeface="ＭＳ Ｐゴシック" pitchFamily="1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906463" indent="-1397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241425" indent="-1444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576388" indent="-14446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033588" indent="-14446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490788" indent="-14446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947988" indent="-14446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405188" indent="-14446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1161" y="1484784"/>
            <a:ext cx="8458200" cy="1368152"/>
          </a:xfrm>
        </p:spPr>
        <p:txBody>
          <a:bodyPr/>
          <a:lstStyle/>
          <a:p>
            <a:r>
              <a:rPr lang="en-US" sz="2800" dirty="0"/>
              <a:t>Effects of Long-term </a:t>
            </a:r>
            <a:r>
              <a:rPr lang="en-US" sz="2800" dirty="0" err="1"/>
              <a:t>Norfloxacin</a:t>
            </a:r>
            <a:r>
              <a:rPr lang="en-US" sz="2800" dirty="0"/>
              <a:t> Therapy in Patients with Advanced </a:t>
            </a:r>
            <a:r>
              <a:rPr lang="en-US" sz="2800" dirty="0" smtClean="0"/>
              <a:t>Cirrhosis</a:t>
            </a:r>
            <a:br>
              <a:rPr lang="en-US" sz="2800" dirty="0" smtClean="0"/>
            </a:br>
            <a:r>
              <a:rPr lang="en-US" sz="2400" b="0" dirty="0">
                <a:latin typeface="+mn-lt"/>
              </a:rPr>
              <a:t> NORFLOCIR trial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>
          <a:xfrm>
            <a:off x="381000" y="3456543"/>
            <a:ext cx="8458200" cy="369332"/>
          </a:xfrm>
        </p:spPr>
        <p:txBody>
          <a:bodyPr/>
          <a:lstStyle/>
          <a:p>
            <a:pPr algn="ctr"/>
            <a:r>
              <a:rPr lang="en-US" sz="1800" dirty="0"/>
              <a:t>R Moreau, </a:t>
            </a:r>
            <a:r>
              <a:rPr lang="en-US" sz="1800" dirty="0" smtClean="0"/>
              <a:t>L </a:t>
            </a:r>
            <a:r>
              <a:rPr lang="en-US" sz="1800" dirty="0" err="1" smtClean="0"/>
              <a:t>Elkrief</a:t>
            </a:r>
            <a:r>
              <a:rPr lang="en-US" sz="1800" dirty="0"/>
              <a:t>, </a:t>
            </a:r>
            <a:r>
              <a:rPr lang="en-US" sz="1800" dirty="0" smtClean="0"/>
              <a:t>C Bureau et al. </a:t>
            </a:r>
            <a:r>
              <a:rPr lang="en-US" sz="1800" i="1" dirty="0" smtClean="0"/>
              <a:t>Gastroenterology</a:t>
            </a:r>
            <a:r>
              <a:rPr lang="en-US" sz="1800" dirty="0" smtClean="0"/>
              <a:t>. Aug 2018. [</a:t>
            </a:r>
            <a:r>
              <a:rPr lang="en-US" sz="1800" dirty="0" err="1" smtClean="0"/>
              <a:t>Epub</a:t>
            </a:r>
            <a:r>
              <a:rPr lang="en-US" sz="1800" dirty="0" smtClean="0"/>
              <a:t>]</a:t>
            </a:r>
            <a:endParaRPr lang="en-US" sz="1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5517232"/>
            <a:ext cx="3946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>
                <a:solidFill>
                  <a:schemeClr val="accent3">
                    <a:lumMod val="50000"/>
                  </a:schemeClr>
                </a:solidFill>
              </a:rPr>
              <a:t>Journal Club </a:t>
            </a:r>
            <a:r>
              <a:rPr lang="de-CH" sz="1600" dirty="0" smtClean="0">
                <a:solidFill>
                  <a:schemeClr val="accent3">
                    <a:lumMod val="50000"/>
                  </a:schemeClr>
                </a:solidFill>
              </a:rPr>
              <a:t>30.08.2018 - Naomi Lange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3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 bwMode="auto">
          <a:xfrm>
            <a:off x="4067944" y="1844824"/>
            <a:ext cx="432048" cy="21602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Bogen 6"/>
          <p:cNvSpPr/>
          <p:nvPr/>
        </p:nvSpPr>
        <p:spPr bwMode="auto">
          <a:xfrm>
            <a:off x="395536" y="1953394"/>
            <a:ext cx="792088" cy="97155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1259632" y="1628800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4186"/>
            <a:ext cx="8521173" cy="550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94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Baseline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Characteristics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07024"/>
              </p:ext>
            </p:extLst>
          </p:nvPr>
        </p:nvGraphicFramePr>
        <p:xfrm>
          <a:off x="381000" y="1844824"/>
          <a:ext cx="8316000" cy="4480560"/>
        </p:xfrm>
        <a:graphic>
          <a:graphicData uri="http://schemas.openxmlformats.org/drawingml/2006/table">
            <a:tbl>
              <a:tblPr firstRow="1" firstCol="1" bandRow="1"/>
              <a:tblGrid>
                <a:gridCol w="4263008">
                  <a:extLst>
                    <a:ext uri="{9D8B030D-6E8A-4147-A177-3AD203B41FA5}">
                      <a16:colId xmlns:a16="http://schemas.microsoft.com/office/drawing/2014/main" val="289557041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160559808"/>
                    </a:ext>
                  </a:extLst>
                </a:gridCol>
                <a:gridCol w="1964760">
                  <a:extLst>
                    <a:ext uri="{9D8B030D-6E8A-4147-A177-3AD203B41FA5}">
                      <a16:colId xmlns:a16="http://schemas.microsoft.com/office/drawing/2014/main" val="417073933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Norfloxacin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(N=144)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Placebo (N=147)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826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– yr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55.2 ± 8.5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56.0 ± 9.5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561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</a:t>
                      </a: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(65.3)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(73.5)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566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Child-Pugh score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11.4 ± 1.1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11.2 ± 1.0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871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MELD score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21.4 ± 5.0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21.0 ± 5.3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515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Etiology of cirrhosis – no. (%)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277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Alcohol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 (79.9)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(73.5)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HCV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(7.6)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(6.1)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21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HBV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(0.7)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(2.0)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05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Other </a:t>
                      </a: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(11.8)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(18.3)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775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 alcohol use – no. </a:t>
                      </a:r>
                      <a:r>
                        <a:rPr lang="en-US" sz="1400" spc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</a:t>
                      </a:r>
                      <a:r>
                        <a:rPr lang="en-US" sz="1400" spc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(43.5)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06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Waiting list for liver transplantation – no. </a:t>
                      </a:r>
                      <a:r>
                        <a:rPr lang="en-US" sz="1400" spc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(11.8)</a:t>
                      </a:r>
                      <a:endParaRPr lang="de-CH" sz="1400" spc="0" baseline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(8.8)</a:t>
                      </a:r>
                      <a:endParaRPr lang="de-CH" sz="1400" spc="0" baseline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37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 gastrointestinal </a:t>
                      </a: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hemorrhage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de-CH" sz="1400" spc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(19.4)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(23.8)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3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29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Baseline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Characteristics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32391"/>
              </p:ext>
            </p:extLst>
          </p:nvPr>
        </p:nvGraphicFramePr>
        <p:xfrm>
          <a:off x="381000" y="1844824"/>
          <a:ext cx="8301464" cy="4765144"/>
        </p:xfrm>
        <a:graphic>
          <a:graphicData uri="http://schemas.openxmlformats.org/drawingml/2006/table">
            <a:tbl>
              <a:tblPr firstRow="1" firstCol="1" bandRow="1"/>
              <a:tblGrid>
                <a:gridCol w="4263008">
                  <a:extLst>
                    <a:ext uri="{9D8B030D-6E8A-4147-A177-3AD203B41FA5}">
                      <a16:colId xmlns:a16="http://schemas.microsoft.com/office/drawing/2014/main" val="289557041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160559808"/>
                    </a:ext>
                  </a:extLst>
                </a:gridCol>
                <a:gridCol w="1950224">
                  <a:extLst>
                    <a:ext uri="{9D8B030D-6E8A-4147-A177-3AD203B41FA5}">
                      <a16:colId xmlns:a16="http://schemas.microsoft.com/office/drawing/2014/main" val="4170739337"/>
                    </a:ext>
                  </a:extLst>
                </a:gridCol>
              </a:tblGrid>
              <a:tr h="6441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Norfloxacin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(N=144)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Placebo (N=147)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826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baseline="0" dirty="0" smtClean="0">
                          <a:latin typeface="+mn-lt"/>
                        </a:rPr>
                        <a:t>Prior episode of SBP – no. 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baseline="0" dirty="0" smtClean="0">
                          <a:latin typeface="+mn-lt"/>
                        </a:rPr>
                        <a:t>6 (4.2)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baseline="0" dirty="0" smtClean="0">
                          <a:latin typeface="+mn-lt"/>
                        </a:rPr>
                        <a:t>5 (3.4)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561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 episode of infection unrelated to SBP – no. 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(22.2)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 (29.6)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566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 history of HCC – no. 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(4.2)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(2.0)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277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Esophageal and/or gastric varices – no.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Unknown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(13.2)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(19.0)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21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Grade 0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(22.2)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(18.4)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05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Grade 1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(21.5)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 (22.5)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775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Grade 2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 (43.1)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 (40.1)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3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of at least one episode of ascites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no. (%)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 (87.5)</a:t>
                      </a:r>
                      <a:endParaRPr lang="de-CH" sz="1400" spc="0" baseline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(89.1</a:t>
                      </a:r>
                      <a:r>
                        <a:rPr lang="en-US" sz="1400" spc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06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Ascites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116 (80.5)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116 (79.0)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37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Mild-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-moderate –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/ total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(%)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60/116 (51.7) 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66/116 (56.9)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31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Large or refractory– no. / total no. (%)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56/116 (48.3)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50/116 (43.1)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21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398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Baseline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Characteristics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28747"/>
              </p:ext>
            </p:extLst>
          </p:nvPr>
        </p:nvGraphicFramePr>
        <p:xfrm>
          <a:off x="381000" y="1844824"/>
          <a:ext cx="8301464" cy="4164624"/>
        </p:xfrm>
        <a:graphic>
          <a:graphicData uri="http://schemas.openxmlformats.org/drawingml/2006/table">
            <a:tbl>
              <a:tblPr firstRow="1" firstCol="1" bandRow="1"/>
              <a:tblGrid>
                <a:gridCol w="4263008">
                  <a:extLst>
                    <a:ext uri="{9D8B030D-6E8A-4147-A177-3AD203B41FA5}">
                      <a16:colId xmlns:a16="http://schemas.microsoft.com/office/drawing/2014/main" val="289557041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160559808"/>
                    </a:ext>
                  </a:extLst>
                </a:gridCol>
                <a:gridCol w="1950224">
                  <a:extLst>
                    <a:ext uri="{9D8B030D-6E8A-4147-A177-3AD203B41FA5}">
                      <a16:colId xmlns:a16="http://schemas.microsoft.com/office/drawing/2014/main" val="4170739337"/>
                    </a:ext>
                  </a:extLst>
                </a:gridCol>
              </a:tblGrid>
              <a:tr h="6441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Norfloxacin</a:t>
                      </a: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(N=144)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spc="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Placebo (N=147)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826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 treatment at enrollment – no.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561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Diuretics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 (63.9)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 (63.9)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277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Beta-blockers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(41.7)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 (45.6)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Corticosteroids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(20.8)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(21.8)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21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quinolone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antibiotics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/ total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(%)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prophylaxis</a:t>
                      </a:r>
                      <a:endParaRPr lang="de-CH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1/6 (16.7)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2/5 (40.0)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05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For other reasons</a:t>
                      </a: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41/134 (30.6)</a:t>
                      </a: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40/136 (29.4)</a:t>
                      </a:r>
                      <a:endParaRPr lang="sv-SE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775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spc="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06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de-CH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37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31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CH" sz="1400" spc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21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047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844824"/>
            <a:ext cx="8382000" cy="440357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Mean </a:t>
            </a:r>
            <a:r>
              <a:rPr lang="en-US" sz="2000" dirty="0"/>
              <a:t>(±SD) durations of treatment and follow-up during the </a:t>
            </a:r>
            <a:r>
              <a:rPr lang="en-US" sz="2000" dirty="0" smtClean="0"/>
              <a:t>double-blind treatment period: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82.7±77.3 </a:t>
            </a:r>
            <a:r>
              <a:rPr lang="en-US" sz="2000" dirty="0"/>
              <a:t>and 157.1±4.6 days in the </a:t>
            </a:r>
            <a:r>
              <a:rPr lang="en-US" sz="2000" dirty="0" err="1" smtClean="0"/>
              <a:t>norfloxacin</a:t>
            </a:r>
            <a:r>
              <a:rPr lang="en-US" sz="2000" dirty="0" smtClean="0"/>
              <a:t> group </a:t>
            </a:r>
            <a:r>
              <a:rPr lang="en-US" sz="2000" dirty="0"/>
              <a:t>and 71.7±73.4 and 155.2±4.6 days in the placebo </a:t>
            </a:r>
            <a:r>
              <a:rPr lang="en-US" sz="2000" dirty="0" smtClean="0"/>
              <a:t>group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42.6</a:t>
            </a:r>
            <a:r>
              <a:rPr lang="en-US" sz="2000" dirty="0"/>
              <a:t>% </a:t>
            </a:r>
            <a:r>
              <a:rPr lang="en-US" sz="2000" dirty="0" smtClean="0"/>
              <a:t>completed </a:t>
            </a:r>
            <a:r>
              <a:rPr lang="en-US" sz="2000" dirty="0"/>
              <a:t>the trial according to the protocol (full participation</a:t>
            </a:r>
            <a:r>
              <a:rPr lang="en-US" sz="20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54.6</a:t>
            </a:r>
            <a:r>
              <a:rPr lang="en-US" sz="2000" dirty="0"/>
              <a:t>% modified their consent to less than full study </a:t>
            </a:r>
            <a:r>
              <a:rPr lang="en-US" sz="2000" dirty="0" smtClean="0"/>
              <a:t>participation (reduced number </a:t>
            </a:r>
            <a:r>
              <a:rPr lang="en-US" sz="2000" dirty="0"/>
              <a:t>of study </a:t>
            </a:r>
            <a:r>
              <a:rPr lang="en-US" sz="2000" dirty="0" smtClean="0"/>
              <a:t>visits and/or </a:t>
            </a:r>
            <a:r>
              <a:rPr lang="en-US" sz="2000" dirty="0"/>
              <a:t>transiently forgot </a:t>
            </a:r>
            <a:r>
              <a:rPr lang="en-US" sz="2000" dirty="0" smtClean="0"/>
              <a:t>to take study treatment)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2.7</a:t>
            </a:r>
            <a:r>
              <a:rPr lang="en-US" sz="2000" dirty="0"/>
              <a:t>% </a:t>
            </a:r>
            <a:r>
              <a:rPr lang="en-US" sz="2000" dirty="0" smtClean="0"/>
              <a:t>were lost </a:t>
            </a:r>
            <a:r>
              <a:rPr lang="en-US" sz="2000" dirty="0"/>
              <a:t>to follow-up 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treatment </a:t>
            </a:r>
            <a:r>
              <a:rPr lang="en-US" sz="2000" dirty="0"/>
              <a:t>was discontinued in </a:t>
            </a:r>
            <a:r>
              <a:rPr lang="en-US" sz="2000" dirty="0" smtClean="0"/>
              <a:t>40.2% (death </a:t>
            </a:r>
            <a:r>
              <a:rPr lang="en-US" sz="2000" dirty="0"/>
              <a:t>in 15.1%, </a:t>
            </a:r>
            <a:r>
              <a:rPr lang="en-US" sz="2000" dirty="0" err="1"/>
              <a:t>prespecified</a:t>
            </a:r>
            <a:r>
              <a:rPr lang="en-US" sz="2000" dirty="0"/>
              <a:t> reasons </a:t>
            </a:r>
            <a:r>
              <a:rPr lang="en-US" sz="2000" dirty="0" smtClean="0"/>
              <a:t>(occurrence </a:t>
            </a:r>
            <a:r>
              <a:rPr lang="en-US" sz="2000" dirty="0"/>
              <a:t>of </a:t>
            </a:r>
            <a:r>
              <a:rPr lang="en-US" sz="2000" dirty="0" smtClean="0"/>
              <a:t>an episode </a:t>
            </a:r>
            <a:r>
              <a:rPr lang="en-US" sz="2000" dirty="0"/>
              <a:t>of </a:t>
            </a:r>
            <a:r>
              <a:rPr lang="en-US" sz="2000" dirty="0" smtClean="0"/>
              <a:t>SBP/liver transplantation) in </a:t>
            </a:r>
            <a:r>
              <a:rPr lang="en-US" sz="2000" dirty="0"/>
              <a:t>12.7%, consent withdrawal in 11.7%, and other reasons in 0.7%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1651091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primary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primary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outcome</a:t>
            </a: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776055"/>
            <a:ext cx="4457194" cy="2700737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3510"/>
              </p:ext>
            </p:extLst>
          </p:nvPr>
        </p:nvGraphicFramePr>
        <p:xfrm>
          <a:off x="474812" y="4689202"/>
          <a:ext cx="8288188" cy="1401128"/>
        </p:xfrm>
        <a:graphic>
          <a:graphicData uri="http://schemas.openxmlformats.org/drawingml/2006/table">
            <a:tbl>
              <a:tblPr firstRow="1" firstCol="1" bandRow="1"/>
              <a:tblGrid>
                <a:gridCol w="2736303">
                  <a:extLst>
                    <a:ext uri="{9D8B030D-6E8A-4147-A177-3AD203B41FA5}">
                      <a16:colId xmlns:a16="http://schemas.microsoft.com/office/drawing/2014/main" val="113099678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2542282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5310274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28719721"/>
                    </a:ext>
                  </a:extLst>
                </a:gridCol>
                <a:gridCol w="1591445">
                  <a:extLst>
                    <a:ext uri="{9D8B030D-6E8A-4147-A177-3AD203B41FA5}">
                      <a16:colId xmlns:a16="http://schemas.microsoft.com/office/drawing/2014/main" val="3663926721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Norfloxacin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(N=144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Placebo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(N=147)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 Ratio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(95% CI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596676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375119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patients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rate – % (95% CI)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 (9.3-21.6)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 (13.5-26.8)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 (0.38-1.23)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84047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0813" y="3440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37480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post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hoc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analyses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primary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outcome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81000" y="1844824"/>
            <a:ext cx="8382000" cy="4403576"/>
          </a:xfrm>
        </p:spPr>
        <p:txBody>
          <a:bodyPr/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respecified</a:t>
            </a:r>
            <a:r>
              <a:rPr lang="en-US" sz="2000" dirty="0" smtClean="0"/>
              <a:t> </a:t>
            </a:r>
            <a:r>
              <a:rPr lang="en-US" sz="2000" dirty="0"/>
              <a:t>decision </a:t>
            </a:r>
            <a:r>
              <a:rPr lang="en-US" sz="2000" dirty="0" smtClean="0"/>
              <a:t>to censor SBP: </a:t>
            </a:r>
            <a:r>
              <a:rPr lang="en-US" sz="2000" dirty="0"/>
              <a:t>expectation that secondary prophylaxis would be routinely </a:t>
            </a:r>
            <a:r>
              <a:rPr lang="en-US" sz="2000" dirty="0" smtClean="0"/>
              <a:t>used </a:t>
            </a:r>
          </a:p>
          <a:p>
            <a:endParaRPr lang="en-US" sz="2000" dirty="0" smtClean="0"/>
          </a:p>
          <a:p>
            <a:pPr marL="385763" lvl="1" indent="0">
              <a:buNone/>
            </a:pPr>
            <a:r>
              <a:rPr lang="en-US" sz="2000" dirty="0" smtClean="0"/>
              <a:t>► open-label </a:t>
            </a:r>
            <a:r>
              <a:rPr lang="en-US" sz="2000" dirty="0"/>
              <a:t>use of fluoroquinolones following an episode of </a:t>
            </a:r>
            <a:r>
              <a:rPr lang="en-US" sz="2000" dirty="0" smtClean="0"/>
              <a:t> SBP were used in less than </a:t>
            </a:r>
            <a:r>
              <a:rPr lang="en-US" sz="2000" dirty="0"/>
              <a:t>50% of </a:t>
            </a:r>
            <a:r>
              <a:rPr lang="en-US" sz="2000" dirty="0" smtClean="0"/>
              <a:t>patients (27 developed SBP/11 </a:t>
            </a:r>
            <a:r>
              <a:rPr lang="en-US" sz="2000" dirty="0"/>
              <a:t>received open-label </a:t>
            </a:r>
            <a:r>
              <a:rPr lang="en-US" sz="2000" dirty="0" err="1" smtClean="0"/>
              <a:t>norfloxacin</a:t>
            </a:r>
            <a:r>
              <a:rPr lang="en-US" sz="2000" dirty="0" smtClean="0"/>
              <a:t>)</a:t>
            </a:r>
          </a:p>
          <a:p>
            <a:pPr marL="385763" lvl="1" indent="0">
              <a:buNone/>
            </a:pPr>
            <a:r>
              <a:rPr lang="en-US" sz="2000" dirty="0" smtClean="0"/>
              <a:t>► 26 patients were censored for liver transplantation</a:t>
            </a:r>
          </a:p>
          <a:p>
            <a:pPr marL="385763" lvl="1" indent="0">
              <a:buNone/>
            </a:pPr>
            <a:r>
              <a:rPr lang="en-US" sz="2000" dirty="0"/>
              <a:t>► </a:t>
            </a:r>
            <a:r>
              <a:rPr lang="en-US" sz="2000" dirty="0" smtClean="0"/>
              <a:t>Post hoc analyses: liver </a:t>
            </a:r>
            <a:r>
              <a:rPr lang="en-US" sz="2000" dirty="0"/>
              <a:t>transplantation as a competing risk of death, survival data of patients with SBP not </a:t>
            </a:r>
            <a:r>
              <a:rPr lang="en-US" sz="2000" dirty="0" smtClean="0"/>
              <a:t>censored (12 deaths)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9213162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Results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post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hoc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analyses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primary</a:t>
            </a:r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outcome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233" y="1728098"/>
            <a:ext cx="5307533" cy="3231929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59994"/>
              </p:ext>
            </p:extLst>
          </p:nvPr>
        </p:nvGraphicFramePr>
        <p:xfrm>
          <a:off x="381000" y="5135405"/>
          <a:ext cx="8381999" cy="988060"/>
        </p:xfrm>
        <a:graphic>
          <a:graphicData uri="http://schemas.openxmlformats.org/drawingml/2006/table">
            <a:tbl>
              <a:tblPr firstRow="1" firstCol="1" bandRow="1"/>
              <a:tblGrid>
                <a:gridCol w="3075938">
                  <a:extLst>
                    <a:ext uri="{9D8B030D-6E8A-4147-A177-3AD203B41FA5}">
                      <a16:colId xmlns:a16="http://schemas.microsoft.com/office/drawing/2014/main" val="1130996789"/>
                    </a:ext>
                  </a:extLst>
                </a:gridCol>
                <a:gridCol w="1771396">
                  <a:extLst>
                    <a:ext uri="{9D8B030D-6E8A-4147-A177-3AD203B41FA5}">
                      <a16:colId xmlns:a16="http://schemas.microsoft.com/office/drawing/2014/main" val="3925422824"/>
                    </a:ext>
                  </a:extLst>
                </a:gridCol>
                <a:gridCol w="1851914">
                  <a:extLst>
                    <a:ext uri="{9D8B030D-6E8A-4147-A177-3AD203B41FA5}">
                      <a16:colId xmlns:a16="http://schemas.microsoft.com/office/drawing/2014/main" val="531027435"/>
                    </a:ext>
                  </a:extLst>
                </a:gridCol>
                <a:gridCol w="1682751">
                  <a:extLst>
                    <a:ext uri="{9D8B030D-6E8A-4147-A177-3AD203B41FA5}">
                      <a16:colId xmlns:a16="http://schemas.microsoft.com/office/drawing/2014/main" val="3663926721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Norfloxacin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(N=144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Placebo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(N=147)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Sub-hazard </a:t>
                      </a: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(95% CI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596676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375119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</a:t>
                      </a:r>
                      <a:r>
                        <a:rPr lang="de-CH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incidence</a:t>
                      </a:r>
                      <a:r>
                        <a:rPr lang="de-CH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% (95% CI)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15.5% (10.1-</a:t>
                      </a:r>
                      <a:r>
                        <a:rPr lang="de-CH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21.9)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24.8%</a:t>
                      </a:r>
                      <a:r>
                        <a:rPr lang="de-CH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(18.1- 32.1)</a:t>
                      </a:r>
                      <a:endParaRPr lang="de-CH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/>
                        <a:t>0.59  (0.35-0.99)</a:t>
                      </a:r>
                      <a:endParaRPr lang="de-CH" sz="1000" dirty="0" smtClean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84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6727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post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hoc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analyses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primary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outcome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81000" y="1844824"/>
            <a:ext cx="8382000" cy="4403576"/>
          </a:xfrm>
        </p:spPr>
        <p:txBody>
          <a:bodyPr/>
          <a:lstStyle/>
          <a:p>
            <a:r>
              <a:rPr lang="en-US" sz="1800" dirty="0"/>
              <a:t>66.8% (</a:t>
            </a:r>
            <a:r>
              <a:rPr lang="en-US" sz="1800" dirty="0" smtClean="0"/>
              <a:t>155/232</a:t>
            </a:r>
            <a:r>
              <a:rPr lang="en-US" sz="1800" dirty="0"/>
              <a:t>) </a:t>
            </a:r>
            <a:r>
              <a:rPr lang="en-US" sz="1800" dirty="0" smtClean="0"/>
              <a:t>with baseline AF </a:t>
            </a:r>
            <a:r>
              <a:rPr lang="en-US" sz="1800" dirty="0"/>
              <a:t>protein </a:t>
            </a:r>
            <a:r>
              <a:rPr lang="en-US" sz="1800" dirty="0" smtClean="0"/>
              <a:t>levels</a:t>
            </a:r>
          </a:p>
          <a:p>
            <a:endParaRPr lang="en-US" sz="1800" dirty="0"/>
          </a:p>
          <a:p>
            <a:r>
              <a:rPr lang="en-US" sz="1800" dirty="0" smtClean="0"/>
              <a:t>cumulative </a:t>
            </a:r>
            <a:r>
              <a:rPr lang="en-US" sz="1800" dirty="0"/>
              <a:t>incidence of death at 6 months </a:t>
            </a:r>
          </a:p>
          <a:p>
            <a:pPr marL="385763" lvl="1" indent="0">
              <a:buNone/>
            </a:pPr>
            <a:r>
              <a:rPr lang="en-US" sz="1800" dirty="0" smtClean="0"/>
              <a:t>► 102 </a:t>
            </a:r>
            <a:r>
              <a:rPr lang="en-US" sz="1800" dirty="0"/>
              <a:t>with </a:t>
            </a:r>
            <a:r>
              <a:rPr lang="en-US" sz="1800" dirty="0" smtClean="0"/>
              <a:t>AF protein </a:t>
            </a:r>
            <a:r>
              <a:rPr lang="en-US" sz="1800" dirty="0"/>
              <a:t>levels &lt;15 </a:t>
            </a:r>
            <a:r>
              <a:rPr lang="en-US" sz="1800" dirty="0" smtClean="0"/>
              <a:t>g/l: SHR 0.35 </a:t>
            </a:r>
            <a:r>
              <a:rPr lang="en-US" sz="1800" dirty="0"/>
              <a:t>(95% CI, </a:t>
            </a:r>
            <a:r>
              <a:rPr lang="en-US" sz="1800" dirty="0" smtClean="0"/>
              <a:t>0.13-0.93)</a:t>
            </a:r>
          </a:p>
          <a:p>
            <a:pPr marL="385763" lvl="1" indent="0">
              <a:buNone/>
            </a:pPr>
            <a:r>
              <a:rPr lang="en-US" sz="1800" dirty="0" smtClean="0"/>
              <a:t>► 53 </a:t>
            </a:r>
            <a:r>
              <a:rPr lang="en-US" sz="1800" dirty="0"/>
              <a:t>with </a:t>
            </a:r>
            <a:r>
              <a:rPr lang="en-US" sz="1800" dirty="0" smtClean="0"/>
              <a:t>AF protein </a:t>
            </a:r>
            <a:r>
              <a:rPr lang="en-US" sz="1800" dirty="0"/>
              <a:t>levels </a:t>
            </a:r>
            <a:r>
              <a:rPr lang="en-US" sz="1800" dirty="0" smtClean="0"/>
              <a:t>≥15 </a:t>
            </a:r>
            <a:r>
              <a:rPr lang="en-US" sz="1800" dirty="0"/>
              <a:t>g/l: SHR </a:t>
            </a:r>
            <a:r>
              <a:rPr lang="en-US" sz="1800" dirty="0" smtClean="0"/>
              <a:t>1.39 </a:t>
            </a:r>
            <a:r>
              <a:rPr lang="en-US" sz="1800" dirty="0"/>
              <a:t>(95% CI, 0.42-4.57</a:t>
            </a:r>
            <a:r>
              <a:rPr lang="en-US" sz="1800" dirty="0" smtClean="0"/>
              <a:t>)</a:t>
            </a:r>
            <a:endParaRPr lang="de-CH" sz="1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4057473"/>
            <a:ext cx="3933654" cy="243219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307" y="4035663"/>
            <a:ext cx="4225997" cy="234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234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post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hoc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analyses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primary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outcome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81000" y="1844824"/>
            <a:ext cx="8382000" cy="4403576"/>
          </a:xfrm>
        </p:spPr>
        <p:txBody>
          <a:bodyPr/>
          <a:lstStyle/>
          <a:p>
            <a:r>
              <a:rPr lang="en-US" sz="1800" dirty="0" smtClean="0"/>
              <a:t>124 patients with full participation at last visit (62 in each group)</a:t>
            </a:r>
          </a:p>
          <a:p>
            <a:pPr marL="381000" lvl="1" indent="0">
              <a:buNone/>
            </a:pPr>
            <a:r>
              <a:rPr lang="en-US" sz="1800" dirty="0" smtClean="0"/>
              <a:t>► cumulative </a:t>
            </a:r>
            <a:r>
              <a:rPr lang="en-US" sz="1800" dirty="0"/>
              <a:t>incidence of death at 6 </a:t>
            </a:r>
            <a:r>
              <a:rPr lang="en-US" sz="1800" dirty="0" smtClean="0"/>
              <a:t>months: SHR </a:t>
            </a:r>
            <a:r>
              <a:rPr lang="de-CH" sz="1800" dirty="0"/>
              <a:t>0.54 (95% CI, 0.28-1.05</a:t>
            </a:r>
            <a:r>
              <a:rPr lang="de-CH" sz="1800" dirty="0" smtClean="0"/>
              <a:t>), P= 0.069</a:t>
            </a:r>
          </a:p>
          <a:p>
            <a:pPr marL="381000" lvl="1" indent="0">
              <a:buNone/>
            </a:pPr>
            <a:endParaRPr lang="de-CH" sz="1800" dirty="0" smtClean="0"/>
          </a:p>
          <a:p>
            <a:r>
              <a:rPr lang="en-US" sz="1800" dirty="0"/>
              <a:t>7</a:t>
            </a:r>
            <a:r>
              <a:rPr lang="en-US" sz="1800" dirty="0" smtClean="0"/>
              <a:t>4 </a:t>
            </a:r>
            <a:r>
              <a:rPr lang="en-US" sz="1800" dirty="0"/>
              <a:t>patients with </a:t>
            </a:r>
            <a:r>
              <a:rPr lang="en-US" sz="1800" dirty="0" smtClean="0"/>
              <a:t>prior episode of infection (32 in </a:t>
            </a:r>
            <a:r>
              <a:rPr lang="en-US" sz="1800" dirty="0" err="1" smtClean="0"/>
              <a:t>norfloxacin</a:t>
            </a:r>
            <a:r>
              <a:rPr lang="en-US" sz="1800" dirty="0" smtClean="0"/>
              <a:t> group)</a:t>
            </a:r>
            <a:endParaRPr lang="en-US" sz="1800" dirty="0"/>
          </a:p>
          <a:p>
            <a:pPr marL="381000" lvl="1" indent="0">
              <a:buNone/>
            </a:pPr>
            <a:r>
              <a:rPr lang="en-US" sz="1800" dirty="0" smtClean="0"/>
              <a:t>► </a:t>
            </a:r>
            <a:r>
              <a:rPr lang="en-US" sz="1800" dirty="0"/>
              <a:t>cumulative incidence of death at 6 months: SHR </a:t>
            </a:r>
            <a:r>
              <a:rPr lang="de-CH" sz="1800" dirty="0" smtClean="0"/>
              <a:t>0.83 </a:t>
            </a:r>
            <a:r>
              <a:rPr lang="de-CH" sz="1800" dirty="0"/>
              <a:t>(95% CI, </a:t>
            </a:r>
            <a:r>
              <a:rPr lang="de-CH" sz="1800" dirty="0" smtClean="0"/>
              <a:t>0.27-2.50), </a:t>
            </a:r>
            <a:r>
              <a:rPr lang="de-CH" sz="1800" dirty="0"/>
              <a:t>P= </a:t>
            </a:r>
            <a:r>
              <a:rPr lang="de-CH" sz="1800" dirty="0" smtClean="0"/>
              <a:t>0.74</a:t>
            </a:r>
            <a:endParaRPr lang="de-CH" sz="1800" dirty="0"/>
          </a:p>
          <a:p>
            <a:pPr marL="0" indent="0">
              <a:buNone/>
            </a:pPr>
            <a:endParaRPr lang="de-CH" sz="2000" dirty="0"/>
          </a:p>
          <a:p>
            <a:pPr marL="381000" lvl="1" indent="0">
              <a:buNone/>
            </a:pPr>
            <a:endParaRPr lang="de-CH" sz="1800" dirty="0"/>
          </a:p>
          <a:p>
            <a:pPr marL="381000" lvl="1" indent="0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6322512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Background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dirty="0"/>
              <a:t>A </a:t>
            </a:r>
            <a:r>
              <a:rPr lang="de-CH" sz="2000" dirty="0" err="1" smtClean="0"/>
              <a:t>ascitic</a:t>
            </a:r>
            <a:r>
              <a:rPr lang="de-CH" sz="2000" dirty="0" smtClean="0"/>
              <a:t> </a:t>
            </a:r>
            <a:r>
              <a:rPr lang="de-CH" sz="2000" dirty="0"/>
              <a:t>fluid </a:t>
            </a:r>
            <a:r>
              <a:rPr lang="de-CH" sz="2000" dirty="0" smtClean="0"/>
              <a:t>(AF) </a:t>
            </a:r>
            <a:r>
              <a:rPr lang="de-CH" sz="2000" dirty="0" err="1" smtClean="0"/>
              <a:t>protein</a:t>
            </a:r>
            <a:r>
              <a:rPr lang="de-CH" sz="2000" dirty="0" smtClean="0"/>
              <a:t> </a:t>
            </a:r>
            <a:r>
              <a:rPr lang="de-CH" sz="2000" dirty="0" err="1"/>
              <a:t>concentration</a:t>
            </a:r>
            <a:r>
              <a:rPr lang="de-CH" sz="2000" dirty="0"/>
              <a:t> </a:t>
            </a:r>
            <a:r>
              <a:rPr lang="en-US" sz="2000" dirty="0"/>
              <a:t>&lt;15 g/l is generally considered a risk factor for </a:t>
            </a:r>
            <a:r>
              <a:rPr lang="en-US" sz="2000" dirty="0" smtClean="0"/>
              <a:t>SBP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Daily </a:t>
            </a:r>
            <a:r>
              <a:rPr lang="en-US" sz="2000" dirty="0"/>
              <a:t>oral fluoroquinolone prophylaxis reduces the risk of development of first episode of SBP and mortality in cirrhotic patients with low total protein in the </a:t>
            </a:r>
            <a:r>
              <a:rPr lang="en-US" sz="2000" dirty="0" err="1"/>
              <a:t>ascitic</a:t>
            </a:r>
            <a:r>
              <a:rPr lang="en-US" sz="2000" dirty="0"/>
              <a:t> </a:t>
            </a:r>
            <a:r>
              <a:rPr lang="en-US" sz="2000" dirty="0" smtClean="0"/>
              <a:t>fluid, but its use </a:t>
            </a:r>
            <a:r>
              <a:rPr lang="en-US" sz="2000" dirty="0"/>
              <a:t>is hampered by the possibility </a:t>
            </a:r>
            <a:r>
              <a:rPr lang="en-US" sz="2000" dirty="0" smtClean="0"/>
              <a:t>of increased </a:t>
            </a:r>
            <a:r>
              <a:rPr lang="en-US" sz="2000" dirty="0"/>
              <a:t>risk of infection by resistant </a:t>
            </a:r>
            <a:r>
              <a:rPr lang="en-US" sz="2000" dirty="0" smtClean="0"/>
              <a:t>bacteria</a:t>
            </a:r>
          </a:p>
          <a:p>
            <a:endParaRPr lang="de-CH" sz="2000" dirty="0" smtClean="0"/>
          </a:p>
          <a:p>
            <a:r>
              <a:rPr lang="de-CH" sz="2000" dirty="0" err="1" smtClean="0"/>
              <a:t>It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en-US" sz="2000" dirty="0" smtClean="0"/>
              <a:t>unknown </a:t>
            </a:r>
            <a:r>
              <a:rPr lang="en-US" sz="2000" dirty="0"/>
              <a:t>whether there are any benefits of fluoroquinolone prophylaxis in </a:t>
            </a:r>
            <a:r>
              <a:rPr lang="en-US" sz="2000" dirty="0" smtClean="0"/>
              <a:t>patients with AF protein </a:t>
            </a:r>
            <a:r>
              <a:rPr lang="en-US" sz="2000" dirty="0"/>
              <a:t>concentrations of </a:t>
            </a:r>
            <a:r>
              <a:rPr lang="en-US" sz="2000" dirty="0" smtClean="0"/>
              <a:t>≥15 g/l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81192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secondary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outcomes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4364319"/>
            <a:ext cx="3431935" cy="197841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4392003"/>
            <a:ext cx="3528392" cy="2032750"/>
          </a:xfrm>
          <a:prstGeom prst="rect">
            <a:avLst/>
          </a:prstGeom>
        </p:spPr>
      </p:pic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34130"/>
              </p:ext>
            </p:extLst>
          </p:nvPr>
        </p:nvGraphicFramePr>
        <p:xfrm>
          <a:off x="380999" y="1860555"/>
          <a:ext cx="8295457" cy="2436495"/>
        </p:xfrm>
        <a:graphic>
          <a:graphicData uri="http://schemas.openxmlformats.org/drawingml/2006/table">
            <a:tbl>
              <a:tblPr firstRow="1" firstCol="1" bandRow="1"/>
              <a:tblGrid>
                <a:gridCol w="2726139">
                  <a:extLst>
                    <a:ext uri="{9D8B030D-6E8A-4147-A177-3AD203B41FA5}">
                      <a16:colId xmlns:a16="http://schemas.microsoft.com/office/drawing/2014/main" val="1506644623"/>
                    </a:ext>
                  </a:extLst>
                </a:gridCol>
                <a:gridCol w="1539881">
                  <a:extLst>
                    <a:ext uri="{9D8B030D-6E8A-4147-A177-3AD203B41FA5}">
                      <a16:colId xmlns:a16="http://schemas.microsoft.com/office/drawing/2014/main" val="3058344636"/>
                    </a:ext>
                  </a:extLst>
                </a:gridCol>
                <a:gridCol w="1732993">
                  <a:extLst>
                    <a:ext uri="{9D8B030D-6E8A-4147-A177-3AD203B41FA5}">
                      <a16:colId xmlns:a16="http://schemas.microsoft.com/office/drawing/2014/main" val="1487789967"/>
                    </a:ext>
                  </a:extLst>
                </a:gridCol>
                <a:gridCol w="672966">
                  <a:extLst>
                    <a:ext uri="{9D8B030D-6E8A-4147-A177-3AD203B41FA5}">
                      <a16:colId xmlns:a16="http://schemas.microsoft.com/office/drawing/2014/main" val="2305556263"/>
                    </a:ext>
                  </a:extLst>
                </a:gridCol>
                <a:gridCol w="1623478">
                  <a:extLst>
                    <a:ext uri="{9D8B030D-6E8A-4147-A177-3AD203B41FA5}">
                      <a16:colId xmlns:a16="http://schemas.microsoft.com/office/drawing/2014/main" val="3693816205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Norfloxacin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(N=144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Placebo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(N=147)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 Ratio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(95% CI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41789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infection</a:t>
                      </a:r>
                      <a:endParaRPr lang="de-CH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120227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patients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 incidence – % (95% CI)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 (16.9-31.6)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 (26.8-43.3)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0.62 (0.39-0.98)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821546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 negative </a:t>
                      </a:r>
                      <a:r>
                        <a:rPr lang="de-CH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bacterial</a:t>
                      </a:r>
                      <a:r>
                        <a:rPr lang="de-CH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infection</a:t>
                      </a:r>
                      <a:endParaRPr lang="de-CH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04470"/>
                  </a:ext>
                </a:extLst>
              </a:tr>
              <a:tr h="449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patients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 incidence – % (95% CI)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 (1.0-7.4)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 (7.7-19.7)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de-CH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0.08-0.70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8000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CH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Multi-</a:t>
                      </a:r>
                      <a:r>
                        <a:rPr lang="de-CH" sz="12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drug</a:t>
                      </a:r>
                      <a:r>
                        <a:rPr lang="de-CH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resistant</a:t>
                      </a:r>
                      <a:r>
                        <a:rPr lang="de-CH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bacteria</a:t>
                      </a:r>
                      <a:r>
                        <a:rPr lang="de-CH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of patients </a:t>
                      </a:r>
                    </a:p>
                    <a:p>
                      <a:r>
                        <a:rPr lang="de-CH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Cumulative</a:t>
                      </a: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incidence</a:t>
                      </a: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% (95% CI)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de-CH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 (0.3-4.9)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CH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 (0.1-3.7) </a:t>
                      </a:r>
                      <a:endParaRPr lang="de-CH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0.56 </a:t>
                      </a:r>
                      <a:endParaRPr lang="de-CH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2.01 (0.18-22.20)</a:t>
                      </a:r>
                      <a:endParaRPr lang="de-CH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56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7609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Strengths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limitations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81000" y="1844824"/>
            <a:ext cx="8382000" cy="440357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S</a:t>
            </a:r>
            <a:r>
              <a:rPr lang="en-US" sz="1800" b="1" dirty="0" smtClean="0"/>
              <a:t>trengths </a:t>
            </a:r>
          </a:p>
          <a:p>
            <a:r>
              <a:rPr lang="en-US" sz="1800" b="1" dirty="0" smtClean="0"/>
              <a:t>Multicenter </a:t>
            </a:r>
            <a:r>
              <a:rPr lang="en-US" sz="1800" b="1" dirty="0"/>
              <a:t>design and </a:t>
            </a:r>
            <a:r>
              <a:rPr lang="en-US" sz="1800" b="1" dirty="0" smtClean="0"/>
              <a:t>double-blind randomization </a:t>
            </a:r>
            <a:r>
              <a:rPr lang="en-US" sz="1800" dirty="0"/>
              <a:t>to assigned </a:t>
            </a:r>
            <a:r>
              <a:rPr lang="en-US" sz="1800" dirty="0" smtClean="0"/>
              <a:t>treatment</a:t>
            </a:r>
          </a:p>
          <a:p>
            <a:r>
              <a:rPr lang="en-US" sz="1800" dirty="0" err="1" smtClean="0"/>
              <a:t>Prespecified</a:t>
            </a:r>
            <a:r>
              <a:rPr lang="en-US" sz="1800" dirty="0" smtClean="0"/>
              <a:t> </a:t>
            </a:r>
            <a:r>
              <a:rPr lang="en-US" sz="1800" dirty="0"/>
              <a:t>criteria for liver-related </a:t>
            </a:r>
            <a:r>
              <a:rPr lang="en-US" sz="1800" dirty="0" smtClean="0"/>
              <a:t>complications</a:t>
            </a:r>
          </a:p>
          <a:p>
            <a:r>
              <a:rPr lang="en-US" sz="1800" dirty="0" smtClean="0"/>
              <a:t>Intention-to-treat analysis</a:t>
            </a:r>
            <a:endParaRPr lang="en-US" sz="1800" dirty="0"/>
          </a:p>
          <a:p>
            <a:r>
              <a:rPr lang="en-US" sz="1800" dirty="0" smtClean="0"/>
              <a:t>Secondary analyses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Limitations</a:t>
            </a:r>
          </a:p>
          <a:p>
            <a:r>
              <a:rPr lang="en-US" sz="1800" dirty="0" smtClean="0"/>
              <a:t>Lacking statistical power </a:t>
            </a:r>
          </a:p>
          <a:p>
            <a:r>
              <a:rPr lang="en-US" sz="1800" dirty="0" smtClean="0"/>
              <a:t>Low adherence</a:t>
            </a:r>
            <a:endParaRPr lang="en-US" sz="1800" dirty="0"/>
          </a:p>
          <a:p>
            <a:r>
              <a:rPr lang="en-US" sz="1800" dirty="0" err="1" smtClean="0"/>
              <a:t>Ascitic</a:t>
            </a:r>
            <a:r>
              <a:rPr lang="en-US" sz="1800" dirty="0" smtClean="0"/>
              <a:t> fluid protein levels lacking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408891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Conclusions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81000" y="1844824"/>
            <a:ext cx="8382000" cy="44035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6-month </a:t>
            </a:r>
            <a:r>
              <a:rPr lang="en-US" sz="1800" dirty="0" err="1"/>
              <a:t>norfloxacin</a:t>
            </a:r>
            <a:r>
              <a:rPr lang="en-US" sz="1800" dirty="0"/>
              <a:t> therapy did not reduce </a:t>
            </a:r>
            <a:r>
              <a:rPr lang="en-US" sz="1800" dirty="0" smtClean="0"/>
              <a:t>mortality </a:t>
            </a:r>
            <a:r>
              <a:rPr lang="en-US" sz="1800" dirty="0"/>
              <a:t>rate </a:t>
            </a:r>
            <a:r>
              <a:rPr lang="en-US" sz="1800" dirty="0" smtClean="0"/>
              <a:t>at six months with </a:t>
            </a:r>
            <a:r>
              <a:rPr lang="en-US" sz="1800" dirty="0"/>
              <a:t>censoring of data at the </a:t>
            </a:r>
            <a:r>
              <a:rPr lang="en-US" sz="1800" dirty="0" smtClean="0"/>
              <a:t>time </a:t>
            </a:r>
            <a:r>
              <a:rPr lang="en-US" sz="1800" dirty="0"/>
              <a:t>of SBP or of liver </a:t>
            </a:r>
            <a:r>
              <a:rPr lang="en-US" sz="1800" dirty="0" smtClean="0"/>
              <a:t>transplantation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Norfloxacin</a:t>
            </a:r>
            <a:r>
              <a:rPr lang="en-US" sz="1800" dirty="0" smtClean="0"/>
              <a:t> </a:t>
            </a:r>
            <a:r>
              <a:rPr lang="en-US" sz="1800" dirty="0"/>
              <a:t>therapy could reduce the incidence of death among patients with </a:t>
            </a:r>
            <a:r>
              <a:rPr lang="en-US" sz="1800" dirty="0" err="1"/>
              <a:t>ascitic</a:t>
            </a:r>
            <a:r>
              <a:rPr lang="en-US" sz="1800" dirty="0"/>
              <a:t> </a:t>
            </a:r>
            <a:r>
              <a:rPr lang="en-US" sz="1800" dirty="0" smtClean="0"/>
              <a:t> fluid </a:t>
            </a:r>
            <a:r>
              <a:rPr lang="en-US" sz="1800" dirty="0"/>
              <a:t>protein concentrations of less than 15 g/L but not among those with </a:t>
            </a:r>
            <a:r>
              <a:rPr lang="en-US" sz="1800" dirty="0" smtClean="0"/>
              <a:t>15 </a:t>
            </a:r>
            <a:r>
              <a:rPr lang="en-US" sz="1800" dirty="0"/>
              <a:t>g/L or </a:t>
            </a:r>
            <a:r>
              <a:rPr lang="en-US" sz="1800" dirty="0" smtClean="0"/>
              <a:t>more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Norfloxacin</a:t>
            </a:r>
            <a:r>
              <a:rPr lang="en-US" sz="1800" dirty="0"/>
              <a:t> </a:t>
            </a:r>
            <a:r>
              <a:rPr lang="en-US" sz="1800" dirty="0" smtClean="0"/>
              <a:t>prevents </a:t>
            </a:r>
            <a:r>
              <a:rPr lang="en-US" sz="1800" dirty="0"/>
              <a:t>some infections, </a:t>
            </a:r>
            <a:r>
              <a:rPr lang="en-US" sz="1800" dirty="0" smtClean="0"/>
              <a:t>especially </a:t>
            </a:r>
            <a:r>
              <a:rPr lang="en-US" sz="1800" dirty="0"/>
              <a:t>Gram-negative bacterial infections, but not the development of SBP and </a:t>
            </a:r>
            <a:r>
              <a:rPr lang="en-US" sz="1800" dirty="0" smtClean="0"/>
              <a:t>other </a:t>
            </a:r>
            <a:r>
              <a:rPr lang="en-US" sz="1800" dirty="0"/>
              <a:t>non-infectious, liver-related complications</a:t>
            </a:r>
          </a:p>
        </p:txBody>
      </p:sp>
    </p:spTree>
    <p:extLst>
      <p:ext uri="{BB962C8B-B14F-4D97-AF65-F5344CB8AC3E}">
        <p14:creationId xmlns:p14="http://schemas.microsoft.com/office/powerpoint/2010/main" val="118928611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382000" cy="1944216"/>
          </a:xfrm>
        </p:spPr>
        <p:txBody>
          <a:bodyPr/>
          <a:lstStyle/>
          <a:p>
            <a:pPr algn="ctr"/>
            <a:r>
              <a:rPr lang="de-CH" sz="4000" dirty="0" err="1" smtClean="0"/>
              <a:t>Thank</a:t>
            </a:r>
            <a:r>
              <a:rPr lang="de-CH" sz="4000" dirty="0" smtClean="0"/>
              <a:t> </a:t>
            </a:r>
            <a:r>
              <a:rPr lang="de-CH" sz="4000" dirty="0" err="1" smtClean="0"/>
              <a:t>you</a:t>
            </a:r>
            <a:r>
              <a:rPr lang="de-CH" sz="4000" dirty="0" smtClean="0"/>
              <a:t> </a:t>
            </a:r>
            <a:r>
              <a:rPr lang="de-CH" sz="4000" dirty="0" err="1" smtClean="0"/>
              <a:t>for</a:t>
            </a:r>
            <a:r>
              <a:rPr lang="de-CH" sz="4000" dirty="0" smtClean="0"/>
              <a:t> </a:t>
            </a:r>
            <a:r>
              <a:rPr lang="de-CH" sz="4000" dirty="0" err="1" smtClean="0"/>
              <a:t>your</a:t>
            </a:r>
            <a:r>
              <a:rPr lang="de-CH" sz="4000" dirty="0" smtClean="0"/>
              <a:t> </a:t>
            </a:r>
            <a:r>
              <a:rPr lang="de-CH" sz="4000" dirty="0" err="1" smtClean="0"/>
              <a:t>attention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31707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Aim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study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844824"/>
            <a:ext cx="8151440" cy="38164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o </a:t>
            </a:r>
            <a:r>
              <a:rPr lang="en-US" sz="2000" dirty="0"/>
              <a:t>evaluate whether prolonged </a:t>
            </a:r>
            <a:r>
              <a:rPr lang="en-US" sz="2000" dirty="0" err="1" smtClean="0"/>
              <a:t>Norfloxacin</a:t>
            </a:r>
            <a:r>
              <a:rPr lang="en-US" sz="2000" dirty="0" smtClean="0"/>
              <a:t> administration resulted </a:t>
            </a:r>
            <a:r>
              <a:rPr lang="en-US" sz="2000" dirty="0"/>
              <a:t>in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reduced </a:t>
            </a:r>
            <a:r>
              <a:rPr lang="en-US" sz="2000" dirty="0"/>
              <a:t>mortality at 6 months (primary outcome) </a:t>
            </a:r>
            <a:r>
              <a:rPr lang="en-US" sz="2000" dirty="0" smtClean="0"/>
              <a:t>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prevention </a:t>
            </a:r>
            <a:r>
              <a:rPr lang="en-US" sz="2000" dirty="0"/>
              <a:t>of infections (secondary outcome)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a large series of patients </a:t>
            </a:r>
            <a:r>
              <a:rPr lang="en-US" sz="2000" dirty="0" smtClean="0"/>
              <a:t>with advanced cirrhosis Child C without </a:t>
            </a:r>
            <a:r>
              <a:rPr lang="en-US" sz="2000" dirty="0"/>
              <a:t>a recent </a:t>
            </a:r>
            <a:r>
              <a:rPr lang="en-US" sz="2000" dirty="0" smtClean="0"/>
              <a:t>fluoroquinolone </a:t>
            </a:r>
            <a:r>
              <a:rPr lang="de-CH" sz="2000" dirty="0" err="1" smtClean="0"/>
              <a:t>administration</a:t>
            </a:r>
            <a:r>
              <a:rPr lang="de-CH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294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Design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institutionally </a:t>
            </a:r>
            <a:r>
              <a:rPr lang="en-US" sz="2000" dirty="0"/>
              <a:t>sponsored, prospective, multicenter, </a:t>
            </a:r>
            <a:r>
              <a:rPr lang="en-US" sz="2000" dirty="0" smtClean="0"/>
              <a:t>double-blind, randomized, placebo-controlled </a:t>
            </a:r>
            <a:r>
              <a:rPr lang="en-US" sz="2000" dirty="0"/>
              <a:t>phase 3 </a:t>
            </a:r>
            <a:r>
              <a:rPr lang="en-US" sz="2000" dirty="0" smtClean="0"/>
              <a:t>trial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conducted </a:t>
            </a:r>
            <a:r>
              <a:rPr lang="en-US" sz="2000" dirty="0"/>
              <a:t>in 18 </a:t>
            </a:r>
            <a:r>
              <a:rPr lang="en-US" sz="2000" dirty="0" smtClean="0"/>
              <a:t>clinical </a:t>
            </a:r>
            <a:r>
              <a:rPr lang="de-CH" sz="2000" dirty="0" err="1" smtClean="0"/>
              <a:t>sites</a:t>
            </a:r>
            <a:r>
              <a:rPr lang="de-CH" sz="2000" dirty="0" smtClean="0"/>
              <a:t> </a:t>
            </a:r>
            <a:r>
              <a:rPr lang="de-CH" sz="2000" dirty="0"/>
              <a:t>in France </a:t>
            </a:r>
            <a:endParaRPr lang="de-CH" sz="2000" dirty="0" smtClean="0"/>
          </a:p>
          <a:p>
            <a:pPr>
              <a:spcAft>
                <a:spcPts val="600"/>
              </a:spcAft>
            </a:pPr>
            <a:r>
              <a:rPr lang="en-US" sz="2000" dirty="0"/>
              <a:t>f</a:t>
            </a:r>
            <a:r>
              <a:rPr lang="en-US" sz="2000" dirty="0" smtClean="0"/>
              <a:t>rom April </a:t>
            </a:r>
            <a:r>
              <a:rPr lang="en-US" sz="2000" dirty="0"/>
              <a:t>2010 through November 2014</a:t>
            </a: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344483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Patients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nclusion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criteria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&gt;18 years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Child-Pugh class C </a:t>
            </a:r>
            <a:r>
              <a:rPr lang="en-US" sz="2000" dirty="0" smtClean="0"/>
              <a:t>cirrhosis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diagnosis of </a:t>
            </a:r>
            <a:r>
              <a:rPr lang="en-US" sz="2000" dirty="0" smtClean="0"/>
              <a:t>cirrhosis: biopsy </a:t>
            </a:r>
            <a:r>
              <a:rPr lang="en-US" sz="2000" dirty="0"/>
              <a:t>proven or clinically suspected, based on the usual clinical, laboratory and radiological </a:t>
            </a:r>
            <a:r>
              <a:rPr lang="en-US" sz="2000" dirty="0" smtClean="0"/>
              <a:t>criteria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not </a:t>
            </a:r>
            <a:r>
              <a:rPr lang="en-US" sz="2000" dirty="0"/>
              <a:t>received fluoroquinolones </a:t>
            </a:r>
            <a:r>
              <a:rPr lang="en-US" sz="2000" dirty="0" smtClean="0"/>
              <a:t>within past month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AF protein levels were not considered in inclusion criteria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22964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Patients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exclusion</a:t>
            </a:r>
            <a:r>
              <a:rPr lang="de-CH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accent3">
                    <a:lumMod val="50000"/>
                  </a:schemeClr>
                </a:solidFill>
              </a:rPr>
              <a:t>criteria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treatment with immunosuppressive drugs</a:t>
            </a:r>
          </a:p>
          <a:p>
            <a:r>
              <a:rPr lang="en-US" sz="2000" dirty="0" smtClean="0"/>
              <a:t>prior </a:t>
            </a:r>
            <a:r>
              <a:rPr lang="en-US" sz="2000" dirty="0"/>
              <a:t>solid organ </a:t>
            </a:r>
            <a:r>
              <a:rPr lang="en-US" sz="2000" dirty="0" smtClean="0"/>
              <a:t>transplantation</a:t>
            </a:r>
          </a:p>
          <a:p>
            <a:r>
              <a:rPr lang="en-US" sz="2000" dirty="0" smtClean="0"/>
              <a:t>HIV infection</a:t>
            </a:r>
          </a:p>
          <a:p>
            <a:r>
              <a:rPr lang="en-US" sz="2000" dirty="0" smtClean="0"/>
              <a:t>hypersensitivity </a:t>
            </a:r>
            <a:r>
              <a:rPr lang="en-US" sz="2000" dirty="0"/>
              <a:t>or intolerance to </a:t>
            </a:r>
            <a:r>
              <a:rPr lang="en-US" sz="2000" dirty="0" err="1" smtClean="0"/>
              <a:t>norfloxacin</a:t>
            </a:r>
            <a:endParaRPr lang="en-US" sz="2000" dirty="0" smtClean="0"/>
          </a:p>
          <a:p>
            <a:r>
              <a:rPr lang="en-US" sz="2000" dirty="0" smtClean="0"/>
              <a:t>prior TIPS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Amended exclusion criteria:</a:t>
            </a:r>
            <a:endParaRPr lang="en-US" sz="2000" b="1" dirty="0"/>
          </a:p>
          <a:p>
            <a:r>
              <a:rPr lang="en-US" sz="2000" dirty="0" smtClean="0"/>
              <a:t>severe </a:t>
            </a:r>
            <a:r>
              <a:rPr lang="en-US" sz="2000" dirty="0"/>
              <a:t>alcoholic </a:t>
            </a:r>
            <a:r>
              <a:rPr lang="en-US" sz="2000" dirty="0" smtClean="0"/>
              <a:t>hepatitis were included (07/2010</a:t>
            </a:r>
          </a:p>
          <a:p>
            <a:r>
              <a:rPr lang="en-US" sz="2000" dirty="0" smtClean="0"/>
              <a:t>HCC </a:t>
            </a:r>
            <a:r>
              <a:rPr lang="en-US" sz="2000" dirty="0"/>
              <a:t>►</a:t>
            </a:r>
            <a:r>
              <a:rPr lang="en-US" sz="2000" dirty="0" smtClean="0"/>
              <a:t> </a:t>
            </a:r>
            <a:r>
              <a:rPr lang="de-CH" sz="2000" dirty="0" err="1" smtClean="0"/>
              <a:t>excluded</a:t>
            </a:r>
            <a:r>
              <a:rPr lang="de-CH" sz="2000" dirty="0" smtClean="0"/>
              <a:t> </a:t>
            </a:r>
            <a:r>
              <a:rPr lang="de-CH" sz="2000" dirty="0" err="1" smtClean="0"/>
              <a:t>only</a:t>
            </a:r>
            <a:r>
              <a:rPr lang="de-CH" sz="2000" dirty="0" smtClean="0"/>
              <a:t> </a:t>
            </a:r>
            <a:r>
              <a:rPr lang="en-US" sz="2000" dirty="0" smtClean="0"/>
              <a:t>those who </a:t>
            </a:r>
            <a:r>
              <a:rPr lang="en-US" sz="2000" dirty="0"/>
              <a:t>had </a:t>
            </a:r>
            <a:r>
              <a:rPr lang="en-US" sz="2000" dirty="0" smtClean="0"/>
              <a:t>HCC that did </a:t>
            </a:r>
            <a:r>
              <a:rPr lang="en-US" sz="2000" dirty="0"/>
              <a:t>not </a:t>
            </a:r>
            <a:r>
              <a:rPr lang="en-US" sz="2000" dirty="0" smtClean="0"/>
              <a:t>meet </a:t>
            </a:r>
            <a:r>
              <a:rPr lang="en-US" sz="2000" dirty="0"/>
              <a:t>Milan criteria for transplantation </a:t>
            </a:r>
            <a:r>
              <a:rPr lang="en-US" sz="2000" dirty="0" smtClean="0"/>
              <a:t>(single </a:t>
            </a:r>
            <a:r>
              <a:rPr lang="en-US" sz="2000" dirty="0"/>
              <a:t>lesion &lt;5 cm </a:t>
            </a:r>
            <a:r>
              <a:rPr lang="en-US" sz="2000" dirty="0" smtClean="0"/>
              <a:t>or multiple </a:t>
            </a:r>
            <a:r>
              <a:rPr lang="en-US" sz="2000" dirty="0"/>
              <a:t>lesions [maximum of three], the largest of which measures ≤3 </a:t>
            </a:r>
            <a:r>
              <a:rPr lang="en-US" sz="2000" dirty="0" smtClean="0"/>
              <a:t>cm) (09/2011)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008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3">
                    <a:lumMod val="50000"/>
                  </a:schemeClr>
                </a:solidFill>
              </a:rPr>
              <a:t>Outcomes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>
                <a:cs typeface="Calibri" panose="020F0502020204030204" pitchFamily="34" charset="0"/>
              </a:rPr>
              <a:t>Primary </a:t>
            </a:r>
            <a:r>
              <a:rPr lang="en-US" sz="2200" dirty="0">
                <a:cs typeface="Calibri" panose="020F0502020204030204" pitchFamily="34" charset="0"/>
              </a:rPr>
              <a:t>outcome</a:t>
            </a:r>
            <a:endParaRPr lang="en-US" sz="2200" dirty="0" smtClean="0"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Calibri" panose="020F0502020204030204" pitchFamily="34" charset="0"/>
              </a:rPr>
              <a:t>mortality </a:t>
            </a:r>
            <a:r>
              <a:rPr lang="en-US" sz="2200" dirty="0">
                <a:cs typeface="Calibri" panose="020F0502020204030204" pitchFamily="34" charset="0"/>
              </a:rPr>
              <a:t>at 6 months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Calibri" panose="020F0502020204030204" pitchFamily="34" charset="0"/>
              </a:rPr>
              <a:t>Secondary outcomes</a:t>
            </a:r>
          </a:p>
          <a:p>
            <a:r>
              <a:rPr lang="en-US" sz="2200" dirty="0" smtClean="0">
                <a:cs typeface="Calibri" panose="020F0502020204030204" pitchFamily="34" charset="0"/>
              </a:rPr>
              <a:t>mortality </a:t>
            </a:r>
            <a:r>
              <a:rPr lang="en-US" sz="2200" dirty="0">
                <a:cs typeface="Calibri" panose="020F0502020204030204" pitchFamily="34" charset="0"/>
              </a:rPr>
              <a:t>rate at 12 </a:t>
            </a:r>
            <a:r>
              <a:rPr lang="en-US" sz="2200" dirty="0" smtClean="0">
                <a:cs typeface="Calibri" panose="020F0502020204030204" pitchFamily="34" charset="0"/>
              </a:rPr>
              <a:t>months</a:t>
            </a:r>
          </a:p>
          <a:p>
            <a:r>
              <a:rPr lang="en-US" sz="2200" dirty="0" smtClean="0">
                <a:cs typeface="Calibri" panose="020F0502020204030204" pitchFamily="34" charset="0"/>
              </a:rPr>
              <a:t>incidence </a:t>
            </a:r>
            <a:r>
              <a:rPr lang="en-US" sz="2200" dirty="0">
                <a:cs typeface="Calibri" panose="020F0502020204030204" pitchFamily="34" charset="0"/>
              </a:rPr>
              <a:t>of liver-related complications at 6 and 12 </a:t>
            </a:r>
            <a:r>
              <a:rPr lang="en-US" sz="2200" dirty="0" smtClean="0">
                <a:cs typeface="Calibri" panose="020F0502020204030204" pitchFamily="34" charset="0"/>
              </a:rPr>
              <a:t>months</a:t>
            </a:r>
          </a:p>
          <a:p>
            <a:r>
              <a:rPr lang="en-US" sz="2200" dirty="0" smtClean="0">
                <a:cs typeface="Calibri" panose="020F0502020204030204" pitchFamily="34" charset="0"/>
              </a:rPr>
              <a:t>safety </a:t>
            </a:r>
            <a:r>
              <a:rPr lang="en-US" sz="2200" dirty="0">
                <a:cs typeface="Calibri" panose="020F0502020204030204" pitchFamily="34" charset="0"/>
              </a:rPr>
              <a:t>at 6 and </a:t>
            </a:r>
            <a:r>
              <a:rPr lang="en-US" sz="2200" dirty="0" smtClean="0">
                <a:cs typeface="Calibri" panose="020F0502020204030204" pitchFamily="34" charset="0"/>
              </a:rPr>
              <a:t>12 </a:t>
            </a:r>
            <a:r>
              <a:rPr lang="de-CH" sz="2200" dirty="0" err="1" smtClean="0">
                <a:cs typeface="Calibri" panose="020F0502020204030204" pitchFamily="34" charset="0"/>
              </a:rPr>
              <a:t>months</a:t>
            </a:r>
            <a:r>
              <a:rPr lang="de-CH" sz="2200" dirty="0" smtClean="0">
                <a:cs typeface="Calibri" panose="020F0502020204030204" pitchFamily="34" charset="0"/>
              </a:rPr>
              <a:t> </a:t>
            </a:r>
            <a:endParaRPr lang="en-US" sz="2200" dirty="0">
              <a:cs typeface="Calibri" panose="020F050202020403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257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Study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treatment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err="1" smtClean="0"/>
              <a:t>Norfloxacin</a:t>
            </a:r>
            <a:r>
              <a:rPr lang="en-US" sz="2200" dirty="0" smtClean="0"/>
              <a:t> 400mg/day or placebo for </a:t>
            </a:r>
            <a:r>
              <a:rPr lang="en-US" sz="2200" dirty="0"/>
              <a:t>the first 6 months after </a:t>
            </a:r>
            <a:r>
              <a:rPr lang="en-US" sz="2200" dirty="0" smtClean="0"/>
              <a:t>enrollment</a:t>
            </a:r>
          </a:p>
          <a:p>
            <a:endParaRPr lang="en-US" sz="2200" dirty="0" smtClean="0"/>
          </a:p>
          <a:p>
            <a:r>
              <a:rPr lang="en-US" sz="2200" dirty="0" smtClean="0"/>
              <a:t>Monthly follow-ups during first 6 months, at 9 and 12 months</a:t>
            </a:r>
          </a:p>
          <a:p>
            <a:r>
              <a:rPr lang="en-US" sz="2200" dirty="0"/>
              <a:t>Treatment adherence assessed at each visit</a:t>
            </a:r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086495"/>
            <a:ext cx="6723809" cy="2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60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 bwMode="auto">
          <a:xfrm>
            <a:off x="4067944" y="1844824"/>
            <a:ext cx="432048" cy="21602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Bogen 6"/>
          <p:cNvSpPr/>
          <p:nvPr/>
        </p:nvSpPr>
        <p:spPr bwMode="auto">
          <a:xfrm>
            <a:off x="395536" y="1953394"/>
            <a:ext cx="792088" cy="97155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1259632" y="1628800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40768"/>
            <a:ext cx="6542857" cy="47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26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51af9d9-bb75-4495-a198-5c2a53e3e334"/>
</p:tagLst>
</file>

<file path=ppt/theme/theme1.xml><?xml version="1.0" encoding="utf-8"?>
<a:theme xmlns:a="http://schemas.openxmlformats.org/drawingml/2006/main" name="insel">
  <a:themeElements>
    <a:clrScheme name="">
      <a:dk1>
        <a:srgbClr val="000000"/>
      </a:dk1>
      <a:lt1>
        <a:srgbClr val="FFFFFF"/>
      </a:lt1>
      <a:dk2>
        <a:srgbClr val="0093D3"/>
      </a:dk2>
      <a:lt2>
        <a:srgbClr val="767878"/>
      </a:lt2>
      <a:accent1>
        <a:srgbClr val="3FA337"/>
      </a:accent1>
      <a:accent2>
        <a:srgbClr val="F5BC1D"/>
      </a:accent2>
      <a:accent3>
        <a:srgbClr val="FFFFFF"/>
      </a:accent3>
      <a:accent4>
        <a:srgbClr val="000000"/>
      </a:accent4>
      <a:accent5>
        <a:srgbClr val="AFCEAE"/>
      </a:accent5>
      <a:accent6>
        <a:srgbClr val="DEAA19"/>
      </a:accent6>
      <a:hlink>
        <a:srgbClr val="D53D21"/>
      </a:hlink>
      <a:folHlink>
        <a:srgbClr val="005395"/>
      </a:folHlink>
    </a:clrScheme>
    <a:fontScheme name="ppt_ohnef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ohne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ohnefo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ohnefo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ohnefo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ohnefo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ohnefo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ohnefo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ohnefo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ohnefo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ohnefo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ohnefo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ohnefo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insel</Template>
  <TotalTime>0</TotalTime>
  <Words>1959</Words>
  <Application>Microsoft Office PowerPoint</Application>
  <PresentationFormat>Bildschirmpräsentation (4:3)</PresentationFormat>
  <Paragraphs>336</Paragraphs>
  <Slides>23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Calibri</vt:lpstr>
      <vt:lpstr>Times New Roman</vt:lpstr>
      <vt:lpstr>insel</vt:lpstr>
      <vt:lpstr>Effects of Long-term Norfloxacin Therapy in Patients with Advanced Cirrhosis  NORFLOCIR trial </vt:lpstr>
      <vt:lpstr>Background</vt:lpstr>
      <vt:lpstr>Aim of the study</vt:lpstr>
      <vt:lpstr>Design</vt:lpstr>
      <vt:lpstr>Patients: inclusion criteria</vt:lpstr>
      <vt:lpstr>Patients: exclusion criteria</vt:lpstr>
      <vt:lpstr>Outcomes</vt:lpstr>
      <vt:lpstr>Study treatment</vt:lpstr>
      <vt:lpstr>PowerPoint-Präsentation</vt:lpstr>
      <vt:lpstr>PowerPoint-Präsentation</vt:lpstr>
      <vt:lpstr>Baseline Characteristics</vt:lpstr>
      <vt:lpstr>Baseline Characteristics</vt:lpstr>
      <vt:lpstr>Baseline Characteristics</vt:lpstr>
      <vt:lpstr>Results</vt:lpstr>
      <vt:lpstr>Results: primary analysis of primary outcome</vt:lpstr>
      <vt:lpstr>Results: post hoc analyses of primary outcome</vt:lpstr>
      <vt:lpstr>Results: post hoc analyses of primary outcome</vt:lpstr>
      <vt:lpstr>Results: post hoc analyses of primary outcome</vt:lpstr>
      <vt:lpstr>Results: post hoc analyses of primary outcome</vt:lpstr>
      <vt:lpstr>Results: secondary outcomes</vt:lpstr>
      <vt:lpstr>Strengths and limitations</vt:lpstr>
      <vt:lpstr>Conclusions</vt:lpstr>
      <vt:lpstr>Thank you for your attention</vt:lpstr>
    </vt:vector>
  </TitlesOfParts>
  <Company>Inselspital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Lange, Naomi</dc:creator>
  <cp:lastModifiedBy>Cornels, Angelika</cp:lastModifiedBy>
  <cp:revision>458</cp:revision>
  <cp:lastPrinted>2018-01-17T08:02:38Z</cp:lastPrinted>
  <dcterms:created xsi:type="dcterms:W3CDTF">2016-06-15T07:27:31Z</dcterms:created>
  <dcterms:modified xsi:type="dcterms:W3CDTF">2018-09-05T14:31:58Z</dcterms:modified>
</cp:coreProperties>
</file>