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9" r:id="rId4"/>
    <p:sldId id="262" r:id="rId5"/>
    <p:sldId id="275" r:id="rId6"/>
    <p:sldId id="274" r:id="rId7"/>
    <p:sldId id="260" r:id="rId8"/>
    <p:sldId id="263" r:id="rId9"/>
    <p:sldId id="268" r:id="rId10"/>
    <p:sldId id="270" r:id="rId11"/>
    <p:sldId id="271" r:id="rId12"/>
    <p:sldId id="273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685F-6F55-B94F-99C2-C59E37CE9FCD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0497-1D3C-2E40-B669-0B22E3CBBC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03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0497-1D3C-2E40-B669-0B22E3CBBC9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28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0497-1D3C-2E40-B669-0B22E3CBBC9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0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0497-1D3C-2E40-B669-0B22E3CBBC9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3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8BB82-B443-C24D-BBE9-C76FD169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226B74-C7C7-1147-A021-D80F29103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37E30B-EE93-2D41-922A-DC7AE7B8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CA34D7-F463-1A49-A64C-81D1D13B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2FA58-97B3-5244-ADA0-61AB18F1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0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63FF3-B479-0F4A-9B3F-EECBBAF9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CA9D1C-199B-3E40-8FCB-14644A4FE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9BBA5E-93E1-804D-8447-964EB1C3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0ADD8-B692-2A4F-A728-4B955FB7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ED2CC-526D-8540-A065-80D15C3F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79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BD3775A-2B7B-DB46-8CEB-50A7EEEA1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C40CD7-11C7-2D4D-94A3-40F470C93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085E65-2106-4C4E-BD11-95003094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38A67F-A183-874E-BBA8-E6B3A962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377DC6-228F-2940-A9B2-B02B082E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5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7D207-F286-3248-8510-9EFE752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1C35C-E54F-FA4B-A1E4-F848376F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E8A279-6592-B843-AD03-98033D27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A1A9BA-A81C-5848-A41F-EFE08313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C2CF7-6657-1A42-90D7-E4B12541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8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11562-239F-0C4C-B4E6-097DEC5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B314D0-6A01-754C-B75E-FE212764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D7E16B-9360-0143-9F96-E0DF9F47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1915C9-ADA2-DA43-9BD7-807B050A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9D15B-987E-0340-AED1-2DB85711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66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5C46D-AEA8-724D-B434-A2AD1516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94F3D0-32AA-744F-B659-3652C1A4A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731179-2CDA-B042-859A-BCF2BFF67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80DD43-22EC-8543-B1E3-FE909CEE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43347A-682C-1A46-B4F3-8582E642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CAEB39-CBCC-074F-82D4-38C154CC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30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FBCB8-82C3-F942-A5EE-688EA613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5795D5-ED8E-F945-97F7-4B52F014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8D6402-23FC-DF45-81A3-0E21203F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1CCB1B-04CE-AA46-9511-653CAEB78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960CA8-16B3-9C48-8DB2-0FC8D5B35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FD1C65-A0AC-7046-ACF0-A44319F5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D432FE-BE26-9248-B543-F1E8BC9A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3A33FA-997E-124C-89A6-983B3BF9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5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776EB-1DB5-8C4B-8C1F-390080A2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5B5BA1-2EE4-9A4C-A29A-9138A546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35822E-90A3-C348-B9A4-703494E5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FAFD30-030F-F34F-9A39-4372B6D8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27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2D6B17-7C45-D043-B77D-365147C7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3BBE33-B9C6-E74E-96C7-77FC565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3CBBBD-B10B-3A44-9242-8A05F9F8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A1109-5123-8E46-8A56-73D6AB44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681C0-94CF-1241-80DF-23B85B7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A2BA74-C8CB-9946-AD3D-369CB195A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0A09D9-CAF6-694A-ABB9-D0BAC5D7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3CA84D-37FF-5C4F-ACA1-261BD6AB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192EE7-1B51-A94A-9347-3210D951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84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C5256-39AF-6842-8C82-AC064C95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78E955-B6D5-454C-BDDA-720F2E3A6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E7C85B-7EEA-0548-A6D7-B86BD36B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A8C929-A03D-2F44-A6E0-93D1ED90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81BBED-7D7C-2542-B05F-C17712E1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6BB714-0559-0949-8673-C4EA171A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43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DAB927-3600-0C48-AE69-7A2420D2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A0A2B3-4428-C145-8ED8-5DEE4BC8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C1A5B1-2304-C047-854B-13D7D2E6A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1A46-617C-094F-A70B-E4CADAF87DC6}" type="datetimeFigureOut">
              <a:rPr lang="de-DE" smtClean="0"/>
              <a:t>11.04.19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DF3845-82AF-9448-A8F2-C7FBC9001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3D8552-5E89-674D-AA5B-62F09EC97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6261-E4F4-4B4F-B904-DC35D376B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5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A91CF-4CE9-9F4F-B4BF-EAB954A2A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775"/>
          </a:xfrm>
        </p:spPr>
        <p:txBody>
          <a:bodyPr/>
          <a:lstStyle/>
          <a:p>
            <a:r>
              <a:rPr lang="de-DE" dirty="0"/>
              <a:t>Journal Club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385A9B-45DC-934F-A6AB-F2D44279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3138"/>
            <a:ext cx="9144000" cy="1655762"/>
          </a:xfrm>
        </p:spPr>
        <p:txBody>
          <a:bodyPr/>
          <a:lstStyle/>
          <a:p>
            <a:r>
              <a:rPr lang="de-DE"/>
              <a:t>February </a:t>
            </a:r>
            <a:r>
              <a:rPr lang="de-DE" dirty="0"/>
              <a:t>2019</a:t>
            </a:r>
          </a:p>
          <a:p>
            <a:r>
              <a:rPr lang="de-DE" dirty="0"/>
              <a:t>M. </a:t>
            </a:r>
            <a:r>
              <a:rPr lang="de-DE" dirty="0" err="1"/>
              <a:t>Thormann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E7B0FE-30C2-7A4C-A4F9-44C03509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4060825"/>
            <a:ext cx="8699500" cy="19177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BE4AFA2-E985-4F44-A148-892A1C8E8410}"/>
              </a:ext>
            </a:extLst>
          </p:cNvPr>
          <p:cNvSpPr txBox="1"/>
          <p:nvPr/>
        </p:nvSpPr>
        <p:spPr>
          <a:xfrm>
            <a:off x="1968500" y="5978525"/>
            <a:ext cx="749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﻿</a:t>
            </a:r>
            <a:r>
              <a:rPr lang="de-DE" dirty="0" err="1"/>
              <a:t>Gastroenterology</a:t>
            </a:r>
            <a:r>
              <a:rPr lang="de-DE" dirty="0"/>
              <a:t> 2018;155:705–718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92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93E75-0895-9E47-B3A3-8B927C56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5" name="Inhaltsplatzhalter 4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F29C5E4B-B8E4-BA44-A16B-DF8DBCDC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"/>
          <a:stretch/>
        </p:blipFill>
        <p:spPr>
          <a:xfrm>
            <a:off x="599607" y="1764559"/>
            <a:ext cx="3185930" cy="3949700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9FF9B51-4A74-8345-A4A7-80E223130A7F}"/>
              </a:ext>
            </a:extLst>
          </p:cNvPr>
          <p:cNvSpPr txBox="1"/>
          <p:nvPr/>
        </p:nvSpPr>
        <p:spPr>
          <a:xfrm>
            <a:off x="1098230" y="5788130"/>
            <a:ext cx="537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﻿Magnitude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 in </a:t>
            </a:r>
            <a:r>
              <a:rPr lang="de-DE" sz="1400" dirty="0" err="1"/>
              <a:t>platelet</a:t>
            </a:r>
            <a:r>
              <a:rPr lang="de-DE" sz="1400" dirty="0"/>
              <a:t> </a:t>
            </a:r>
            <a:r>
              <a:rPr lang="de-DE" sz="1400" dirty="0" err="1"/>
              <a:t>count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baseline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procedure</a:t>
            </a:r>
            <a:r>
              <a:rPr lang="de-DE" sz="1400" dirty="0"/>
              <a:t> </a:t>
            </a:r>
            <a:r>
              <a:rPr lang="de-DE" sz="1400" dirty="0" err="1"/>
              <a:t>day</a:t>
            </a:r>
            <a:r>
              <a:rPr lang="de-DE" sz="1400" dirty="0"/>
              <a:t>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656AA6-90CC-9E4B-8AED-97CE5D3C285F}"/>
              </a:ext>
            </a:extLst>
          </p:cNvPr>
          <p:cNvSpPr txBox="1"/>
          <p:nvPr/>
        </p:nvSpPr>
        <p:spPr>
          <a:xfrm>
            <a:off x="7195279" y="1978702"/>
            <a:ext cx="363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But: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in </a:t>
            </a:r>
            <a:r>
              <a:rPr lang="de-DE" dirty="0" err="1"/>
              <a:t>bleeding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</p:txBody>
      </p:sp>
      <p:pic>
        <p:nvPicPr>
          <p:cNvPr id="11" name="Grafik 10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86DE6D42-5899-CD43-A805-81B57AF9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643" y="1764559"/>
            <a:ext cx="2616200" cy="39116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95F0488-6DDE-254B-B0FB-988F9165C5F4}"/>
              </a:ext>
            </a:extLst>
          </p:cNvPr>
          <p:cNvSpPr/>
          <p:nvPr/>
        </p:nvSpPr>
        <p:spPr>
          <a:xfrm>
            <a:off x="528501" y="1554132"/>
            <a:ext cx="547657" cy="60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ACA85-C2F2-1549-8252-B8FB693B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Karte, Text enthält.&#10;&#10;&#10;&#10;Automatisch generierte Beschreibung">
            <a:extLst>
              <a:ext uri="{FF2B5EF4-FFF2-40B4-BE49-F238E27FC236}">
                <a16:creationId xmlns:a16="http://schemas.microsoft.com/office/drawing/2014/main" id="{C1FBF724-7016-C444-AFB6-8526EB2C7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44" y="1690688"/>
            <a:ext cx="5506297" cy="3870663"/>
          </a:xfrm>
        </p:spPr>
      </p:pic>
      <p:pic>
        <p:nvPicPr>
          <p:cNvPr id="7" name="Grafik 6" descr="Ein Bild, das Karte, Text enthält.&#10;&#10;&#10;&#10;Automatisch generierte Beschreibung">
            <a:extLst>
              <a:ext uri="{FF2B5EF4-FFF2-40B4-BE49-F238E27FC236}">
                <a16:creationId xmlns:a16="http://schemas.microsoft.com/office/drawing/2014/main" id="{DA538281-F690-EB41-B136-771D919F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62" y="1468256"/>
            <a:ext cx="5778292" cy="42746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9B767B5-67FE-A640-A4E2-10C120B5C359}"/>
              </a:ext>
            </a:extLst>
          </p:cNvPr>
          <p:cNvSpPr txBox="1"/>
          <p:nvPr/>
        </p:nvSpPr>
        <p:spPr>
          <a:xfrm>
            <a:off x="2531205" y="5783783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ADAPT-1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0E9337-7C63-4046-99D1-724720AB14A8}"/>
              </a:ext>
            </a:extLst>
          </p:cNvPr>
          <p:cNvSpPr txBox="1"/>
          <p:nvPr/>
        </p:nvSpPr>
        <p:spPr>
          <a:xfrm>
            <a:off x="8585408" y="5783783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ADAPT-2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63F337C-3A80-4241-BC0F-5BB943675E2D}"/>
              </a:ext>
            </a:extLst>
          </p:cNvPr>
          <p:cNvSpPr/>
          <p:nvPr/>
        </p:nvSpPr>
        <p:spPr>
          <a:xfrm>
            <a:off x="121503" y="1468256"/>
            <a:ext cx="547657" cy="60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CACD88C-95CB-E844-BA61-B3930CAB6665}"/>
              </a:ext>
            </a:extLst>
          </p:cNvPr>
          <p:cNvSpPr/>
          <p:nvPr/>
        </p:nvSpPr>
        <p:spPr>
          <a:xfrm>
            <a:off x="5656453" y="1163638"/>
            <a:ext cx="547657" cy="60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20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A0AAE-8457-9043-BA08-69D14776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Complications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69D6FC-41E0-8846-8CDE-A75C915A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825625"/>
            <a:ext cx="117073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Overall </a:t>
            </a:r>
            <a:r>
              <a:rPr lang="de-DE" sz="2400" dirty="0" err="1"/>
              <a:t>safety</a:t>
            </a:r>
            <a:r>
              <a:rPr lang="de-DE" sz="2400" dirty="0"/>
              <a:t> </a:t>
            </a:r>
            <a:r>
              <a:rPr lang="de-DE" sz="2400" dirty="0" err="1"/>
              <a:t>profile</a:t>
            </a:r>
            <a:r>
              <a:rPr lang="de-DE" sz="2400" dirty="0"/>
              <a:t> </a:t>
            </a:r>
            <a:r>
              <a:rPr lang="de-DE" sz="2400" dirty="0" err="1"/>
              <a:t>similar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placebo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ADAPT-1 (high </a:t>
            </a:r>
            <a:r>
              <a:rPr lang="de-DE" sz="2400" dirty="0" err="1"/>
              <a:t>baseline</a:t>
            </a:r>
            <a:r>
              <a:rPr lang="de-DE" sz="2400" dirty="0"/>
              <a:t>): 2 </a:t>
            </a:r>
            <a:r>
              <a:rPr lang="de-DE" sz="2400" dirty="0" err="1"/>
              <a:t>deaths</a:t>
            </a:r>
            <a:r>
              <a:rPr lang="de-DE" sz="2400" dirty="0"/>
              <a:t> (not </a:t>
            </a:r>
            <a:r>
              <a:rPr lang="de-DE" sz="2400" dirty="0" err="1"/>
              <a:t>study</a:t>
            </a:r>
            <a:r>
              <a:rPr lang="de-DE" sz="2400" dirty="0"/>
              <a:t> </a:t>
            </a:r>
            <a:r>
              <a:rPr lang="de-DE" sz="2400" dirty="0" err="1"/>
              <a:t>related</a:t>
            </a:r>
            <a:r>
              <a:rPr lang="de-DE" sz="2400" dirty="0"/>
              <a:t>)</a:t>
            </a:r>
          </a:p>
          <a:p>
            <a:r>
              <a:rPr lang="de-DE" sz="2400" dirty="0"/>
              <a:t>ADAPT-2 (high </a:t>
            </a:r>
            <a:r>
              <a:rPr lang="de-DE" sz="2400" dirty="0" err="1"/>
              <a:t>baseline</a:t>
            </a:r>
            <a:r>
              <a:rPr lang="de-DE" sz="2400" dirty="0"/>
              <a:t>): 1 partial </a:t>
            </a:r>
            <a:r>
              <a:rPr lang="de-DE" sz="2400" dirty="0" err="1"/>
              <a:t>portal</a:t>
            </a:r>
            <a:r>
              <a:rPr lang="de-DE" sz="2400" dirty="0"/>
              <a:t> </a:t>
            </a:r>
            <a:r>
              <a:rPr lang="de-DE" sz="2400" dirty="0" err="1"/>
              <a:t>vein</a:t>
            </a:r>
            <a:r>
              <a:rPr lang="de-DE" sz="2400" dirty="0"/>
              <a:t> </a:t>
            </a:r>
            <a:r>
              <a:rPr lang="de-DE" sz="2400" dirty="0" err="1"/>
              <a:t>thrombosis</a:t>
            </a:r>
            <a:r>
              <a:rPr lang="de-DE" sz="2400" dirty="0"/>
              <a:t>, </a:t>
            </a:r>
            <a:r>
              <a:rPr lang="de-DE" sz="2400" dirty="0" err="1"/>
              <a:t>day</a:t>
            </a:r>
            <a:r>
              <a:rPr lang="de-DE" sz="2400" dirty="0"/>
              <a:t> 13 (</a:t>
            </a:r>
            <a:r>
              <a:rPr lang="de-DE" sz="2400" dirty="0" err="1"/>
              <a:t>possibly</a:t>
            </a:r>
            <a:r>
              <a:rPr lang="de-DE" sz="2400" dirty="0"/>
              <a:t> </a:t>
            </a:r>
            <a:r>
              <a:rPr lang="de-DE" sz="2400" dirty="0" err="1"/>
              <a:t>related</a:t>
            </a:r>
            <a:r>
              <a:rPr lang="de-DE" sz="2400" dirty="0"/>
              <a:t>)</a:t>
            </a:r>
          </a:p>
          <a:p>
            <a:r>
              <a:rPr lang="de-DE" sz="2400" dirty="0"/>
              <a:t>ADAPT-1 (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baseline</a:t>
            </a:r>
            <a:r>
              <a:rPr lang="de-DE" sz="2400" dirty="0"/>
              <a:t>): 1 </a:t>
            </a:r>
            <a:r>
              <a:rPr lang="de-DE" sz="2400" dirty="0" err="1"/>
              <a:t>portal</a:t>
            </a:r>
            <a:r>
              <a:rPr lang="de-DE" sz="2400" dirty="0"/>
              <a:t> </a:t>
            </a:r>
            <a:r>
              <a:rPr lang="de-DE" sz="2400" dirty="0" err="1"/>
              <a:t>vein</a:t>
            </a:r>
            <a:r>
              <a:rPr lang="de-DE" sz="2400" dirty="0"/>
              <a:t> </a:t>
            </a:r>
            <a:r>
              <a:rPr lang="de-DE" sz="2400" dirty="0" err="1"/>
              <a:t>thrombosis</a:t>
            </a:r>
            <a:r>
              <a:rPr lang="de-DE" sz="2400" dirty="0"/>
              <a:t>, </a:t>
            </a:r>
            <a:r>
              <a:rPr lang="de-DE" sz="2400" dirty="0" err="1"/>
              <a:t>day</a:t>
            </a:r>
            <a:r>
              <a:rPr lang="de-DE" sz="2400" dirty="0"/>
              <a:t> 31, </a:t>
            </a:r>
            <a:r>
              <a:rPr lang="de-DE" sz="2400" dirty="0" err="1"/>
              <a:t>received</a:t>
            </a:r>
            <a:r>
              <a:rPr lang="de-DE" sz="2400" dirty="0"/>
              <a:t> </a:t>
            </a:r>
            <a:r>
              <a:rPr lang="de-DE" sz="2400" dirty="0" err="1"/>
              <a:t>transfusion</a:t>
            </a:r>
            <a:r>
              <a:rPr lang="de-DE" sz="2400" dirty="0"/>
              <a:t> (not </a:t>
            </a:r>
            <a:r>
              <a:rPr lang="de-DE" sz="2400" dirty="0" err="1"/>
              <a:t>related</a:t>
            </a:r>
            <a:r>
              <a:rPr lang="de-DE" sz="2400" dirty="0"/>
              <a:t>)</a:t>
            </a:r>
          </a:p>
          <a:p>
            <a:r>
              <a:rPr lang="de-DE" sz="2400" dirty="0"/>
              <a:t>(1 </a:t>
            </a:r>
            <a:r>
              <a:rPr lang="de-DE" sz="2400" dirty="0" err="1"/>
              <a:t>portal</a:t>
            </a:r>
            <a:r>
              <a:rPr lang="de-DE" sz="2400" dirty="0"/>
              <a:t> </a:t>
            </a:r>
            <a:r>
              <a:rPr lang="de-DE" sz="2400" dirty="0" err="1"/>
              <a:t>vein</a:t>
            </a:r>
            <a:r>
              <a:rPr lang="de-DE" sz="2400" dirty="0"/>
              <a:t> </a:t>
            </a:r>
            <a:r>
              <a:rPr lang="de-DE" sz="2400" dirty="0" err="1"/>
              <a:t>thrombosis</a:t>
            </a:r>
            <a:r>
              <a:rPr lang="de-DE" sz="2400" dirty="0"/>
              <a:t> in </a:t>
            </a:r>
            <a:r>
              <a:rPr lang="de-DE" sz="2400" dirty="0" err="1"/>
              <a:t>phase</a:t>
            </a:r>
            <a:r>
              <a:rPr lang="de-DE" sz="2400" dirty="0"/>
              <a:t> II)</a:t>
            </a:r>
          </a:p>
        </p:txBody>
      </p:sp>
    </p:spTree>
    <p:extLst>
      <p:ext uri="{BB962C8B-B14F-4D97-AF65-F5344CB8AC3E}">
        <p14:creationId xmlns:p14="http://schemas.microsoft.com/office/powerpoint/2010/main" val="83983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ED67A-62AB-2C44-B262-0D2346AC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0A95F-9455-7D49-928F-02C96286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846"/>
            <a:ext cx="10515600" cy="4351338"/>
          </a:xfrm>
        </p:spPr>
        <p:txBody>
          <a:bodyPr/>
          <a:lstStyle/>
          <a:p>
            <a:r>
              <a:rPr lang="de-DE" dirty="0" err="1"/>
              <a:t>Efficacy</a:t>
            </a:r>
            <a:endParaRPr lang="de-DE" dirty="0"/>
          </a:p>
          <a:p>
            <a:r>
              <a:rPr lang="de-DE" dirty="0" err="1"/>
              <a:t>Safety</a:t>
            </a:r>
            <a:endParaRPr lang="de-DE" dirty="0"/>
          </a:p>
          <a:p>
            <a:r>
              <a:rPr lang="de-DE" dirty="0"/>
              <a:t>Treatment </a:t>
            </a:r>
            <a:r>
              <a:rPr lang="de-DE" dirty="0" err="1"/>
              <a:t>window</a:t>
            </a:r>
            <a:r>
              <a:rPr lang="de-DE" dirty="0"/>
              <a:t> 10-13 </a:t>
            </a:r>
            <a:r>
              <a:rPr lang="de-DE" dirty="0" err="1"/>
              <a:t>days</a:t>
            </a:r>
            <a:r>
              <a:rPr lang="de-DE" dirty="0"/>
              <a:t> after </a:t>
            </a:r>
            <a:r>
              <a:rPr lang="de-DE" dirty="0" err="1"/>
              <a:t>first</a:t>
            </a:r>
            <a:r>
              <a:rPr lang="de-DE" dirty="0"/>
              <a:t> dose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BA57204-4387-444A-9FEE-C119A916481B}"/>
              </a:ext>
            </a:extLst>
          </p:cNvPr>
          <p:cNvSpPr txBox="1">
            <a:spLocks/>
          </p:cNvSpPr>
          <p:nvPr/>
        </p:nvSpPr>
        <p:spPr>
          <a:xfrm>
            <a:off x="838200" y="3276755"/>
            <a:ext cx="10515600" cy="54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Shortfalls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87D430A-9895-8943-B3ED-546ADC32C2C2}"/>
              </a:ext>
            </a:extLst>
          </p:cNvPr>
          <p:cNvSpPr txBox="1">
            <a:spLocks/>
          </p:cNvSpPr>
          <p:nvPr/>
        </p:nvSpPr>
        <p:spPr>
          <a:xfrm>
            <a:off x="838200" y="3959532"/>
            <a:ext cx="10515600" cy="1784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Study design</a:t>
            </a:r>
          </a:p>
          <a:p>
            <a:pPr lvl="1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prospective</a:t>
            </a:r>
            <a:r>
              <a:rPr lang="de-DE" dirty="0"/>
              <a:t> </a:t>
            </a:r>
            <a:r>
              <a:rPr lang="de-DE" dirty="0" err="1"/>
              <a:t>imaging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in </a:t>
            </a:r>
            <a:r>
              <a:rPr lang="de-DE" dirty="0" err="1"/>
              <a:t>protocol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decrease</a:t>
            </a:r>
            <a:r>
              <a:rPr lang="de-DE" dirty="0"/>
              <a:t> in </a:t>
            </a:r>
            <a:r>
              <a:rPr lang="de-DE" dirty="0" err="1"/>
              <a:t>bleeding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thrombocytes</a:t>
            </a:r>
            <a:endParaRPr lang="de-DE" dirty="0"/>
          </a:p>
          <a:p>
            <a:pPr lvl="1"/>
            <a:r>
              <a:rPr lang="de-DE" dirty="0" err="1"/>
              <a:t>study</a:t>
            </a:r>
            <a:r>
              <a:rPr lang="de-DE" dirty="0"/>
              <a:t> design </a:t>
            </a:r>
            <a:r>
              <a:rPr lang="de-DE" dirty="0" err="1"/>
              <a:t>related</a:t>
            </a:r>
            <a:r>
              <a:rPr lang="de-DE" dirty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4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282FF-389C-BC4A-828B-A8FC44C1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Thrombocytopenia</a:t>
            </a:r>
            <a:r>
              <a:rPr lang="de-DE" dirty="0"/>
              <a:t> in CLD </a:t>
            </a:r>
            <a:r>
              <a:rPr lang="de-DE" dirty="0" err="1"/>
              <a:t>patients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0871D-162E-C24E-806F-D65266D1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Common </a:t>
            </a:r>
            <a:r>
              <a:rPr lang="de-DE" dirty="0" err="1"/>
              <a:t>finding</a:t>
            </a:r>
            <a:endParaRPr lang="de-DE" dirty="0"/>
          </a:p>
          <a:p>
            <a:r>
              <a:rPr lang="de-DE" dirty="0" err="1"/>
              <a:t>Causes</a:t>
            </a:r>
            <a:endParaRPr lang="de-DE" dirty="0"/>
          </a:p>
          <a:p>
            <a:pPr lvl="1"/>
            <a:r>
              <a:rPr lang="de-DE" dirty="0" err="1"/>
              <a:t>Splenic</a:t>
            </a:r>
            <a:r>
              <a:rPr lang="de-DE" dirty="0"/>
              <a:t> </a:t>
            </a:r>
            <a:r>
              <a:rPr lang="de-DE" dirty="0" err="1"/>
              <a:t>sequestration</a:t>
            </a:r>
            <a:endParaRPr lang="de-DE" dirty="0"/>
          </a:p>
          <a:p>
            <a:pPr lvl="1"/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destruction</a:t>
            </a:r>
            <a:endParaRPr lang="de-DE" dirty="0"/>
          </a:p>
          <a:p>
            <a:pPr lvl="1"/>
            <a:r>
              <a:rPr lang="de-DE" dirty="0" err="1"/>
              <a:t>Decreased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thrombopoietin</a:t>
            </a:r>
            <a:endParaRPr lang="de-DE" dirty="0"/>
          </a:p>
          <a:p>
            <a:pPr lvl="1"/>
            <a:r>
              <a:rPr lang="de-DE" dirty="0" err="1"/>
              <a:t>Myeloid</a:t>
            </a:r>
            <a:r>
              <a:rPr lang="de-DE" dirty="0"/>
              <a:t> </a:t>
            </a:r>
            <a:r>
              <a:rPr lang="de-DE" dirty="0" err="1"/>
              <a:t>suppression</a:t>
            </a:r>
            <a:endParaRPr lang="de-DE" dirty="0"/>
          </a:p>
          <a:p>
            <a:r>
              <a:rPr lang="de-DE" dirty="0" err="1"/>
              <a:t>Platelet</a:t>
            </a:r>
            <a:r>
              <a:rPr lang="de-DE" dirty="0"/>
              <a:t> </a:t>
            </a:r>
            <a:r>
              <a:rPr lang="de-DE" dirty="0" err="1"/>
              <a:t>transfusions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bleeding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15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07749-7164-EB41-8276-F3A1007E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Avatrombopag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FB5E796-9CEB-054D-A1F7-FCE2F5D16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870" y="1690688"/>
            <a:ext cx="4989930" cy="435133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9D4796-8E4D-1647-84D4-316D3C09F8B8}"/>
              </a:ext>
            </a:extLst>
          </p:cNvPr>
          <p:cNvSpPr txBox="1"/>
          <p:nvPr/>
        </p:nvSpPr>
        <p:spPr>
          <a:xfrm>
            <a:off x="527309" y="1690688"/>
            <a:ext cx="5568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TPO-R </a:t>
            </a:r>
            <a:r>
              <a:rPr lang="de-DE" sz="2400" dirty="0" err="1"/>
              <a:t>agonist</a:t>
            </a:r>
            <a:r>
              <a:rPr lang="de-DE" sz="2400" dirty="0"/>
              <a:t> (</a:t>
            </a:r>
            <a:r>
              <a:rPr lang="de-DE" sz="2400" dirty="0" err="1"/>
              <a:t>Mpl</a:t>
            </a:r>
            <a:r>
              <a:rPr lang="de-DE" sz="2400" dirty="0"/>
              <a:t> </a:t>
            </a:r>
            <a:r>
              <a:rPr lang="de-DE" sz="2400" dirty="0" err="1"/>
              <a:t>binding</a:t>
            </a:r>
            <a:r>
              <a:rPr lang="de-DE" sz="2400" dirty="0"/>
              <a:t> </a:t>
            </a:r>
            <a:r>
              <a:rPr lang="de-DE" sz="2400" dirty="0" err="1"/>
              <a:t>protein</a:t>
            </a:r>
            <a:r>
              <a:rPr lang="de-DE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Binding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transmembrane</a:t>
            </a:r>
            <a:r>
              <a:rPr lang="de-DE" sz="2400" dirty="0"/>
              <a:t> </a:t>
            </a:r>
            <a:r>
              <a:rPr lang="de-DE" sz="2400" dirty="0" err="1"/>
              <a:t>domain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TPO </a:t>
            </a:r>
            <a:r>
              <a:rPr lang="de-DE" sz="2400" dirty="0" err="1"/>
              <a:t>receptor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First </a:t>
            </a:r>
            <a:r>
              <a:rPr lang="de-DE" sz="2400" dirty="0" err="1"/>
              <a:t>data</a:t>
            </a:r>
            <a:r>
              <a:rPr lang="de-DE" sz="2400" dirty="0"/>
              <a:t> 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orally</a:t>
            </a:r>
            <a:r>
              <a:rPr lang="de-DE" sz="2400" dirty="0"/>
              <a:t> </a:t>
            </a:r>
            <a:r>
              <a:rPr lang="de-DE" sz="2400" dirty="0" err="1"/>
              <a:t>administered</a:t>
            </a:r>
            <a:r>
              <a:rPr lang="de-DE" sz="2400" dirty="0"/>
              <a:t>, </a:t>
            </a:r>
            <a:r>
              <a:rPr lang="de-DE" sz="2400" dirty="0" err="1"/>
              <a:t>for</a:t>
            </a:r>
            <a:r>
              <a:rPr lang="de-DE" sz="2400" dirty="0"/>
              <a:t> 5 </a:t>
            </a:r>
            <a:r>
              <a:rPr lang="de-DE" sz="2400" dirty="0" err="1"/>
              <a:t>days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Platelet</a:t>
            </a:r>
            <a:r>
              <a:rPr lang="de-DE" sz="2400" dirty="0"/>
              <a:t> </a:t>
            </a:r>
            <a:r>
              <a:rPr lang="de-DE" sz="2400" dirty="0" err="1"/>
              <a:t>adjusted</a:t>
            </a:r>
            <a:r>
              <a:rPr lang="de-DE" sz="2400" dirty="0"/>
              <a:t> dose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Similar</a:t>
            </a:r>
            <a:r>
              <a:rPr lang="de-DE" sz="2400" dirty="0"/>
              <a:t>: </a:t>
            </a:r>
            <a:r>
              <a:rPr lang="de-DE" sz="2400" dirty="0" err="1"/>
              <a:t>Eltrombopag</a:t>
            </a:r>
            <a:r>
              <a:rPr lang="de-DE" sz="2400" dirty="0"/>
              <a:t>, </a:t>
            </a:r>
            <a:r>
              <a:rPr lang="de-DE" sz="2400" dirty="0" err="1"/>
              <a:t>Romiplostim</a:t>
            </a:r>
            <a:endParaRPr lang="de-D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Eltrombopag</a:t>
            </a:r>
            <a:r>
              <a:rPr lang="de-DE" sz="2400" dirty="0"/>
              <a:t> </a:t>
            </a:r>
            <a:r>
              <a:rPr lang="de-DE" sz="2400" dirty="0" err="1"/>
              <a:t>studied</a:t>
            </a:r>
            <a:r>
              <a:rPr lang="de-DE" sz="2400" dirty="0"/>
              <a:t> in CLD </a:t>
            </a:r>
            <a:r>
              <a:rPr lang="de-DE" sz="2400" dirty="0" err="1"/>
              <a:t>patients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Lusutrombopag</a:t>
            </a:r>
            <a:r>
              <a:rPr lang="de-DE" sz="2400" dirty="0"/>
              <a:t> (7 </a:t>
            </a:r>
            <a:r>
              <a:rPr lang="de-DE" sz="2400" dirty="0" err="1"/>
              <a:t>days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090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FED57-897B-B64A-8CDC-9CF1B17C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ADAPT-1 &amp; ADAPT-2</a:t>
            </a:r>
          </a:p>
        </p:txBody>
      </p:sp>
      <p:pic>
        <p:nvPicPr>
          <p:cNvPr id="5" name="Inhaltsplatzhalter 4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B94FBE2A-5946-FA47-8B73-8E99E0684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046" y="1638594"/>
            <a:ext cx="8028252" cy="471937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A49D43-0B58-604F-A391-3EF019BD0599}"/>
              </a:ext>
            </a:extLst>
          </p:cNvPr>
          <p:cNvSpPr/>
          <p:nvPr/>
        </p:nvSpPr>
        <p:spPr>
          <a:xfrm>
            <a:off x="1454046" y="1514006"/>
            <a:ext cx="704537" cy="56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43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E0D15-B696-AE42-AE93-FF9D18FA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4889B35C-8765-C942-BE29-E9815CC42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615" y="554637"/>
            <a:ext cx="10536103" cy="2618347"/>
          </a:xfrm>
        </p:spPr>
      </p:pic>
      <p:pic>
        <p:nvPicPr>
          <p:cNvPr id="7" name="Grafik 6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5B5DC548-1CBD-D74E-AD1C-A6579304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116" y="3429000"/>
            <a:ext cx="4229100" cy="25019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001DE01-6D17-C841-B700-8E90435617B6}"/>
              </a:ext>
            </a:extLst>
          </p:cNvPr>
          <p:cNvSpPr/>
          <p:nvPr/>
        </p:nvSpPr>
        <p:spPr>
          <a:xfrm>
            <a:off x="561615" y="365125"/>
            <a:ext cx="547657" cy="60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25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E45B7-A988-4C40-AAE0-9C0F16C5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ADAPT-1 &amp; ADAPT-2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1E75F-FEF4-794E-BDE1-293657C7F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Primary </a:t>
            </a:r>
            <a:r>
              <a:rPr lang="de-DE" dirty="0" err="1"/>
              <a:t>endpoint</a:t>
            </a:r>
            <a:endParaRPr lang="de-DE" dirty="0"/>
          </a:p>
          <a:p>
            <a:pPr lvl="1"/>
            <a:r>
              <a:rPr lang="de-DE" dirty="0"/>
              <a:t>﻿Proportion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not </a:t>
            </a:r>
            <a:r>
              <a:rPr lang="de-DE" dirty="0" err="1"/>
              <a:t>requiring</a:t>
            </a:r>
            <a:endParaRPr lang="de-DE" dirty="0"/>
          </a:p>
          <a:p>
            <a:pPr lvl="2"/>
            <a:r>
              <a:rPr lang="de-DE" dirty="0" err="1"/>
              <a:t>Platelet</a:t>
            </a:r>
            <a:r>
              <a:rPr lang="de-DE" dirty="0"/>
              <a:t> </a:t>
            </a:r>
            <a:r>
              <a:rPr lang="de-DE" dirty="0" err="1"/>
              <a:t>transfusion</a:t>
            </a:r>
            <a:endParaRPr lang="de-DE" dirty="0"/>
          </a:p>
          <a:p>
            <a:pPr lvl="2"/>
            <a:r>
              <a:rPr lang="de-DE" dirty="0" err="1"/>
              <a:t>Rescue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bleeding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﻿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efficacy</a:t>
            </a:r>
            <a:r>
              <a:rPr lang="de-DE" dirty="0"/>
              <a:t> </a:t>
            </a:r>
            <a:r>
              <a:rPr lang="de-DE" dirty="0" err="1"/>
              <a:t>endpoints</a:t>
            </a:r>
            <a:endParaRPr lang="de-DE" dirty="0"/>
          </a:p>
          <a:p>
            <a:pPr lvl="2"/>
            <a:r>
              <a:rPr lang="de-DE" dirty="0"/>
              <a:t>﻿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achieving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platelet</a:t>
            </a:r>
            <a:r>
              <a:rPr lang="de-DE" dirty="0"/>
              <a:t>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&gt; 50 on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day</a:t>
            </a:r>
            <a:endParaRPr lang="de-DE" dirty="0"/>
          </a:p>
          <a:p>
            <a:pPr lvl="2"/>
            <a:r>
              <a:rPr lang="de-DE" dirty="0"/>
              <a:t>﻿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platelet</a:t>
            </a:r>
            <a:r>
              <a:rPr lang="de-DE" dirty="0"/>
              <a:t>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day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59BC2991-09F8-124F-B162-8D10AE851406}"/>
              </a:ext>
            </a:extLst>
          </p:cNvPr>
          <p:cNvSpPr/>
          <p:nvPr/>
        </p:nvSpPr>
        <p:spPr>
          <a:xfrm>
            <a:off x="5456420" y="2788171"/>
            <a:ext cx="45719" cy="4197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3D1260-E6CC-824C-AD13-71D8FC6BB02C}"/>
              </a:ext>
            </a:extLst>
          </p:cNvPr>
          <p:cNvSpPr txBox="1"/>
          <p:nvPr/>
        </p:nvSpPr>
        <p:spPr>
          <a:xfrm>
            <a:off x="5636302" y="2813367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7 </a:t>
            </a:r>
            <a:r>
              <a:rPr lang="de-DE" dirty="0" err="1"/>
              <a:t>days</a:t>
            </a:r>
            <a:r>
              <a:rPr lang="de-DE" dirty="0"/>
              <a:t> after </a:t>
            </a:r>
            <a:r>
              <a:rPr lang="de-DE" dirty="0" err="1"/>
              <a:t>procedure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53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8C880-AC98-D94E-A363-1ABEAA1F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Selected </a:t>
            </a:r>
            <a:r>
              <a:rPr lang="de-DE" dirty="0" err="1"/>
              <a:t>procedures</a:t>
            </a:r>
            <a:endParaRPr lang="de-DE" dirty="0"/>
          </a:p>
        </p:txBody>
      </p:sp>
      <p:pic>
        <p:nvPicPr>
          <p:cNvPr id="5" name="Inhaltsplatzhalter 4" descr="Ein Bild, das Text enthält.&#10;&#10;&#10;&#10;Automatisch generierte Beschreibung">
            <a:extLst>
              <a:ext uri="{FF2B5EF4-FFF2-40B4-BE49-F238E27FC236}">
                <a16:creationId xmlns:a16="http://schemas.microsoft.com/office/drawing/2014/main" id="{F7351BAE-8AE3-364E-AE60-8ED3C2BA8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788" y="1967749"/>
            <a:ext cx="3538676" cy="4351338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75161B-FDF7-0F4B-8071-002D61D902C8}"/>
              </a:ext>
            </a:extLst>
          </p:cNvPr>
          <p:cNvSpPr/>
          <p:nvPr/>
        </p:nvSpPr>
        <p:spPr>
          <a:xfrm>
            <a:off x="966788" y="2672465"/>
            <a:ext cx="5462587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6CE4514-4A18-6B44-A2FA-443282902EE8}"/>
              </a:ext>
            </a:extLst>
          </p:cNvPr>
          <p:cNvSpPr/>
          <p:nvPr/>
        </p:nvSpPr>
        <p:spPr>
          <a:xfrm>
            <a:off x="966788" y="4284447"/>
            <a:ext cx="5462587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C78227-9CAE-9247-BEF6-6925CD3C15A1}"/>
              </a:ext>
            </a:extLst>
          </p:cNvPr>
          <p:cNvSpPr/>
          <p:nvPr/>
        </p:nvSpPr>
        <p:spPr>
          <a:xfrm>
            <a:off x="966788" y="5005589"/>
            <a:ext cx="5462587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58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B1CE4-5291-B046-AA44-0B31E7A2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 enthält.&#10;&#10;&#10;&#10;Automatisch generierte Beschreibung">
            <a:extLst>
              <a:ext uri="{FF2B5EF4-FFF2-40B4-BE49-F238E27FC236}">
                <a16:creationId xmlns:a16="http://schemas.microsoft.com/office/drawing/2014/main" id="{3A9C2210-762D-6B4F-9100-FC63D5CAF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718" y="681037"/>
            <a:ext cx="9924830" cy="5811838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24E4ED-1DA5-6146-80DF-480ED03FA1B7}"/>
              </a:ext>
            </a:extLst>
          </p:cNvPr>
          <p:cNvSpPr/>
          <p:nvPr/>
        </p:nvSpPr>
        <p:spPr>
          <a:xfrm>
            <a:off x="1394085" y="4242216"/>
            <a:ext cx="1963712" cy="1325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79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39B86-509C-524F-A3D8-A3BD91DD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5" name="Inhaltsplatzhalter 4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D40A2C3C-1C68-E247-A165-63BABFA9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782" y="1690688"/>
            <a:ext cx="3416300" cy="3949700"/>
          </a:xfrm>
        </p:spPr>
      </p:pic>
      <p:pic>
        <p:nvPicPr>
          <p:cNvPr id="7" name="Grafik 6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D5251A14-5E04-D145-9243-38A54184B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928" y="1779588"/>
            <a:ext cx="2679700" cy="3860800"/>
          </a:xfrm>
          <a:prstGeom prst="rect">
            <a:avLst/>
          </a:prstGeom>
        </p:spPr>
      </p:pic>
      <p:pic>
        <p:nvPicPr>
          <p:cNvPr id="9" name="Grafik 8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D3671FC9-E90D-834F-9F34-C84E47AF5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60" y="1690688"/>
            <a:ext cx="3251200" cy="3987800"/>
          </a:xfrm>
          <a:prstGeom prst="rect">
            <a:avLst/>
          </a:prstGeom>
        </p:spPr>
      </p:pic>
      <p:pic>
        <p:nvPicPr>
          <p:cNvPr id="11" name="Grafik 10" descr="Ein Bild, das Screenshot enthält.&#10;&#10;&#10;&#10;Automatisch generierte Beschreibung">
            <a:extLst>
              <a:ext uri="{FF2B5EF4-FFF2-40B4-BE49-F238E27FC236}">
                <a16:creationId xmlns:a16="http://schemas.microsoft.com/office/drawing/2014/main" id="{60D2C77D-2EE3-D046-AAB9-B192375C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260" y="1716088"/>
            <a:ext cx="2667000" cy="3962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3E75C5A-0595-924C-98DD-A68627676933}"/>
              </a:ext>
            </a:extLst>
          </p:cNvPr>
          <p:cNvSpPr txBox="1"/>
          <p:nvPr/>
        </p:nvSpPr>
        <p:spPr>
          <a:xfrm>
            <a:off x="1034321" y="5715338"/>
            <a:ext cx="507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﻿Proportion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patients</a:t>
            </a:r>
            <a:r>
              <a:rPr lang="de-DE" sz="1400" dirty="0"/>
              <a:t> not </a:t>
            </a:r>
            <a:r>
              <a:rPr lang="de-DE" sz="1400" dirty="0" err="1"/>
              <a:t>requiring</a:t>
            </a:r>
            <a:r>
              <a:rPr lang="de-DE" sz="1400" dirty="0"/>
              <a:t> a </a:t>
            </a:r>
            <a:r>
              <a:rPr lang="de-DE" sz="1400" dirty="0" err="1"/>
              <a:t>platelet</a:t>
            </a:r>
            <a:r>
              <a:rPr lang="de-DE" sz="1400" dirty="0"/>
              <a:t> </a:t>
            </a:r>
            <a:r>
              <a:rPr lang="de-DE" sz="1400" dirty="0" err="1"/>
              <a:t>transfusion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any</a:t>
            </a:r>
            <a:r>
              <a:rPr lang="de-DE" sz="1400" dirty="0"/>
              <a:t> </a:t>
            </a:r>
            <a:r>
              <a:rPr lang="de-DE" sz="1400" dirty="0" err="1"/>
              <a:t>rescue</a:t>
            </a:r>
            <a:r>
              <a:rPr lang="de-DE" sz="1400" dirty="0"/>
              <a:t> </a:t>
            </a:r>
            <a:r>
              <a:rPr lang="de-DE" sz="1400" dirty="0" err="1"/>
              <a:t>procedure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bleeding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4AB33B-DDF5-784D-83B4-68C66832C03E}"/>
              </a:ext>
            </a:extLst>
          </p:cNvPr>
          <p:cNvSpPr txBox="1"/>
          <p:nvPr/>
        </p:nvSpPr>
        <p:spPr>
          <a:xfrm>
            <a:off x="7009476" y="5712555"/>
            <a:ext cx="46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﻿Proportion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patients</a:t>
            </a:r>
            <a:r>
              <a:rPr lang="de-DE" sz="1400" dirty="0"/>
              <a:t> </a:t>
            </a:r>
            <a:r>
              <a:rPr lang="de-DE" sz="1400" dirty="0" err="1"/>
              <a:t>who</a:t>
            </a:r>
            <a:r>
              <a:rPr lang="de-DE" sz="1400" dirty="0"/>
              <a:t> </a:t>
            </a:r>
            <a:r>
              <a:rPr lang="de-DE" sz="1400" dirty="0" err="1"/>
              <a:t>achieved</a:t>
            </a:r>
            <a:r>
              <a:rPr lang="de-DE" sz="1400" dirty="0"/>
              <a:t> </a:t>
            </a:r>
            <a:r>
              <a:rPr lang="de-DE" sz="1400" dirty="0" err="1"/>
              <a:t>platelet</a:t>
            </a:r>
            <a:r>
              <a:rPr lang="de-DE" sz="1400" dirty="0"/>
              <a:t> </a:t>
            </a:r>
            <a:r>
              <a:rPr lang="de-DE" sz="1400" dirty="0" err="1"/>
              <a:t>counts</a:t>
            </a:r>
            <a:r>
              <a:rPr lang="de-DE" sz="1400" dirty="0"/>
              <a:t> &gt; 50 on </a:t>
            </a:r>
            <a:r>
              <a:rPr lang="de-DE" sz="1400" dirty="0" err="1"/>
              <a:t>procedure</a:t>
            </a:r>
            <a:r>
              <a:rPr lang="de-DE" sz="1400" dirty="0"/>
              <a:t> </a:t>
            </a:r>
            <a:r>
              <a:rPr lang="de-DE" sz="1400" dirty="0" err="1"/>
              <a:t>day</a:t>
            </a:r>
            <a:endParaRPr lang="de-DE" sz="1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78B608-3368-504F-B51C-32261C744FBC}"/>
              </a:ext>
            </a:extLst>
          </p:cNvPr>
          <p:cNvSpPr/>
          <p:nvPr/>
        </p:nvSpPr>
        <p:spPr>
          <a:xfrm>
            <a:off x="230120" y="1515652"/>
            <a:ext cx="547657" cy="60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EFFE7CE-19BD-704F-83D0-70600583557C}"/>
              </a:ext>
            </a:extLst>
          </p:cNvPr>
          <p:cNvSpPr/>
          <p:nvPr/>
        </p:nvSpPr>
        <p:spPr>
          <a:xfrm>
            <a:off x="6047465" y="1515652"/>
            <a:ext cx="547657" cy="60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68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Macintosh PowerPoint</Application>
  <PresentationFormat>Breitbild</PresentationFormat>
  <Paragraphs>63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Journal Club</vt:lpstr>
      <vt:lpstr>Thrombocytopenia in CLD patients</vt:lpstr>
      <vt:lpstr>Avatrombopag</vt:lpstr>
      <vt:lpstr>ADAPT-1 &amp; ADAPT-2</vt:lpstr>
      <vt:lpstr>PowerPoint-Präsentation</vt:lpstr>
      <vt:lpstr>ADAPT-1 &amp; ADAPT-2</vt:lpstr>
      <vt:lpstr>Selected procedures</vt:lpstr>
      <vt:lpstr>PowerPoint-Präsentation</vt:lpstr>
      <vt:lpstr>Results</vt:lpstr>
      <vt:lpstr>Results</vt:lpstr>
      <vt:lpstr>PowerPoint-Präsentation</vt:lpstr>
      <vt:lpstr>Complications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Microsoft Office-Benutzer</dc:creator>
  <cp:lastModifiedBy>Maximilian Thormann</cp:lastModifiedBy>
  <cp:revision>44</cp:revision>
  <dcterms:created xsi:type="dcterms:W3CDTF">2019-02-17T18:39:51Z</dcterms:created>
  <dcterms:modified xsi:type="dcterms:W3CDTF">2019-04-11T13:06:54Z</dcterms:modified>
</cp:coreProperties>
</file>