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1" r:id="rId11"/>
    <p:sldId id="264" r:id="rId12"/>
    <p:sldId id="270" r:id="rId13"/>
    <p:sldId id="265" r:id="rId14"/>
    <p:sldId id="281" r:id="rId15"/>
    <p:sldId id="266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F123-97DD-5B49-8274-1DCE507C7E3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A95BF-93A5-5847-ABA6-A2A8882444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6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GPCR, LPAR1-6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A95BF-93A5-5847-ABA6-A2A8882444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5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4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7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2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9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8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2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6ACF-91B2-094C-8560-A5A7B29FCA7F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F8811-B410-B347-8F22-AEA640D47E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D5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79" y="643467"/>
            <a:ext cx="2693735" cy="2238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14" y="4191017"/>
            <a:ext cx="3375852" cy="1774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7168"/>
            <a:ext cx="6413500" cy="1355750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latin typeface="Arial Narrow" charset="0"/>
                <a:ea typeface="Arial Narrow" charset="0"/>
                <a:cs typeface="Arial Narrow" charset="0"/>
              </a:rPr>
              <a:t>Journal Club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9900"/>
            <a:ext cx="5930900" cy="91111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endParaRPr lang="en-US" sz="1400" dirty="0"/>
          </a:p>
          <a:p>
            <a:pPr algn="l">
              <a:lnSpc>
                <a:spcPct val="70000"/>
              </a:lnSpc>
            </a:pPr>
            <a:r>
              <a:rPr lang="en-US" sz="1400" dirty="0">
                <a:latin typeface="Arial Narrow" charset="0"/>
                <a:ea typeface="Arial Narrow" charset="0"/>
                <a:cs typeface="Arial Narrow" charset="0"/>
              </a:rPr>
              <a:t>Hepatology, University Clinic for Visceral Surgery and Medicine, </a:t>
            </a:r>
            <a:r>
              <a:rPr lang="en-US" sz="1400" dirty="0" err="1">
                <a:latin typeface="Arial Narrow" charset="0"/>
                <a:ea typeface="Arial Narrow" charset="0"/>
                <a:cs typeface="Arial Narrow" charset="0"/>
              </a:rPr>
              <a:t>Inselspital</a:t>
            </a:r>
            <a:endParaRPr lang="en-US" sz="1400" dirty="0"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lnSpc>
                <a:spcPct val="70000"/>
              </a:lnSpc>
            </a:pPr>
            <a:r>
              <a:rPr lang="en-US" sz="1400" dirty="0">
                <a:latin typeface="Arial Narrow" charset="0"/>
                <a:ea typeface="Arial Narrow" charset="0"/>
                <a:cs typeface="Arial Narrow" charset="0"/>
              </a:rPr>
              <a:t>Department for Clinical Research, University of Bern</a:t>
            </a:r>
          </a:p>
          <a:p>
            <a:pPr algn="l">
              <a:lnSpc>
                <a:spcPct val="70000"/>
              </a:lnSpc>
            </a:pPr>
            <a:endParaRPr lang="en-US" sz="1400" dirty="0"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lnSpc>
                <a:spcPct val="70000"/>
              </a:lnSpc>
            </a:pPr>
            <a:r>
              <a:rPr lang="en-US" sz="1400" dirty="0">
                <a:latin typeface="Arial Narrow" charset="0"/>
                <a:ea typeface="Arial Narrow" charset="0"/>
                <a:cs typeface="Arial Narrow" charset="0"/>
              </a:rPr>
              <a:t>1.6.2017</a:t>
            </a:r>
          </a:p>
        </p:txBody>
      </p:sp>
    </p:spTree>
    <p:extLst>
      <p:ext uri="{BB962C8B-B14F-4D97-AF65-F5344CB8AC3E}">
        <p14:creationId xmlns:p14="http://schemas.microsoft.com/office/powerpoint/2010/main" val="37449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5" y="100211"/>
            <a:ext cx="10936289" cy="319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" y="852069"/>
            <a:ext cx="10885313" cy="3783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6" y="4582124"/>
            <a:ext cx="10775208" cy="22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Chronic viral hepatitis (CVH): 18 values close to normal </a:t>
            </a:r>
            <a:r>
              <a:rPr lang="en-US" sz="2400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</a:t>
            </a: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, as a result of appropriate antiviral treatment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ATX levels in these patients were significantly lower than those with active disease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Low serum ATX levels were significantly associated with longer survival (10y)</a:t>
            </a:r>
          </a:p>
          <a:p>
            <a:endParaRPr lang="en-US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64" y="0"/>
            <a:ext cx="472090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17623" y="1898249"/>
            <a:ext cx="33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518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96" y="797243"/>
            <a:ext cx="7126937" cy="55788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995188" y="2558005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79761" y="4191964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79761" y="4471686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77834" y="4762982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79761" y="5302896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79762" y="5623367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52755" y="5879939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95189" y="3381736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79760" y="3696182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79760" y="3964328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95189" y="2814577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95189" y="3094299"/>
            <a:ext cx="5671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033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Results – </a:t>
            </a:r>
            <a:r>
              <a:rPr lang="en-US" sz="2400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Increased, well-timed liver ATX expression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42" y="365125"/>
            <a:ext cx="3873500" cy="619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1100555"/>
            <a:ext cx="8120064" cy="428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1613" y="4062544"/>
            <a:ext cx="93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charset="0"/>
                <a:ea typeface="Arial Narrow" charset="0"/>
                <a:cs typeface="Arial Narrow" charset="0"/>
              </a:rPr>
              <a:t>Apoptosis</a:t>
            </a:r>
            <a:endParaRPr lang="en-US" sz="16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3017" y="782200"/>
            <a:ext cx="105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Increased</a:t>
            </a:r>
          </a:p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Apoptosis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263" y="5642412"/>
            <a:ext cx="1364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charset="0"/>
                <a:ea typeface="Arial Narrow" charset="0"/>
                <a:cs typeface="Arial Narrow" charset="0"/>
              </a:rPr>
              <a:t>Initial increase inflammatory gene </a:t>
            </a:r>
            <a:r>
              <a:rPr lang="en-US" sz="1400" smtClean="0">
                <a:latin typeface="Arial Narrow" charset="0"/>
                <a:ea typeface="Arial Narrow" charset="0"/>
                <a:cs typeface="Arial Narrow" charset="0"/>
              </a:rPr>
              <a:t>expression profile: TNF, IL-1b, IL-6</a:t>
            </a:r>
            <a:endParaRPr lang="en-US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37022" y="4757195"/>
            <a:ext cx="0" cy="24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3937022" y="6030410"/>
            <a:ext cx="611829" cy="196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5404" y="5630658"/>
            <a:ext cx="1364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charset="0"/>
                <a:ea typeface="Arial Narrow" charset="0"/>
                <a:cs typeface="Arial Narrow" charset="0"/>
              </a:rPr>
              <a:t>Gradual fibrotic gene expression: TGF-b, </a:t>
            </a:r>
            <a:r>
              <a:rPr lang="en-US" sz="1400" dirty="0" err="1" smtClean="0">
                <a:latin typeface="Arial Narrow" charset="0"/>
                <a:ea typeface="Arial Narrow" charset="0"/>
                <a:cs typeface="Arial Narrow" charset="0"/>
              </a:rPr>
              <a:t>aSMA</a:t>
            </a:r>
            <a:r>
              <a:rPr lang="en-US" sz="1400" dirty="0" smtClean="0">
                <a:latin typeface="Arial Narrow" charset="0"/>
                <a:ea typeface="Arial Narrow" charset="0"/>
                <a:cs typeface="Arial Narrow" charset="0"/>
              </a:rPr>
              <a:t>/Acta2, Col3al</a:t>
            </a:r>
            <a:endParaRPr lang="en-US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4" y="184630"/>
            <a:ext cx="6764057" cy="646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042" y="5260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980123"/>
            <a:ext cx="5614835" cy="474453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Results</a:t>
            </a:r>
            <a:endParaRPr lang="en-US" dirty="0">
              <a:solidFill>
                <a:srgbClr val="106C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1724628"/>
            <a:ext cx="3505494" cy="4499191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Distorted </a:t>
            </a:r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phospholipid homeostasis in experimental toxic 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hepatitis:</a:t>
            </a:r>
          </a:p>
          <a:p>
            <a:pPr algn="just"/>
            <a:r>
              <a:rPr lang="en-US" sz="1700" dirty="0" err="1" smtClean="0">
                <a:latin typeface="Arial Narrow" charset="0"/>
                <a:ea typeface="Arial Narrow" charset="0"/>
                <a:cs typeface="Arial Narrow" charset="0"/>
              </a:rPr>
              <a:t>Lipidomic</a:t>
            </a:r>
            <a:r>
              <a:rPr lang="en-US" sz="17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700" dirty="0">
                <a:latin typeface="Arial Narrow" charset="0"/>
                <a:ea typeface="Arial Narrow" charset="0"/>
                <a:cs typeface="Arial Narrow" charset="0"/>
              </a:rPr>
              <a:t>analysis of CCl4-induced disease progression with HPLC-MS/MS. Clustering of lipid expression levels identified four major groups of lipids with deregulated expression</a:t>
            </a:r>
          </a:p>
          <a:p>
            <a:pPr algn="just"/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Hepatocyte injury or infection stimulates 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ATX expression:</a:t>
            </a:r>
          </a:p>
          <a:p>
            <a:pPr algn="just"/>
            <a:r>
              <a:rPr lang="en-US" sz="1600" dirty="0" err="1" smtClean="0">
                <a:latin typeface="Arial Narrow" charset="0"/>
                <a:ea typeface="Arial Narrow" charset="0"/>
                <a:cs typeface="Arial Narrow" charset="0"/>
              </a:rPr>
              <a:t>aSMA</a:t>
            </a:r>
            <a:r>
              <a:rPr lang="en-US" sz="1600" dirty="0" smtClean="0">
                <a:latin typeface="Arial Narrow" charset="0"/>
                <a:ea typeface="Arial Narrow" charset="0"/>
                <a:cs typeface="Arial Narrow" charset="0"/>
              </a:rPr>
              <a:t>-expressing </a:t>
            </a:r>
            <a:r>
              <a:rPr lang="en-US" sz="1600" dirty="0" err="1" smtClean="0">
                <a:latin typeface="Arial Narrow" charset="0"/>
                <a:ea typeface="Arial Narrow" charset="0"/>
                <a:cs typeface="Arial Narrow" charset="0"/>
              </a:rPr>
              <a:t>myofibroblasts</a:t>
            </a:r>
            <a:r>
              <a:rPr lang="en-US" sz="1600" dirty="0" smtClean="0">
                <a:latin typeface="Arial Narrow" charset="0"/>
                <a:ea typeface="Arial Narrow" charset="0"/>
                <a:cs typeface="Arial Narrow" charset="0"/>
              </a:rPr>
              <a:t> are not major producers of ATX</a:t>
            </a:r>
          </a:p>
          <a:p>
            <a:pPr algn="just"/>
            <a:r>
              <a:rPr lang="en-US" sz="1600" dirty="0" smtClean="0">
                <a:latin typeface="Arial Narrow" charset="0"/>
                <a:ea typeface="Arial Narrow" charset="0"/>
                <a:cs typeface="Arial Narrow" charset="0"/>
              </a:rPr>
              <a:t>LPC as a potent ATX inducer in the liver. On the contrary, no major LPA effect in hepatocyte ATX expression was observed </a:t>
            </a:r>
            <a:endParaRPr lang="en-US" sz="1600" dirty="0">
              <a:latin typeface="Arial Narrow" charset="0"/>
              <a:ea typeface="Arial Narrow" charset="0"/>
              <a:cs typeface="Arial Narrow" charset="0"/>
            </a:endParaRPr>
          </a:p>
          <a:p>
            <a:pPr algn="just"/>
            <a:endParaRPr lang="en-US" sz="16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850422"/>
            <a:ext cx="5614835" cy="300393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Results – </a:t>
            </a:r>
            <a:r>
              <a:rPr lang="en-US" sz="2000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Liver Fibrosis</a:t>
            </a:r>
            <a:endParaRPr lang="en-US" sz="2000" dirty="0">
              <a:solidFill>
                <a:srgbClr val="106C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Hepatocyte-specific ATX expression activates hepatic stellate cells and amplifies the fibrotic response: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ATX ablation led to a diminished histopathological fibrotic score with a decrease in collagen production, 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profibrotic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 gene expression, 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aSMA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 expression, as well as liver damage</a:t>
            </a:r>
            <a:endParaRPr lang="en-US" sz="20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68" y="1847172"/>
            <a:ext cx="6531418" cy="228191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P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harmacological inhibition of ATX attenuates CCl4-induced fibrosis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Pharmacological ATX inhibition attenuated CCl4-induced fibrosis, confirming the genetic results and suggesting ATX as a potential therapeutic target in liver fibrosis</a:t>
            </a:r>
            <a:endParaRPr lang="en-US" sz="20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91787" y="-1192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618810"/>
            <a:ext cx="5614835" cy="346716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Results</a:t>
            </a:r>
            <a:endParaRPr lang="en-US" dirty="0">
              <a:solidFill>
                <a:srgbClr val="106C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Hepatocyte-specific ATX genetic deletion attenuates HCC development</a:t>
            </a:r>
          </a:p>
          <a:p>
            <a:pPr marL="0" indent="0">
              <a:buNone/>
            </a:pPr>
            <a:endParaRPr lang="en-US" sz="20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91787" y="-1192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45" y="1895658"/>
            <a:ext cx="6564841" cy="29049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Results</a:t>
            </a:r>
            <a:endParaRPr lang="en-US" dirty="0">
              <a:solidFill>
                <a:srgbClr val="106C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ATX distorts HCC-related fatty acid metabolism</a:t>
            </a:r>
            <a:endParaRPr lang="en-US" sz="20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91787" y="-1192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8012"/>
            <a:ext cx="8826500" cy="332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99" y="4864100"/>
            <a:ext cx="8342313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Conclusions</a:t>
            </a:r>
            <a:endParaRPr lang="en-US" dirty="0">
              <a:solidFill>
                <a:srgbClr val="106C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5" y="1451239"/>
            <a:ext cx="10515600" cy="5212608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Increased ATX levels are associated with shorter overall survival and may represent a surrogate marker of hepatic damage and loss of function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ATX and LPA are detected in CCl4- intoxicated mouse livers. ATX expression localized mainly to hepatocytes, stimulated by HCV infection, TNF, LPC exposure. ATX expression in the 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inflammed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 liver partly controlled by NF-kB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Although ATX expression coincided with proliferative peak of hepatocytes, no major effect of ATX/LPA in hepatocyte proliferation </a:t>
            </a:r>
            <a:r>
              <a:rPr lang="en-US" sz="2000" i="1" dirty="0" smtClean="0">
                <a:latin typeface="Arial Narrow" charset="0"/>
                <a:ea typeface="Arial Narrow" charset="0"/>
                <a:cs typeface="Arial Narrow" charset="0"/>
              </a:rPr>
              <a:t>in vitro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.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ATX/LPA contribution to fatty acid synthesis and TAG deposition undetermined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ATX expression coincided with upregulated 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aSMA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 protein expression, Cyp2S1 mRNA expression and RA levels 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 markers of HSC activation. CXCR4 predominance  HSC proliferation, pro-fibrotic vascular effect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LPC and ATX/LPA could mediate diet and/or obesity effects in the liver; LPC </a:t>
            </a:r>
            <a:r>
              <a:rPr lang="en-US" sz="2000" i="1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de novo 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synthesis upon liver damage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Conditional gene deletion of ATX from 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Heps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 and abrogation of liver LPA production modulated inflammation and diminished fibrosis</a:t>
            </a:r>
          </a:p>
          <a:p>
            <a:pPr algn="just"/>
            <a:endParaRPr lang="en-US" sz="1800" dirty="0">
              <a:latin typeface="Arial Narrow" charset="0"/>
              <a:ea typeface="Arial Narrow" charset="0"/>
              <a:cs typeface="Arial Narrow" charset="0"/>
              <a:sym typeface="Wingdings" panose="05000000000000000000" pitchFamily="2" charset="2"/>
            </a:endParaRPr>
          </a:p>
          <a:p>
            <a:pPr algn="just"/>
            <a:endParaRPr lang="en-US" sz="20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algn="just"/>
            <a:endParaRPr lang="en-US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algn="just"/>
            <a:endParaRPr lang="en-US" sz="200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91787" y="-1192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Conclusions (2)</a:t>
            </a:r>
            <a:endParaRPr lang="en-US" dirty="0">
              <a:solidFill>
                <a:srgbClr val="106C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5" y="1451239"/>
            <a:ext cx="10515600" cy="5212608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ATX deletion in DEN/CCl4-induced HCC, promoted mice survival and attenuated liver tumor number and size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ATX, due to its late onset, is not sufficient to promote carcinogenesis, but may amplify oncogenic age-related signals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LPA effects include proliferation, resistance to cell death, angiogenesis, as well as invasion and metastasis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The most prominent histopathological effect of ATX deletion in DEN/CCl4-induced HCC: decrease of neutral lipid deposition, perturbations in FA metabolism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Scd2 expression, essential for FA synthesis during early liver development, re-activated in DEN/CCl4-induced HCC, by LPA stimulation correlating with increased TAG accumulation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ATX/LPA stimulated lipase genes such as 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Patatin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-like phospholipase domain containing 5 (PNPLA5), associated with TAG mobilization and autophagy</a:t>
            </a:r>
          </a:p>
          <a:p>
            <a:pPr algn="just"/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  <a:sym typeface="Wingdings" panose="05000000000000000000" pitchFamily="2" charset="2"/>
              </a:rPr>
              <a:t>Pharmacological inhibition of ATX with PF8380 attenuated CCl4-induced fibrosis</a:t>
            </a:r>
          </a:p>
          <a:p>
            <a:endParaRPr lang="en-US" sz="1800" dirty="0">
              <a:latin typeface="Arial Narrow" charset="0"/>
              <a:ea typeface="Arial Narrow" charset="0"/>
              <a:cs typeface="Arial Narrow" charset="0"/>
              <a:sym typeface="Wingdings" panose="05000000000000000000" pitchFamily="2" charset="2"/>
            </a:endParaRPr>
          </a:p>
          <a:p>
            <a:endParaRPr lang="en-US" sz="20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000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00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91787" y="-1192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Future Perspectives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Arial Narrow" panose="020B0606020202030204" pitchFamily="34" charset="0"/>
              </a:rPr>
              <a:t>ATX </a:t>
            </a:r>
            <a:r>
              <a:rPr lang="de-CH" dirty="0" err="1" smtClean="0">
                <a:latin typeface="Arial Narrow" panose="020B0606020202030204" pitchFamily="34" charset="0"/>
              </a:rPr>
              <a:t>as</a:t>
            </a:r>
            <a:r>
              <a:rPr lang="de-CH" dirty="0" smtClean="0">
                <a:latin typeface="Arial Narrow" panose="020B0606020202030204" pitchFamily="34" charset="0"/>
              </a:rPr>
              <a:t> a </a:t>
            </a:r>
            <a:r>
              <a:rPr lang="de-CH" dirty="0" err="1" smtClean="0">
                <a:latin typeface="Arial Narrow" panose="020B0606020202030204" pitchFamily="34" charset="0"/>
              </a:rPr>
              <a:t>marker</a:t>
            </a:r>
            <a:r>
              <a:rPr lang="de-CH" dirty="0" smtClean="0">
                <a:latin typeface="Arial Narrow" panose="020B0606020202030204" pitchFamily="34" charset="0"/>
              </a:rPr>
              <a:t> </a:t>
            </a:r>
            <a:r>
              <a:rPr lang="de-CH" dirty="0" err="1" smtClean="0">
                <a:latin typeface="Arial Narrow" panose="020B0606020202030204" pitchFamily="34" charset="0"/>
              </a:rPr>
              <a:t>of</a:t>
            </a:r>
            <a:r>
              <a:rPr lang="de-CH" dirty="0" smtClean="0">
                <a:latin typeface="Arial Narrow" panose="020B0606020202030204" pitchFamily="34" charset="0"/>
              </a:rPr>
              <a:t> CLD </a:t>
            </a:r>
            <a:r>
              <a:rPr lang="de-CH" dirty="0" err="1" smtClean="0">
                <a:latin typeface="Arial Narrow" panose="020B0606020202030204" pitchFamily="34" charset="0"/>
              </a:rPr>
              <a:t>severity</a:t>
            </a:r>
            <a:r>
              <a:rPr lang="de-CH" dirty="0" smtClean="0">
                <a:latin typeface="Arial Narrow" panose="020B0606020202030204" pitchFamily="34" charset="0"/>
              </a:rPr>
              <a:t> </a:t>
            </a:r>
            <a:r>
              <a:rPr lang="de-CH" dirty="0" err="1" smtClean="0">
                <a:latin typeface="Arial Narrow" panose="020B0606020202030204" pitchFamily="34" charset="0"/>
              </a:rPr>
              <a:t>and</a:t>
            </a:r>
            <a:r>
              <a:rPr lang="de-CH" dirty="0" smtClean="0">
                <a:latin typeface="Arial Narrow" panose="020B0606020202030204" pitchFamily="34" charset="0"/>
              </a:rPr>
              <a:t> </a:t>
            </a:r>
            <a:r>
              <a:rPr lang="de-CH" dirty="0" err="1" smtClean="0">
                <a:latin typeface="Arial Narrow" panose="020B0606020202030204" pitchFamily="34" charset="0"/>
              </a:rPr>
              <a:t>prognosis</a:t>
            </a:r>
            <a:r>
              <a:rPr lang="de-CH" dirty="0" smtClean="0">
                <a:latin typeface="Arial Narrow" panose="020B0606020202030204" pitchFamily="34" charset="0"/>
              </a:rPr>
              <a:t>?</a:t>
            </a:r>
          </a:p>
          <a:p>
            <a:r>
              <a:rPr lang="de-CH" dirty="0" smtClean="0">
                <a:latin typeface="Arial Narrow" panose="020B0606020202030204" pitchFamily="34" charset="0"/>
              </a:rPr>
              <a:t>Potential </a:t>
            </a:r>
            <a:r>
              <a:rPr lang="de-CH" dirty="0" err="1" smtClean="0">
                <a:latin typeface="Arial Narrow" panose="020B0606020202030204" pitchFamily="34" charset="0"/>
              </a:rPr>
              <a:t>therapeutic</a:t>
            </a:r>
            <a:r>
              <a:rPr lang="de-CH" dirty="0" smtClean="0">
                <a:latin typeface="Arial Narrow" panose="020B0606020202030204" pitchFamily="34" charset="0"/>
              </a:rPr>
              <a:t> </a:t>
            </a:r>
            <a:r>
              <a:rPr lang="de-CH" dirty="0" err="1" smtClean="0">
                <a:latin typeface="Arial Narrow" panose="020B0606020202030204" pitchFamily="34" charset="0"/>
              </a:rPr>
              <a:t>target</a:t>
            </a:r>
            <a:r>
              <a:rPr lang="de-CH" dirty="0" smtClean="0">
                <a:latin typeface="Arial Narrow" panose="020B0606020202030204" pitchFamily="34" charset="0"/>
              </a:rPr>
              <a:t> in CLDs </a:t>
            </a:r>
            <a:r>
              <a:rPr lang="de-CH" dirty="0" err="1" smtClean="0">
                <a:latin typeface="Arial Narrow" panose="020B0606020202030204" pitchFamily="34" charset="0"/>
              </a:rPr>
              <a:t>and</a:t>
            </a:r>
            <a:r>
              <a:rPr lang="de-CH" dirty="0" smtClean="0">
                <a:latin typeface="Arial Narrow" panose="020B0606020202030204" pitchFamily="34" charset="0"/>
              </a:rPr>
              <a:t> </a:t>
            </a:r>
            <a:r>
              <a:rPr lang="de-CH" dirty="0" err="1" smtClean="0">
                <a:latin typeface="Arial Narrow" panose="020B0606020202030204" pitchFamily="34" charset="0"/>
              </a:rPr>
              <a:t>possibly</a:t>
            </a:r>
            <a:r>
              <a:rPr lang="de-CH" dirty="0" smtClean="0">
                <a:latin typeface="Arial Narrow" panose="020B0606020202030204" pitchFamily="34" charset="0"/>
              </a:rPr>
              <a:t> HCC?</a:t>
            </a:r>
            <a:endParaRPr lang="de-CH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Introduction</a:t>
            </a:r>
            <a:endParaRPr lang="en-US" dirty="0">
              <a:solidFill>
                <a:srgbClr val="106C38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latin typeface="Arial Narrow" charset="0"/>
                <a:ea typeface="Arial Narrow" charset="0"/>
                <a:cs typeface="Arial Narrow" charset="0"/>
              </a:rPr>
              <a:t>Autotaxin</a:t>
            </a: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 (ATX) 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is a secreted </a:t>
            </a:r>
            <a:r>
              <a:rPr lang="en-US" dirty="0" err="1" smtClean="0">
                <a:latin typeface="Arial Narrow" charset="0"/>
                <a:ea typeface="Arial Narrow" charset="0"/>
                <a:cs typeface="Arial Narrow" charset="0"/>
              </a:rPr>
              <a:t>lysophospholipase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 D catalyzing hydrolysis of </a:t>
            </a:r>
            <a:r>
              <a:rPr lang="en-US" dirty="0" err="1" smtClean="0">
                <a:latin typeface="Arial Narrow" charset="0"/>
                <a:ea typeface="Arial Narrow" charset="0"/>
                <a:cs typeface="Arial Narrow" charset="0"/>
              </a:rPr>
              <a:t>lysophosphatidylcholine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 (LPC) to </a:t>
            </a:r>
            <a:r>
              <a:rPr lang="en-US" b="1" dirty="0" smtClean="0">
                <a:latin typeface="Arial Narrow" charset="0"/>
                <a:ea typeface="Arial Narrow" charset="0"/>
                <a:cs typeface="Arial Narrow" charset="0"/>
              </a:rPr>
              <a:t>lysophosphatidic acid (LPA)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LPA is a pleiotropic growth factor-like phospholipid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LPA has numerous effects through G-protein coupled receptors, in almost all cell types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ATX expression is upregulated in chronic inflammatory disorders and cancers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73" y="106916"/>
            <a:ext cx="8359775" cy="67510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00938" y="106916"/>
            <a:ext cx="1485900" cy="3359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53154" y="1798749"/>
            <a:ext cx="914400" cy="6550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86839" y="5023413"/>
            <a:ext cx="2194306" cy="1088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Autotaxin</a:t>
            </a:r>
            <a:r>
              <a:rPr lang="en-US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= </a:t>
            </a:r>
            <a:r>
              <a:rPr lang="en-US" b="1" dirty="0" err="1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Lyso</a:t>
            </a:r>
            <a:r>
              <a:rPr lang="en-US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 PLD</a:t>
            </a:r>
            <a:endParaRPr lang="en-US" b="1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0591" y="6528122"/>
            <a:ext cx="2326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Arial Narrow" charset="0"/>
                <a:ea typeface="Arial Narrow" charset="0"/>
                <a:cs typeface="Arial Narrow" charset="0"/>
              </a:rPr>
              <a:t>Knowlden</a:t>
            </a:r>
            <a:r>
              <a:rPr lang="en-US" sz="1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1000" dirty="0" smtClean="0">
                <a:latin typeface="Arial Narrow" charset="0"/>
                <a:ea typeface="Arial Narrow" charset="0"/>
                <a:cs typeface="Arial Narrow" charset="0"/>
              </a:rPr>
              <a:t>S et al. J </a:t>
            </a:r>
            <a:r>
              <a:rPr lang="en-US" sz="1000" dirty="0" err="1" smtClean="0">
                <a:latin typeface="Arial Narrow" charset="0"/>
                <a:ea typeface="Arial Narrow" charset="0"/>
                <a:cs typeface="Arial Narrow" charset="0"/>
              </a:rPr>
              <a:t>Immunol</a:t>
            </a:r>
            <a:r>
              <a:rPr lang="en-US" sz="1000" dirty="0" smtClean="0">
                <a:latin typeface="Arial Narrow" charset="0"/>
                <a:ea typeface="Arial Narrow" charset="0"/>
                <a:cs typeface="Arial Narrow" charset="0"/>
              </a:rPr>
              <a:t> 2014</a:t>
            </a:r>
            <a:endParaRPr lang="en-US" sz="10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ATX has a decisive role in the development of pulmonary fibrosis</a:t>
            </a:r>
          </a:p>
          <a:p>
            <a:endParaRPr lang="en-US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Serum ATX is increased in pruritus of cholestasis, but not of other origin, and responds to therapeutic interventions</a:t>
            </a:r>
          </a:p>
          <a:p>
            <a:endParaRPr lang="en-US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Serum ATX is a parameter for the severity of liver cirrhosis and overall survival in patients with liver cirrhosis</a:t>
            </a:r>
          </a:p>
          <a:p>
            <a:endParaRPr lang="en-US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ATX-LPA receptor </a:t>
            </a:r>
            <a:r>
              <a:rPr lang="en-US" dirty="0" err="1" smtClean="0">
                <a:latin typeface="Arial Narrow" charset="0"/>
                <a:ea typeface="Arial Narrow" charset="0"/>
                <a:cs typeface="Arial Narrow" charset="0"/>
              </a:rPr>
              <a:t>signalling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 regulates hepatitis C virus replication</a:t>
            </a:r>
          </a:p>
          <a:p>
            <a:endParaRPr lang="en-US" dirty="0" smtClean="0">
              <a:latin typeface="Arial Narrow" charset="0"/>
              <a:ea typeface="Arial Narrow" charset="0"/>
              <a:cs typeface="Arial Narrow" charset="0"/>
            </a:endParaRPr>
          </a:p>
          <a:p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2564" y="2390334"/>
            <a:ext cx="4771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 smtClean="0"/>
              <a:t>Oikonomou</a:t>
            </a:r>
            <a:r>
              <a:rPr lang="en-US" sz="1100" dirty="0" smtClean="0"/>
              <a:t> N et al. Am J </a:t>
            </a:r>
            <a:r>
              <a:rPr lang="en-US" sz="1100" dirty="0" err="1" smtClean="0"/>
              <a:t>Respir</a:t>
            </a:r>
            <a:r>
              <a:rPr lang="en-US" sz="1100" dirty="0" smtClean="0"/>
              <a:t> Cell </a:t>
            </a:r>
            <a:r>
              <a:rPr lang="en-US" sz="1100" dirty="0" err="1" smtClean="0"/>
              <a:t>Mol</a:t>
            </a:r>
            <a:r>
              <a:rPr lang="en-US" sz="1100" dirty="0" smtClean="0"/>
              <a:t> </a:t>
            </a:r>
            <a:r>
              <a:rPr lang="en-US" sz="1100" dirty="0" err="1" smtClean="0"/>
              <a:t>Biol</a:t>
            </a:r>
            <a:r>
              <a:rPr lang="en-US" sz="1100" dirty="0" smtClean="0"/>
              <a:t> 2012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382564" y="3608879"/>
            <a:ext cx="4771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Kremer AE et al. Hepatology 2012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422666" y="6176963"/>
            <a:ext cx="4771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 smtClean="0"/>
              <a:t>Farquar</a:t>
            </a:r>
            <a:r>
              <a:rPr lang="en-US" sz="1100" dirty="0" smtClean="0"/>
              <a:t> MJ et al. J </a:t>
            </a:r>
            <a:r>
              <a:rPr lang="en-US" sz="1100" dirty="0" err="1" smtClean="0"/>
              <a:t>Hepatol</a:t>
            </a:r>
            <a:r>
              <a:rPr lang="en-US" sz="1100" dirty="0" smtClean="0"/>
              <a:t> 2017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382564" y="5028348"/>
            <a:ext cx="4771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 smtClean="0"/>
              <a:t>Pleli</a:t>
            </a:r>
            <a:r>
              <a:rPr lang="en-US" sz="1100" dirty="0" smtClean="0"/>
              <a:t> T et al. </a:t>
            </a:r>
            <a:r>
              <a:rPr lang="en-US" sz="1100" dirty="0" err="1" smtClean="0"/>
              <a:t>PLoS</a:t>
            </a:r>
            <a:r>
              <a:rPr lang="en-US" sz="1100" dirty="0" smtClean="0"/>
              <a:t> One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00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Introduction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74" y="1825625"/>
            <a:ext cx="7090651" cy="4351338"/>
          </a:xfrm>
        </p:spPr>
      </p:pic>
      <p:sp>
        <p:nvSpPr>
          <p:cNvPr id="5" name="TextBox 4"/>
          <p:cNvSpPr txBox="1"/>
          <p:nvPr/>
        </p:nvSpPr>
        <p:spPr>
          <a:xfrm>
            <a:off x="8001000" y="4872037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LPA stimulates hepatic stellate cell proliferation and contraction and inhibits apoptosis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Determine levels of serum ATX in chronic liver diseases (CLD) of different etiologies, ATX mRNA expression in CLD and hepatocellular carcinoma (HCC) patients and correlation with survival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Evaluate ATX and liver LPA expression in animal models of experimental toxic hepatitis and HCC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Genetic and pharmacological interventions </a:t>
            </a:r>
            <a:r>
              <a:rPr lang="en-US" i="1" dirty="0" smtClean="0">
                <a:latin typeface="Arial Narrow" charset="0"/>
                <a:ea typeface="Arial Narrow" charset="0"/>
                <a:cs typeface="Arial Narrow" charset="0"/>
              </a:rPr>
              <a:t>in vivo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, with </a:t>
            </a:r>
            <a:r>
              <a:rPr lang="en-US" i="1" dirty="0" smtClean="0">
                <a:latin typeface="Arial Narrow" charset="0"/>
                <a:ea typeface="Arial Narrow" charset="0"/>
                <a:cs typeface="Arial Narrow" charset="0"/>
              </a:rPr>
              <a:t>ex vivo 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studies to evaluate role of ATX in lipid homeostasis and development of fibrosis and cancer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Materials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Human subjects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Animal experimentation: all experimental mice were bred and maintained in a C57B16/J genetic background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Acute and chronic intoxication with </a:t>
            </a:r>
            <a:r>
              <a:rPr lang="en-US" dirty="0" err="1" smtClean="0">
                <a:latin typeface="Arial Narrow" charset="0"/>
                <a:ea typeface="Arial Narrow" charset="0"/>
                <a:cs typeface="Arial Narrow" charset="0"/>
              </a:rPr>
              <a:t>diethylnitrosamine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 (DEN) and/or carbon tetrachloride (CCl4-), liver histology, hepatic cell isolation and HCV infection, HPLC-ESI/MS/MS, ATX activity assay (TOOS), ELISA and western blot, and RNA Extraction and Real-time RT-PCR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443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06C38"/>
                </a:solidFill>
                <a:latin typeface="Arial Narrow" charset="0"/>
                <a:ea typeface="Arial Narrow" charset="0"/>
                <a:cs typeface="Arial Narrow" charset="0"/>
              </a:rPr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" y="977031"/>
            <a:ext cx="11235846" cy="3287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4654" y="4363656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 Narrow" charset="0"/>
                <a:ea typeface="Arial Narrow" charset="0"/>
                <a:cs typeface="Arial Narrow" charset="0"/>
              </a:rPr>
              <a:t>12</a:t>
            </a:r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1269" y="4361135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 Narrow" charset="0"/>
                <a:ea typeface="Arial Narrow" charset="0"/>
                <a:cs typeface="Arial Narrow" charset="0"/>
              </a:rPr>
              <a:t>12</a:t>
            </a:r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1593" y="4343076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35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4935" y="4361135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59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5499887" y="4264366"/>
            <a:ext cx="299029" cy="46862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0580" y="4363061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20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4371584" y="5189940"/>
            <a:ext cx="157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17 with cirrhosis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1a6c215-db42-4e6c-aea0-21bd1ecbd8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Breitbild</PresentationFormat>
  <Paragraphs>98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Wingdings</vt:lpstr>
      <vt:lpstr>Office Theme</vt:lpstr>
      <vt:lpstr>Journal Club</vt:lpstr>
      <vt:lpstr>PowerPoint-Präsentation</vt:lpstr>
      <vt:lpstr>Introduction</vt:lpstr>
      <vt:lpstr>PowerPoint-Präsentation</vt:lpstr>
      <vt:lpstr>Introduction</vt:lpstr>
      <vt:lpstr>Introduction</vt:lpstr>
      <vt:lpstr>Objectives</vt:lpstr>
      <vt:lpstr>Materials &amp; Methods</vt:lpstr>
      <vt:lpstr>Results</vt:lpstr>
      <vt:lpstr>PowerPoint-Präsentation</vt:lpstr>
      <vt:lpstr>Results</vt:lpstr>
      <vt:lpstr>Results</vt:lpstr>
      <vt:lpstr>Results – Increased, well-timed liver ATX expression</vt:lpstr>
      <vt:lpstr>PowerPoint-Präsentation</vt:lpstr>
      <vt:lpstr>Results</vt:lpstr>
      <vt:lpstr>Results – Liver Fibrosis</vt:lpstr>
      <vt:lpstr>Results</vt:lpstr>
      <vt:lpstr>Results</vt:lpstr>
      <vt:lpstr>Results</vt:lpstr>
      <vt:lpstr>Conclusions</vt:lpstr>
      <vt:lpstr>Conclusions (2)</vt:lpstr>
      <vt:lpstr>Future 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Susana Rodrigues</dc:creator>
  <cp:lastModifiedBy>Cornels, Angelika</cp:lastModifiedBy>
  <cp:revision>50</cp:revision>
  <dcterms:created xsi:type="dcterms:W3CDTF">2017-05-31T20:30:08Z</dcterms:created>
  <dcterms:modified xsi:type="dcterms:W3CDTF">2018-02-01T13:58:08Z</dcterms:modified>
</cp:coreProperties>
</file>